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5"/>
  </p:notesMasterIdLst>
  <p:sldIdLst>
    <p:sldId id="257" r:id="rId5"/>
    <p:sldId id="258" r:id="rId6"/>
    <p:sldId id="274" r:id="rId7"/>
    <p:sldId id="273" r:id="rId8"/>
    <p:sldId id="299" r:id="rId9"/>
    <p:sldId id="300" r:id="rId10"/>
    <p:sldId id="301" r:id="rId11"/>
    <p:sldId id="278" r:id="rId12"/>
    <p:sldId id="280" r:id="rId13"/>
    <p:sldId id="302" r:id="rId14"/>
    <p:sldId id="303" r:id="rId15"/>
    <p:sldId id="279" r:id="rId16"/>
    <p:sldId id="304" r:id="rId17"/>
    <p:sldId id="305" r:id="rId18"/>
    <p:sldId id="267" r:id="rId19"/>
    <p:sldId id="268" r:id="rId20"/>
    <p:sldId id="282" r:id="rId21"/>
    <p:sldId id="306" r:id="rId22"/>
    <p:sldId id="307" r:id="rId23"/>
    <p:sldId id="308" r:id="rId24"/>
    <p:sldId id="283" r:id="rId25"/>
    <p:sldId id="284" r:id="rId26"/>
    <p:sldId id="321" r:id="rId27"/>
    <p:sldId id="285" r:id="rId28"/>
    <p:sldId id="309" r:id="rId29"/>
    <p:sldId id="319" r:id="rId30"/>
    <p:sldId id="320" r:id="rId31"/>
    <p:sldId id="322" r:id="rId32"/>
    <p:sldId id="286" r:id="rId33"/>
    <p:sldId id="287" r:id="rId34"/>
    <p:sldId id="310" r:id="rId35"/>
    <p:sldId id="311" r:id="rId36"/>
    <p:sldId id="314" r:id="rId37"/>
    <p:sldId id="291" r:id="rId38"/>
    <p:sldId id="289" r:id="rId39"/>
    <p:sldId id="316" r:id="rId40"/>
    <p:sldId id="296" r:id="rId41"/>
    <p:sldId id="297" r:id="rId42"/>
    <p:sldId id="317" r:id="rId43"/>
    <p:sldId id="272"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013" autoAdjust="0"/>
  </p:normalViewPr>
  <p:slideViewPr>
    <p:cSldViewPr snapToGrid="0">
      <p:cViewPr varScale="1">
        <p:scale>
          <a:sx n="83" d="100"/>
          <a:sy n="83" d="100"/>
        </p:scale>
        <p:origin x="8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5C686-E975-4851-995B-B3B455D4CBEA}" type="datetimeFigureOut">
              <a:rPr lang="en-US" smtClean="0"/>
              <a:t>3/27/2020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4883D-7433-4936-953B-ADB591C14B73}" type="slidenum">
              <a:rPr lang="en-US" smtClean="0"/>
              <a:t>‹#›</a:t>
            </a:fld>
            <a:endParaRPr lang="en-US"/>
          </a:p>
        </p:txBody>
      </p:sp>
    </p:spTree>
    <p:extLst>
      <p:ext uri="{BB962C8B-B14F-4D97-AF65-F5344CB8AC3E}">
        <p14:creationId xmlns:p14="http://schemas.microsoft.com/office/powerpoint/2010/main" val="725757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dirty="0"/>
          </a:p>
        </p:txBody>
      </p:sp>
    </p:spTree>
    <p:extLst>
      <p:ext uri="{BB962C8B-B14F-4D97-AF65-F5344CB8AC3E}">
        <p14:creationId xmlns:p14="http://schemas.microsoft.com/office/powerpoint/2010/main" val="212145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increment the value in end. In this case we increment end to 1.</a:t>
            </a:r>
          </a:p>
        </p:txBody>
      </p:sp>
      <p:sp>
        <p:nvSpPr>
          <p:cNvPr id="4" name="Slide Number Placeholder 3"/>
          <p:cNvSpPr>
            <a:spLocks noGrp="1"/>
          </p:cNvSpPr>
          <p:nvPr>
            <p:ph type="sldNum" sz="quarter" idx="5"/>
          </p:nvPr>
        </p:nvSpPr>
        <p:spPr/>
        <p:txBody>
          <a:bodyPr/>
          <a:lstStyle/>
          <a:p>
            <a:fld id="{1A44883D-7433-4936-953B-ADB591C14B73}" type="slidenum">
              <a:rPr lang="en-US" smtClean="0"/>
              <a:t>10</a:t>
            </a:fld>
            <a:endParaRPr lang="en-US"/>
          </a:p>
        </p:txBody>
      </p:sp>
    </p:spTree>
    <p:extLst>
      <p:ext uri="{BB962C8B-B14F-4D97-AF65-F5344CB8AC3E}">
        <p14:creationId xmlns:p14="http://schemas.microsoft.com/office/powerpoint/2010/main" val="4262015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since start was initialized to -1 to indicate an empty queue, we must change the value in start to 0 to point it at the beginning of our queue.</a:t>
            </a:r>
          </a:p>
          <a:p>
            <a:endParaRPr lang="en-US" dirty="0"/>
          </a:p>
          <a:p>
            <a:r>
              <a:rPr lang="en-US" dirty="0"/>
              <a:t>Now, if start was not equal to -1, then there is no need to change the value of start since we are only enqueuing items at the end of the queue.</a:t>
            </a:r>
          </a:p>
        </p:txBody>
      </p:sp>
      <p:sp>
        <p:nvSpPr>
          <p:cNvPr id="4" name="Slide Number Placeholder 3"/>
          <p:cNvSpPr>
            <a:spLocks noGrp="1"/>
          </p:cNvSpPr>
          <p:nvPr>
            <p:ph type="sldNum" sz="quarter" idx="5"/>
          </p:nvPr>
        </p:nvSpPr>
        <p:spPr/>
        <p:txBody>
          <a:bodyPr/>
          <a:lstStyle/>
          <a:p>
            <a:fld id="{1A44883D-7433-4936-953B-ADB591C14B73}" type="slidenum">
              <a:rPr lang="en-US" smtClean="0"/>
              <a:t>11</a:t>
            </a:fld>
            <a:endParaRPr lang="en-US"/>
          </a:p>
        </p:txBody>
      </p:sp>
    </p:spTree>
    <p:extLst>
      <p:ext uri="{BB962C8B-B14F-4D97-AF65-F5344CB8AC3E}">
        <p14:creationId xmlns:p14="http://schemas.microsoft.com/office/powerpoint/2010/main" val="707264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look at the enqueue code, you'll notice that the first thing it does is to check its preconditions. In this case, the enqueue operation must ensure there is space in the array to store the item. If the queue is full, then we again throw an exception.</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12</a:t>
            </a:fld>
            <a:endParaRPr lang="en-US"/>
          </a:p>
        </p:txBody>
      </p:sp>
    </p:spTree>
    <p:extLst>
      <p:ext uri="{BB962C8B-B14F-4D97-AF65-F5344CB8AC3E}">
        <p14:creationId xmlns:p14="http://schemas.microsoft.com/office/powerpoint/2010/main" val="17598729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pass the precondition check, there are two parts to the rest of the function.</a:t>
            </a:r>
          </a:p>
          <a:p>
            <a:endParaRPr lang="en-US" dirty="0"/>
          </a:p>
          <a:p>
            <a:r>
              <a:rPr lang="en-US" dirty="0"/>
              <a:t>First, we copy the item into our queue array at location end. Then, we increment end and use the modulo operator to ensure we wrap around the array if necessary.</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13</a:t>
            </a:fld>
            <a:endParaRPr lang="en-US"/>
          </a:p>
        </p:txBody>
      </p:sp>
    </p:spTree>
    <p:extLst>
      <p:ext uri="{BB962C8B-B14F-4D97-AF65-F5344CB8AC3E}">
        <p14:creationId xmlns:p14="http://schemas.microsoft.com/office/powerpoint/2010/main" val="3565760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check to see if we have inserted an item into an empty array. If so, the start attribute is in its initial configuration and is equal to -1. Thus, we reset start to point to 0, the first item in the queue and we are done.</a:t>
            </a:r>
          </a:p>
          <a:p>
            <a:endParaRPr lang="en-US" dirty="0"/>
          </a:p>
          <a:p>
            <a:r>
              <a:rPr lang="en-US" dirty="0"/>
              <a:t>Like the constructor, there are no loops so enqueue runs in constant time.</a:t>
            </a:r>
          </a:p>
        </p:txBody>
      </p:sp>
      <p:sp>
        <p:nvSpPr>
          <p:cNvPr id="4" name="Slide Number Placeholder 3"/>
          <p:cNvSpPr>
            <a:spLocks noGrp="1"/>
          </p:cNvSpPr>
          <p:nvPr>
            <p:ph type="sldNum" sz="quarter" idx="5"/>
          </p:nvPr>
        </p:nvSpPr>
        <p:spPr/>
        <p:txBody>
          <a:bodyPr/>
          <a:lstStyle/>
          <a:p>
            <a:fld id="{1A44883D-7433-4936-953B-ADB591C14B73}" type="slidenum">
              <a:rPr lang="en-US" smtClean="0"/>
              <a:t>14</a:t>
            </a:fld>
            <a:endParaRPr lang="en-US"/>
          </a:p>
        </p:txBody>
      </p:sp>
    </p:spTree>
    <p:extLst>
      <p:ext uri="{BB962C8B-B14F-4D97-AF65-F5344CB8AC3E}">
        <p14:creationId xmlns:p14="http://schemas.microsoft.com/office/powerpoint/2010/main" val="1821719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will talk about the dequeue operation. There are actually four parts to the dequeue operation. First we check our precondition – this time it is that the queue is not empty. Second, we copy the item at start and then increment start. Third, we check to see if the queue is empty and reset start and end to the initial configuration if it is. And finally, we return the item we copied out the queue.</a:t>
            </a:r>
          </a:p>
        </p:txBody>
      </p:sp>
      <p:sp>
        <p:nvSpPr>
          <p:cNvPr id="4" name="Slide Number Placeholder 3"/>
          <p:cNvSpPr>
            <a:spLocks noGrp="1"/>
          </p:cNvSpPr>
          <p:nvPr>
            <p:ph type="sldNum" sz="quarter" idx="5"/>
          </p:nvPr>
        </p:nvSpPr>
        <p:spPr/>
        <p:txBody>
          <a:bodyPr/>
          <a:lstStyle/>
          <a:p>
            <a:fld id="{1A44883D-7433-4936-953B-ADB591C14B73}" type="slidenum">
              <a:rPr lang="en-US" smtClean="0"/>
              <a:t>15</a:t>
            </a:fld>
            <a:endParaRPr lang="en-US"/>
          </a:p>
        </p:txBody>
      </p:sp>
    </p:spTree>
    <p:extLst>
      <p:ext uri="{BB962C8B-B14F-4D97-AF65-F5344CB8AC3E}">
        <p14:creationId xmlns:p14="http://schemas.microsoft.com/office/powerpoint/2010/main" val="2543498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 this example, after checking our precondition, we copy the item "a" so we can return it at the end. Then we increment start by 1 to point to the new beginning of the queue, and finish up by returning the value "a" to the calling function. </a:t>
            </a:r>
          </a:p>
        </p:txBody>
      </p:sp>
      <p:sp>
        <p:nvSpPr>
          <p:cNvPr id="4" name="Slide Number Placeholder 3"/>
          <p:cNvSpPr>
            <a:spLocks noGrp="1"/>
          </p:cNvSpPr>
          <p:nvPr>
            <p:ph type="sldNum" sz="quarter" idx="5"/>
          </p:nvPr>
        </p:nvSpPr>
        <p:spPr/>
        <p:txBody>
          <a:bodyPr/>
          <a:lstStyle/>
          <a:p>
            <a:fld id="{1A44883D-7433-4936-953B-ADB591C14B73}" type="slidenum">
              <a:rPr lang="en-US" smtClean="0"/>
              <a:t>16</a:t>
            </a:fld>
            <a:endParaRPr lang="en-US"/>
          </a:p>
        </p:txBody>
      </p:sp>
    </p:spTree>
    <p:extLst>
      <p:ext uri="{BB962C8B-B14F-4D97-AF65-F5344CB8AC3E}">
        <p14:creationId xmlns:p14="http://schemas.microsoft.com/office/powerpoint/2010/main" val="87746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dequeue method is straightforward and structured similarly to the enqueue operation.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first check the preconditions, which in the case of dequeue is that the queue is not empty. If it is we again throw an exception.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17</a:t>
            </a:fld>
            <a:endParaRPr lang="en-US"/>
          </a:p>
        </p:txBody>
      </p:sp>
    </p:spTree>
    <p:extLst>
      <p:ext uri="{BB962C8B-B14F-4D97-AF65-F5344CB8AC3E}">
        <p14:creationId xmlns:p14="http://schemas.microsoft.com/office/powerpoint/2010/main" val="21351609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if the queue is not empty, we perform the two actions I just described. We copy the item from the start location in myQueue and then increment start by 1. Again, we use the modulo operator to ensure we can wrap start to the beginning of the array if needed.</a:t>
            </a:r>
          </a:p>
        </p:txBody>
      </p:sp>
      <p:sp>
        <p:nvSpPr>
          <p:cNvPr id="4" name="Slide Number Placeholder 3"/>
          <p:cNvSpPr>
            <a:spLocks noGrp="1"/>
          </p:cNvSpPr>
          <p:nvPr>
            <p:ph type="sldNum" sz="quarter" idx="5"/>
          </p:nvPr>
        </p:nvSpPr>
        <p:spPr/>
        <p:txBody>
          <a:bodyPr/>
          <a:lstStyle/>
          <a:p>
            <a:fld id="{1A44883D-7433-4936-953B-ADB591C14B73}" type="slidenum">
              <a:rPr lang="en-US" smtClean="0"/>
              <a:t>18</a:t>
            </a:fld>
            <a:endParaRPr lang="en-US"/>
          </a:p>
        </p:txBody>
      </p:sp>
    </p:spTree>
    <p:extLst>
      <p:ext uri="{BB962C8B-B14F-4D97-AF65-F5344CB8AC3E}">
        <p14:creationId xmlns:p14="http://schemas.microsoft.com/office/powerpoint/2010/main" val="9477005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then perform our check to see if we have an empty queue and, if we do, we simply reset start and end to their initial configuration as we did in the constructor, where start equals -1 and end = 0.</a:t>
            </a:r>
          </a:p>
        </p:txBody>
      </p:sp>
      <p:sp>
        <p:nvSpPr>
          <p:cNvPr id="4" name="Slide Number Placeholder 3"/>
          <p:cNvSpPr>
            <a:spLocks noGrp="1"/>
          </p:cNvSpPr>
          <p:nvPr>
            <p:ph type="sldNum" sz="quarter" idx="5"/>
          </p:nvPr>
        </p:nvSpPr>
        <p:spPr/>
        <p:txBody>
          <a:bodyPr/>
          <a:lstStyle/>
          <a:p>
            <a:fld id="{1A44883D-7433-4936-953B-ADB591C14B73}" type="slidenum">
              <a:rPr lang="en-US" smtClean="0"/>
              <a:t>19</a:t>
            </a:fld>
            <a:endParaRPr lang="en-US"/>
          </a:p>
        </p:txBody>
      </p:sp>
    </p:spTree>
    <p:extLst>
      <p:ext uri="{BB962C8B-B14F-4D97-AF65-F5344CB8AC3E}">
        <p14:creationId xmlns:p14="http://schemas.microsoft.com/office/powerpoint/2010/main" val="3980895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you have a conceptual notion of how queues work, we will investigate the details of the queue class. Specifically, we want to take a look at the main operations for a queue. In this video, we will look at each operation individually by walking through the code.</a:t>
            </a:r>
          </a:p>
        </p:txBody>
      </p:sp>
      <p:sp>
        <p:nvSpPr>
          <p:cNvPr id="4" name="Slide Number Placeholder 3"/>
          <p:cNvSpPr>
            <a:spLocks noGrp="1"/>
          </p:cNvSpPr>
          <p:nvPr>
            <p:ph type="sldNum" sz="quarter" idx="5"/>
          </p:nvPr>
        </p:nvSpPr>
        <p:spPr/>
        <p:txBody>
          <a:bodyPr/>
          <a:lstStyle/>
          <a:p>
            <a:fld id="{1A44883D-7433-4936-953B-ADB591C14B73}" type="slidenum">
              <a:rPr lang="en-US" smtClean="0"/>
              <a:t>2</a:t>
            </a:fld>
            <a:endParaRPr lang="en-US"/>
          </a:p>
        </p:txBody>
      </p:sp>
    </p:spTree>
    <p:extLst>
      <p:ext uri="{BB962C8B-B14F-4D97-AF65-F5344CB8AC3E}">
        <p14:creationId xmlns:p14="http://schemas.microsoft.com/office/powerpoint/2010/main" val="22473095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last but not least, we return the item that was previously at the beginning of the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Like its cousin the enqueue operation, the dequeue operation runs in constant time.</a:t>
            </a:r>
          </a:p>
        </p:txBody>
      </p:sp>
      <p:sp>
        <p:nvSpPr>
          <p:cNvPr id="4" name="Slide Number Placeholder 3"/>
          <p:cNvSpPr>
            <a:spLocks noGrp="1"/>
          </p:cNvSpPr>
          <p:nvPr>
            <p:ph type="sldNum" sz="quarter" idx="5"/>
          </p:nvPr>
        </p:nvSpPr>
        <p:spPr/>
        <p:txBody>
          <a:bodyPr/>
          <a:lstStyle/>
          <a:p>
            <a:fld id="{1A44883D-7433-4936-953B-ADB591C14B73}" type="slidenum">
              <a:rPr lang="en-US" smtClean="0"/>
              <a:t>20</a:t>
            </a:fld>
            <a:endParaRPr lang="en-US"/>
          </a:p>
        </p:txBody>
      </p:sp>
    </p:spTree>
    <p:extLst>
      <p:ext uri="{BB962C8B-B14F-4D97-AF65-F5344CB8AC3E}">
        <p14:creationId xmlns:p14="http://schemas.microsoft.com/office/powerpoint/2010/main" val="16247092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will look at the isFull operation, which is a really simple method. Basically it just returns the Boolean value of whether start equals end. If it does, then isFull returns true, otherwise, it returns false. </a:t>
            </a:r>
          </a:p>
          <a:p>
            <a:endParaRPr lang="en-US" dirty="0"/>
          </a:p>
          <a:p>
            <a:r>
              <a:rPr lang="en-US" dirty="0"/>
              <a:t>So, in the example shown, since start and end are both equal to 1, a call to isFull will return true.</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21</a:t>
            </a:fld>
            <a:endParaRPr lang="en-US"/>
          </a:p>
        </p:txBody>
      </p:sp>
    </p:spTree>
    <p:extLst>
      <p:ext uri="{BB962C8B-B14F-4D97-AF65-F5344CB8AC3E}">
        <p14:creationId xmlns:p14="http://schemas.microsoft.com/office/powerpoint/2010/main" val="4198986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isEmpty operation is structured exactly like the isFull operation. The only difference is that we return the value of whether start is equal to -1. If it is, then the queue is empty.</a:t>
            </a:r>
          </a:p>
          <a:p>
            <a:endParaRPr lang="en-US" dirty="0"/>
          </a:p>
          <a:p>
            <a:r>
              <a:rPr lang="en-US" dirty="0"/>
              <a:t>In this case, since we are in our initial configuration with start equal to -1, the isEmpty operation will return true.</a:t>
            </a:r>
          </a:p>
        </p:txBody>
      </p:sp>
      <p:sp>
        <p:nvSpPr>
          <p:cNvPr id="4" name="Slide Number Placeholder 3"/>
          <p:cNvSpPr>
            <a:spLocks noGrp="1"/>
          </p:cNvSpPr>
          <p:nvPr>
            <p:ph type="sldNum" sz="quarter" idx="5"/>
          </p:nvPr>
        </p:nvSpPr>
        <p:spPr/>
        <p:txBody>
          <a:bodyPr/>
          <a:lstStyle/>
          <a:p>
            <a:fld id="{1A44883D-7433-4936-953B-ADB591C14B73}" type="slidenum">
              <a:rPr lang="en-US" smtClean="0"/>
              <a:t>22</a:t>
            </a:fld>
            <a:endParaRPr lang="en-US"/>
          </a:p>
        </p:txBody>
      </p:sp>
    </p:spTree>
    <p:extLst>
      <p:ext uri="{BB962C8B-B14F-4D97-AF65-F5344CB8AC3E}">
        <p14:creationId xmlns:p14="http://schemas.microsoft.com/office/powerpoint/2010/main" val="18771933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if we look at our previous example, start is equal to 1 and so a call to isFull will return false. As expected, </a:t>
            </a:r>
            <a:r>
              <a:rPr lang="en-US" dirty="0" err="1"/>
              <a:t>isFull</a:t>
            </a:r>
            <a:r>
              <a:rPr lang="en-US" dirty="0"/>
              <a:t> runs in constant time.</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23</a:t>
            </a:fld>
            <a:endParaRPr lang="en-US"/>
          </a:p>
        </p:txBody>
      </p:sp>
    </p:spTree>
    <p:extLst>
      <p:ext uri="{BB962C8B-B14F-4D97-AF65-F5344CB8AC3E}">
        <p14:creationId xmlns:p14="http://schemas.microsoft.com/office/powerpoint/2010/main" val="16070493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we'll to a look at the peek operation. Peek is a simple operation that just returns the value in the array at index start. In this way, Peek is similar to dequeue. However, it is different in that it does not have to worry about incrementing any indices. The only requirement is that before it returns the value at start, peek must check to ensure that it's precondition, that queue is not empty, is satisfied.</a:t>
            </a:r>
          </a:p>
          <a:p>
            <a:endParaRPr lang="en-US" dirty="0"/>
          </a:p>
          <a:p>
            <a:r>
              <a:rPr lang="en-US" dirty="0"/>
              <a:t>Again, because of its simple structure without any loops, peek runs in constant time.</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24</a:t>
            </a:fld>
            <a:endParaRPr lang="en-US"/>
          </a:p>
        </p:txBody>
      </p:sp>
    </p:spTree>
    <p:extLst>
      <p:ext uri="{BB962C8B-B14F-4D97-AF65-F5344CB8AC3E}">
        <p14:creationId xmlns:p14="http://schemas.microsoft.com/office/powerpoint/2010/main" val="31770219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will look at the size operation. While you might think that the size operation should be pretty simple, it actually has several cases that we must consider to get the correct value. </a:t>
            </a:r>
          </a:p>
          <a:p>
            <a:endParaRPr lang="en-US" dirty="0"/>
          </a:p>
          <a:p>
            <a:r>
              <a:rPr lang="en-US" dirty="0"/>
              <a:t>The first two cases, if the queue is empty or if the queue is full, are simple. If the queue is empty, we simply return 0. And, if the queue is full, we just return the capacity of the array.</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25</a:t>
            </a:fld>
            <a:endParaRPr lang="en-US"/>
          </a:p>
        </p:txBody>
      </p:sp>
    </p:spTree>
    <p:extLst>
      <p:ext uri="{BB962C8B-B14F-4D97-AF65-F5344CB8AC3E}">
        <p14:creationId xmlns:p14="http://schemas.microsoft.com/office/powerpoint/2010/main" val="6399046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third case is rather straightforward as well. This is the case where the queue is stored in the array with the start of the queue being less than the end of the queue. In other words, the queue is stored linearly in the array and does not wrap around the end of the array. In this case, size is simply the value of the end index minus the value of the start index.</a:t>
            </a:r>
          </a:p>
          <a:p>
            <a:endParaRPr lang="en-US" dirty="0"/>
          </a:p>
          <a:p>
            <a:r>
              <a:rPr lang="en-US" dirty="0"/>
              <a:t>Our example shows this case, there end = 5 and start = 0. In this case, the size of the queue is 5 – 0, or 5.</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26</a:t>
            </a:fld>
            <a:endParaRPr lang="en-US"/>
          </a:p>
        </p:txBody>
      </p:sp>
    </p:spTree>
    <p:extLst>
      <p:ext uri="{BB962C8B-B14F-4D97-AF65-F5344CB8AC3E}">
        <p14:creationId xmlns:p14="http://schemas.microsoft.com/office/powerpoint/2010/main" val="2654437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fourth case requires a little more thought. In this case, the front part of the queue is stored at the end of the array from location start to the end of the array, while the end part of the queue is stored in the front part of the array, from 0 to the end -1 location.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get the size of the queue, we simply add the size of the two parts of the array. The size of the front part of the array is the capacity of the array minus the value of the start index, while the size of the end part of the array is simply the value of end.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add those together, you get the grand total.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our example, we can see that the queue starts at location 4, ends at location 2, and that the capacity of the array is 6. Thus, the front part of the array is 6 – 4, or 2 elements long, while the end part of the array is 2 elements long. We add these together to determine that the size of the queue is 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27</a:t>
            </a:fld>
            <a:endParaRPr lang="en-US"/>
          </a:p>
        </p:txBody>
      </p:sp>
    </p:spTree>
    <p:extLst>
      <p:ext uri="{BB962C8B-B14F-4D97-AF65-F5344CB8AC3E}">
        <p14:creationId xmlns:p14="http://schemas.microsoft.com/office/powerpoint/2010/main" val="27684113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code of the size, while it has four cases, is really quite simple. We have one statement for each case, a return statement that matches the cases we described in the last few slides.</a:t>
            </a:r>
          </a:p>
          <a:p>
            <a:endParaRPr lang="en-US" dirty="0"/>
          </a:p>
          <a:p>
            <a:r>
              <a:rPr lang="en-US" dirty="0"/>
              <a:t>Again, the size function will run in constant time.</a:t>
            </a:r>
          </a:p>
        </p:txBody>
      </p:sp>
      <p:sp>
        <p:nvSpPr>
          <p:cNvPr id="4" name="Slide Number Placeholder 3"/>
          <p:cNvSpPr>
            <a:spLocks noGrp="1"/>
          </p:cNvSpPr>
          <p:nvPr>
            <p:ph type="sldNum" sz="quarter" idx="5"/>
          </p:nvPr>
        </p:nvSpPr>
        <p:spPr/>
        <p:txBody>
          <a:bodyPr/>
          <a:lstStyle/>
          <a:p>
            <a:fld id="{1A44883D-7433-4936-953B-ADB591C14B73}" type="slidenum">
              <a:rPr lang="en-US" smtClean="0"/>
              <a:t>28</a:t>
            </a:fld>
            <a:endParaRPr lang="en-US"/>
          </a:p>
        </p:txBody>
      </p:sp>
    </p:spTree>
    <p:extLst>
      <p:ext uri="{BB962C8B-B14F-4D97-AF65-F5344CB8AC3E}">
        <p14:creationId xmlns:p14="http://schemas.microsoft.com/office/powerpoint/2010/main" val="12015707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languages, such as Python, you can add space directly to an array or list. In these languages, the doubleCapacity operation is very simple and we won't cover it here.</a:t>
            </a:r>
          </a:p>
          <a:p>
            <a:endParaRPr lang="en-US" dirty="0"/>
          </a:p>
          <a:p>
            <a:r>
              <a:rPr lang="en-US" dirty="0"/>
              <a:t>In most traditional languages such as Java or C# you cannot simply add space to an array. Therefore, we have to follow a four step process. </a:t>
            </a:r>
          </a:p>
          <a:p>
            <a:endParaRPr lang="en-US" dirty="0"/>
          </a:p>
          <a:p>
            <a:r>
              <a:rPr lang="en-US" dirty="0"/>
              <a:t>First we must create a new array with double the capacity of our current array. Next, we will copy the contents from the current array into the new array. And then, we will point our myQueue attribute to point at the new array. Finally, we update the value of start and end to correspond to the appropriate locations in the new array.</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29</a:t>
            </a:fld>
            <a:endParaRPr lang="en-US"/>
          </a:p>
        </p:txBody>
      </p:sp>
    </p:spTree>
    <p:extLst>
      <p:ext uri="{BB962C8B-B14F-4D97-AF65-F5344CB8AC3E}">
        <p14:creationId xmlns:p14="http://schemas.microsoft.com/office/powerpoint/2010/main" val="2314312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operation we need to discuss is the class constructor. For a queue, there are three main attributes that the class is responsible for. The queue, which we will implement using an array called myQueue, and the start and end attributes, which keep track of the array indexes for the beginning and end of the queue.</a:t>
            </a:r>
          </a:p>
          <a:p>
            <a:endParaRPr lang="en-US" dirty="0"/>
          </a:p>
          <a:p>
            <a:r>
              <a:rPr lang="en-US" dirty="0"/>
              <a:t>Since our queue is empty when it is created, the queue constructor should allocate the array in memory and then initialize the start attribute to -1, which indicates that the queue is empty, and the end attribute to 0, which is the first location we will store new items in the queue.</a:t>
            </a:r>
          </a:p>
        </p:txBody>
      </p:sp>
      <p:sp>
        <p:nvSpPr>
          <p:cNvPr id="4" name="Slide Number Placeholder 3"/>
          <p:cNvSpPr>
            <a:spLocks noGrp="1"/>
          </p:cNvSpPr>
          <p:nvPr>
            <p:ph type="sldNum" sz="quarter" idx="5"/>
          </p:nvPr>
        </p:nvSpPr>
        <p:spPr/>
        <p:txBody>
          <a:bodyPr/>
          <a:lstStyle/>
          <a:p>
            <a:fld id="{1A44883D-7433-4936-953B-ADB591C14B73}" type="slidenum">
              <a:rPr lang="en-US" smtClean="0"/>
              <a:t>3</a:t>
            </a:fld>
            <a:endParaRPr lang="en-US"/>
          </a:p>
        </p:txBody>
      </p:sp>
    </p:spTree>
    <p:extLst>
      <p:ext uri="{BB962C8B-B14F-4D97-AF65-F5344CB8AC3E}">
        <p14:creationId xmlns:p14="http://schemas.microsoft.com/office/powerpoint/2010/main" val="9510823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doubleCapacity operation, we have no preconditions since it doesn't really matter if the array is empty or full. We are just changing the amount of storage available in the array.</a:t>
            </a:r>
          </a:p>
          <a:p>
            <a:endParaRPr lang="en-US" dirty="0"/>
          </a:p>
          <a:p>
            <a:r>
              <a:rPr lang="en-US" dirty="0"/>
              <a:t>So, the first step is to create a new array, which we will call newQueue, which is double the size of the myQueue array.</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30</a:t>
            </a:fld>
            <a:endParaRPr lang="en-US"/>
          </a:p>
        </p:txBody>
      </p:sp>
    </p:spTree>
    <p:extLst>
      <p:ext uri="{BB962C8B-B14F-4D97-AF65-F5344CB8AC3E}">
        <p14:creationId xmlns:p14="http://schemas.microsoft.com/office/powerpoint/2010/main" val="1385914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we need to copy the values from myQueue to newQueue. The example shows the situation before we start the loop.</a:t>
            </a:r>
          </a:p>
          <a:p>
            <a:endParaRPr lang="en-US" dirty="0"/>
          </a:p>
          <a:p>
            <a:r>
              <a:rPr lang="en-US" dirty="0"/>
              <a:t>To simplify the copy process, we will assume that we will copy items from myQueue, one by one, into newQueue starting with element 0. Then, to ensure we copy items out myQueue in the correct order without having to worry about wrapping around the end of the array, we will just use the dequeue operation to take care of these details for us. Thus, we will loop through each item in myQueue, dequeue it, and copy into the front of the newQueue array. Notice that we have to store the size of myQueue into the variable length before we start the loop since we are using the dequeue operation and the value returned by the size operation will decrease each time we dequeue an item. </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31</a:t>
            </a:fld>
            <a:endParaRPr lang="en-US"/>
          </a:p>
        </p:txBody>
      </p:sp>
    </p:spTree>
    <p:extLst>
      <p:ext uri="{BB962C8B-B14F-4D97-AF65-F5344CB8AC3E}">
        <p14:creationId xmlns:p14="http://schemas.microsoft.com/office/powerpoint/2010/main" val="18626094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 complete the loop, we will have copied each item from myQueue and stored into the newQueue array. </a:t>
            </a:r>
          </a:p>
          <a:p>
            <a:endParaRPr lang="en-US" dirty="0"/>
          </a:p>
          <a:p>
            <a:r>
              <a:rPr lang="en-US" dirty="0"/>
              <a:t>As shown in the example, however, we still need to update the class attributes, start, end, and myQueue.</a:t>
            </a:r>
          </a:p>
        </p:txBody>
      </p:sp>
      <p:sp>
        <p:nvSpPr>
          <p:cNvPr id="4" name="Slide Number Placeholder 3"/>
          <p:cNvSpPr>
            <a:spLocks noGrp="1"/>
          </p:cNvSpPr>
          <p:nvPr>
            <p:ph type="sldNum" sz="quarter" idx="5"/>
          </p:nvPr>
        </p:nvSpPr>
        <p:spPr/>
        <p:txBody>
          <a:bodyPr/>
          <a:lstStyle/>
          <a:p>
            <a:fld id="{1A44883D-7433-4936-953B-ADB591C14B73}" type="slidenum">
              <a:rPr lang="en-US" smtClean="0"/>
              <a:t>32</a:t>
            </a:fld>
            <a:endParaRPr lang="en-US"/>
          </a:p>
        </p:txBody>
      </p:sp>
    </p:spTree>
    <p:extLst>
      <p:ext uri="{BB962C8B-B14F-4D97-AF65-F5344CB8AC3E}">
        <p14:creationId xmlns:p14="http://schemas.microsoft.com/office/powerpoint/2010/main" val="27237044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 update the attributes, we are done and myQueue now points to an array of length 8 instead of length 4. And, although the location of the values in the array changed, the new myQueue will work exactly like the old one with the exception that is has more space.</a:t>
            </a:r>
          </a:p>
          <a:p>
            <a:endParaRPr lang="en-US" dirty="0"/>
          </a:p>
          <a:p>
            <a:r>
              <a:rPr lang="en-US" dirty="0"/>
              <a:t>Because </a:t>
            </a:r>
            <a:r>
              <a:rPr lang="en-US" dirty="0" err="1"/>
              <a:t>doubleCapacity</a:t>
            </a:r>
            <a:r>
              <a:rPr lang="en-US" dirty="0"/>
              <a:t> uses a loop to go through each element in the array in the worst case, it should be obvious by now that it will run in order N time.</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33</a:t>
            </a:fld>
            <a:endParaRPr lang="en-US"/>
          </a:p>
        </p:txBody>
      </p:sp>
    </p:spTree>
    <p:extLst>
      <p:ext uri="{BB962C8B-B14F-4D97-AF65-F5344CB8AC3E}">
        <p14:creationId xmlns:p14="http://schemas.microsoft.com/office/powerpoint/2010/main" val="16772433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halveCapacity</a:t>
            </a:r>
            <a:r>
              <a:rPr lang="en-US" dirty="0"/>
              <a:t> operation is actually the exact same the doubleCapacity operation, with two changes. First, we now have a precondition. Since we don't want to lose any items from the queue, we need to make sure that all the items can actually fit into the new queue. And second, the new array is created with only one half of the capacity of the old array. </a:t>
            </a:r>
          </a:p>
        </p:txBody>
      </p:sp>
      <p:sp>
        <p:nvSpPr>
          <p:cNvPr id="4" name="Slide Number Placeholder 3"/>
          <p:cNvSpPr>
            <a:spLocks noGrp="1"/>
          </p:cNvSpPr>
          <p:nvPr>
            <p:ph type="sldNum" sz="quarter" idx="5"/>
          </p:nvPr>
        </p:nvSpPr>
        <p:spPr/>
        <p:txBody>
          <a:bodyPr/>
          <a:lstStyle/>
          <a:p>
            <a:fld id="{1A44883D-7433-4936-953B-ADB591C14B73}" type="slidenum">
              <a:rPr lang="en-US" smtClean="0"/>
              <a:t>34</a:t>
            </a:fld>
            <a:endParaRPr lang="en-US"/>
          </a:p>
        </p:txBody>
      </p:sp>
    </p:spTree>
    <p:extLst>
      <p:ext uri="{BB962C8B-B14F-4D97-AF65-F5344CB8AC3E}">
        <p14:creationId xmlns:p14="http://schemas.microsoft.com/office/powerpoint/2010/main" val="19039295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difference between the </a:t>
            </a:r>
            <a:r>
              <a:rPr lang="en-US" dirty="0" err="1"/>
              <a:t>doubleCapacity</a:t>
            </a:r>
            <a:r>
              <a:rPr lang="en-US" dirty="0"/>
              <a:t> operation and the </a:t>
            </a:r>
            <a:r>
              <a:rPr lang="en-US" dirty="0" err="1"/>
              <a:t>halveCapacity</a:t>
            </a:r>
            <a:r>
              <a:rPr lang="en-US" dirty="0"/>
              <a:t> operation are highlighted here in green. First, we have to check to ensure that the size of the current queue will fit into a smaller queue, and, if it does, we then create a </a:t>
            </a:r>
            <a:r>
              <a:rPr lang="en-US" dirty="0" err="1"/>
              <a:t>newQueue</a:t>
            </a:r>
            <a:r>
              <a:rPr lang="en-US" dirty="0"/>
              <a:t> array half the size of the existing </a:t>
            </a:r>
            <a:r>
              <a:rPr lang="en-US" dirty="0" err="1"/>
              <a:t>myQueue</a:t>
            </a:r>
            <a:r>
              <a:rPr lang="en-US" dirty="0"/>
              <a:t> array.</a:t>
            </a:r>
          </a:p>
          <a:p>
            <a:endParaRPr lang="en-US" dirty="0"/>
          </a:p>
          <a:p>
            <a:r>
              <a:rPr lang="en-US" dirty="0"/>
              <a:t>Then, the rest of the operation is exactly the same as the double capacity operation. We simply copy the elements from </a:t>
            </a:r>
            <a:r>
              <a:rPr lang="en-US" dirty="0" err="1"/>
              <a:t>myQueue</a:t>
            </a:r>
            <a:r>
              <a:rPr lang="en-US" dirty="0"/>
              <a:t> into </a:t>
            </a:r>
            <a:r>
              <a:rPr lang="en-US" dirty="0" err="1"/>
              <a:t>newQueue</a:t>
            </a:r>
            <a:r>
              <a:rPr lang="en-US" dirty="0"/>
              <a:t>, update the start, end, and </a:t>
            </a:r>
            <a:r>
              <a:rPr lang="en-US" dirty="0" err="1"/>
              <a:t>myQueue</a:t>
            </a:r>
            <a:r>
              <a:rPr lang="en-US" dirty="0"/>
              <a:t> attributes, and we're done.</a:t>
            </a:r>
          </a:p>
          <a:p>
            <a:endParaRPr lang="en-US" dirty="0"/>
          </a:p>
          <a:p>
            <a:r>
              <a:rPr lang="en-US" dirty="0"/>
              <a:t>Thus, if we were to perform the </a:t>
            </a:r>
            <a:r>
              <a:rPr lang="en-US" dirty="0" err="1"/>
              <a:t>halveCapacity</a:t>
            </a:r>
            <a:r>
              <a:rPr lang="en-US" dirty="0"/>
              <a:t> operation on the example show, </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35</a:t>
            </a:fld>
            <a:endParaRPr lang="en-US"/>
          </a:p>
        </p:txBody>
      </p:sp>
    </p:spTree>
    <p:extLst>
      <p:ext uri="{BB962C8B-B14F-4D97-AF65-F5344CB8AC3E}">
        <p14:creationId xmlns:p14="http://schemas.microsoft.com/office/powerpoint/2010/main" val="41051998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would end up looking like this new </a:t>
            </a:r>
            <a:r>
              <a:rPr lang="en-US" dirty="0" err="1"/>
              <a:t>myQueue</a:t>
            </a:r>
            <a:r>
              <a:rPr lang="en-US" dirty="0"/>
              <a:t> array, with half the space and the elements of the original queue copied into the front part of the new array.</a:t>
            </a:r>
          </a:p>
          <a:p>
            <a:endParaRPr lang="en-US" dirty="0"/>
          </a:p>
          <a:p>
            <a:r>
              <a:rPr lang="en-US" dirty="0"/>
              <a:t>Since </a:t>
            </a:r>
            <a:r>
              <a:rPr lang="en-US" dirty="0" err="1"/>
              <a:t>halveCapacity</a:t>
            </a:r>
            <a:r>
              <a:rPr lang="en-US" dirty="0"/>
              <a:t> has almost the same code as </a:t>
            </a:r>
            <a:r>
              <a:rPr lang="en-US" dirty="0" err="1"/>
              <a:t>doubleCapacity</a:t>
            </a:r>
            <a:r>
              <a:rPr lang="en-US" dirty="0"/>
              <a:t>, it should come as no surprise that </a:t>
            </a:r>
            <a:r>
              <a:rPr lang="en-US" dirty="0" err="1"/>
              <a:t>halveCapacity</a:t>
            </a:r>
            <a:r>
              <a:rPr lang="en-US" dirty="0"/>
              <a:t> run in order N time as well.</a:t>
            </a:r>
          </a:p>
        </p:txBody>
      </p:sp>
      <p:sp>
        <p:nvSpPr>
          <p:cNvPr id="4" name="Slide Number Placeholder 3"/>
          <p:cNvSpPr>
            <a:spLocks noGrp="1"/>
          </p:cNvSpPr>
          <p:nvPr>
            <p:ph type="sldNum" sz="quarter" idx="5"/>
          </p:nvPr>
        </p:nvSpPr>
        <p:spPr/>
        <p:txBody>
          <a:bodyPr/>
          <a:lstStyle/>
          <a:p>
            <a:fld id="{1A44883D-7433-4936-953B-ADB591C14B73}" type="slidenum">
              <a:rPr lang="en-US" smtClean="0"/>
              <a:t>36</a:t>
            </a:fld>
            <a:endParaRPr lang="en-US"/>
          </a:p>
        </p:txBody>
      </p:sp>
    </p:spTree>
    <p:extLst>
      <p:ext uri="{BB962C8B-B14F-4D97-AF65-F5344CB8AC3E}">
        <p14:creationId xmlns:p14="http://schemas.microsoft.com/office/powerpoint/2010/main" val="4835117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objects are generally required to implement a </a:t>
            </a:r>
            <a:r>
              <a:rPr lang="en-US" dirty="0" err="1"/>
              <a:t>toString</a:t>
            </a:r>
            <a:r>
              <a:rPr lang="en-US" dirty="0"/>
              <a:t> method to override the default </a:t>
            </a:r>
            <a:r>
              <a:rPr lang="en-US" dirty="0" err="1"/>
              <a:t>toString</a:t>
            </a:r>
            <a:r>
              <a:rPr lang="en-US" dirty="0"/>
              <a:t> function provided by the base Object class. This is especially important if you want your output formatted in a specific manner.</a:t>
            </a:r>
          </a:p>
          <a:p>
            <a:endParaRPr lang="en-US" dirty="0"/>
          </a:p>
          <a:p>
            <a:r>
              <a:rPr lang="en-US" dirty="0"/>
              <a:t>In our case, we want ours to list the items in the queue from top to bottom. The overall process is straightforward.</a:t>
            </a:r>
          </a:p>
          <a:p>
            <a:endParaRPr lang="en-US" dirty="0"/>
          </a:p>
          <a:p>
            <a:r>
              <a:rPr lang="en-US" dirty="0"/>
              <a:t>First, we create an empty output string. Next, we loop through the queue from top to bottom appending the string version of each item onto the output string.  And finally, we return the output string.</a:t>
            </a:r>
          </a:p>
        </p:txBody>
      </p:sp>
      <p:sp>
        <p:nvSpPr>
          <p:cNvPr id="4" name="Slide Number Placeholder 3"/>
          <p:cNvSpPr>
            <a:spLocks noGrp="1"/>
          </p:cNvSpPr>
          <p:nvPr>
            <p:ph type="sldNum" sz="quarter" idx="5"/>
          </p:nvPr>
        </p:nvSpPr>
        <p:spPr/>
        <p:txBody>
          <a:bodyPr/>
          <a:lstStyle/>
          <a:p>
            <a:fld id="{1A44883D-7433-4936-953B-ADB591C14B73}" type="slidenum">
              <a:rPr lang="en-US" smtClean="0"/>
              <a:t>37</a:t>
            </a:fld>
            <a:endParaRPr lang="en-US"/>
          </a:p>
        </p:txBody>
      </p:sp>
    </p:spTree>
    <p:extLst>
      <p:ext uri="{BB962C8B-B14F-4D97-AF65-F5344CB8AC3E}">
        <p14:creationId xmlns:p14="http://schemas.microsoft.com/office/powerpoint/2010/main" val="5019191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will take a look at the </a:t>
            </a:r>
            <a:r>
              <a:rPr lang="en-US" dirty="0" err="1"/>
              <a:t>toString</a:t>
            </a:r>
            <a:r>
              <a:rPr lang="en-US" dirty="0"/>
              <a:t> operation. As we've discussed before, the </a:t>
            </a:r>
            <a:r>
              <a:rPr lang="en-US" dirty="0" err="1"/>
              <a:t>toString</a:t>
            </a:r>
            <a:r>
              <a:rPr lang="en-US" dirty="0"/>
              <a:t> operation is provided by default for all objects, but should be overwritten to produce the appropriate output for each new class.</a:t>
            </a:r>
          </a:p>
          <a:p>
            <a:endParaRPr lang="en-US" dirty="0"/>
          </a:p>
          <a:p>
            <a:r>
              <a:rPr lang="en-US" dirty="0"/>
              <a:t>The </a:t>
            </a:r>
            <a:r>
              <a:rPr lang="en-US" dirty="0" err="1"/>
              <a:t>toString</a:t>
            </a:r>
            <a:r>
              <a:rPr lang="en-US" dirty="0"/>
              <a:t> operation does not have a precondition, since if the queue is empty, we should simply return an empty string, which represents the queue perfectly.</a:t>
            </a:r>
          </a:p>
          <a:p>
            <a:endParaRPr lang="en-US" dirty="0"/>
          </a:p>
          <a:p>
            <a:r>
              <a:rPr lang="en-US" dirty="0"/>
              <a:t>The operation first creates an empty output string and then enters a loop that walks through each element of our queue. Notice that we compute the next element in the queue by adding the loop index I to the start location of the queue. Since the queue can wrap around the end of the array, we use the modulo operator to ensure we end up with the appropriate array index. We then perform the elements own </a:t>
            </a:r>
            <a:r>
              <a:rPr lang="en-US" dirty="0" err="1"/>
              <a:t>toString</a:t>
            </a:r>
            <a:r>
              <a:rPr lang="en-US" dirty="0"/>
              <a:t> operation on it and append that to the end of our current output string.</a:t>
            </a:r>
          </a:p>
          <a:p>
            <a:endParaRPr lang="en-US" dirty="0"/>
          </a:p>
          <a:p>
            <a:r>
              <a:rPr lang="en-US" dirty="0"/>
              <a:t>Once the loop is done, we simply return the output string and we are done.</a:t>
            </a:r>
          </a:p>
          <a:p>
            <a:endParaRPr lang="en-US" dirty="0"/>
          </a:p>
          <a:p>
            <a:r>
              <a:rPr lang="en-US" dirty="0"/>
              <a:t>Now, if we perform the </a:t>
            </a:r>
            <a:r>
              <a:rPr lang="en-US" dirty="0" err="1"/>
              <a:t>toString</a:t>
            </a:r>
            <a:r>
              <a:rPr lang="en-US" dirty="0"/>
              <a:t> operation on the example shown,</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38</a:t>
            </a:fld>
            <a:endParaRPr lang="en-US"/>
          </a:p>
        </p:txBody>
      </p:sp>
    </p:spTree>
    <p:extLst>
      <p:ext uri="{BB962C8B-B14F-4D97-AF65-F5344CB8AC3E}">
        <p14:creationId xmlns:p14="http://schemas.microsoft.com/office/powerpoint/2010/main" val="26995531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get the output shown here – the string "</a:t>
            </a:r>
            <a:r>
              <a:rPr lang="en-US" dirty="0" err="1"/>
              <a:t>dwkko</a:t>
            </a:r>
            <a:r>
              <a:rPr lang="en-US" dirty="0"/>
              <a:t>".</a:t>
            </a:r>
          </a:p>
          <a:p>
            <a:endParaRPr lang="en-US" dirty="0"/>
          </a:p>
          <a:p>
            <a:r>
              <a:rPr lang="en-US" dirty="0"/>
              <a:t>Since we have a loop that potentially looks at each element in </a:t>
            </a:r>
            <a:r>
              <a:rPr lang="en-US" dirty="0" err="1"/>
              <a:t>myQueue</a:t>
            </a:r>
            <a:r>
              <a:rPr lang="en-US" dirty="0"/>
              <a:t> array, </a:t>
            </a:r>
            <a:r>
              <a:rPr lang="en-US" dirty="0" err="1"/>
              <a:t>toString</a:t>
            </a:r>
            <a:r>
              <a:rPr lang="en-US"/>
              <a:t> also runs </a:t>
            </a:r>
            <a:r>
              <a:rPr lang="en-US" dirty="0"/>
              <a:t>in order N time.</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39</a:t>
            </a:fld>
            <a:endParaRPr lang="en-US"/>
          </a:p>
        </p:txBody>
      </p:sp>
    </p:spTree>
    <p:extLst>
      <p:ext uri="{BB962C8B-B14F-4D97-AF65-F5344CB8AC3E}">
        <p14:creationId xmlns:p14="http://schemas.microsoft.com/office/powerpoint/2010/main" val="2493771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pseudocode for the queue constructor is shown here. Notice that we require the calling method to explicitly provide a capacity value, which will be the initial size of the array.</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4</a:t>
            </a:fld>
            <a:endParaRPr lang="en-US"/>
          </a:p>
        </p:txBody>
      </p:sp>
    </p:spTree>
    <p:extLst>
      <p:ext uri="{BB962C8B-B14F-4D97-AF65-F5344CB8AC3E}">
        <p14:creationId xmlns:p14="http://schemas.microsoft.com/office/powerpoint/2010/main" val="24342018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video, we have looked at several basic queue operations and looked at the pseudocode required to implement them. Almost all the operations are straightforward. However, there were several cases where we required to carefully check the preconditions so the operations worked as advertised. Finally, we saw that many of the operations run in constant time, while more complex operations such as double and </a:t>
            </a:r>
            <a:r>
              <a:rPr lang="en-US" dirty="0" err="1"/>
              <a:t>halveCapacity</a:t>
            </a:r>
            <a:r>
              <a:rPr lang="en-US" dirty="0"/>
              <a:t> and </a:t>
            </a:r>
            <a:r>
              <a:rPr lang="en-US" dirty="0" err="1"/>
              <a:t>toString</a:t>
            </a:r>
            <a:r>
              <a:rPr lang="en-US" dirty="0"/>
              <a:t> run in N time.</a:t>
            </a:r>
          </a:p>
        </p:txBody>
      </p:sp>
      <p:sp>
        <p:nvSpPr>
          <p:cNvPr id="4" name="Slide Number Placeholder 3"/>
          <p:cNvSpPr>
            <a:spLocks noGrp="1"/>
          </p:cNvSpPr>
          <p:nvPr>
            <p:ph type="sldNum" sz="quarter" idx="5"/>
          </p:nvPr>
        </p:nvSpPr>
        <p:spPr/>
        <p:txBody>
          <a:bodyPr/>
          <a:lstStyle/>
          <a:p>
            <a:fld id="{1A44883D-7433-4936-953B-ADB591C14B73}" type="slidenum">
              <a:rPr lang="en-US" smtClean="0"/>
              <a:t>40</a:t>
            </a:fld>
            <a:endParaRPr lang="en-US"/>
          </a:p>
        </p:txBody>
      </p:sp>
    </p:spTree>
    <p:extLst>
      <p:ext uri="{BB962C8B-B14F-4D97-AF65-F5344CB8AC3E}">
        <p14:creationId xmlns:p14="http://schemas.microsoft.com/office/powerpoint/2010/main" val="1631898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thing we need to do in our operations is to check our preconditions. In this case, capacity must be an integer greater than 0. As you see in our code, we explicitly check to see if the value is an integer value. While this may be necessary in dynamically typed languages such as Python, in typed languages such as Java, C, or C#, we can explicitly define capacity to be an integer type, effectively ensuring that the value passed in will be an integer. </a:t>
            </a:r>
          </a:p>
          <a:p>
            <a:endParaRPr lang="en-US" dirty="0"/>
          </a:p>
          <a:p>
            <a:r>
              <a:rPr lang="en-US" dirty="0"/>
              <a:t>In either case, we must also check to ensure that the capacity value is greater than 0.  If either one of the precondition checks fail, we will raise an exception and let the calling method handle it.</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5</a:t>
            </a:fld>
            <a:endParaRPr lang="en-US"/>
          </a:p>
        </p:txBody>
      </p:sp>
    </p:spTree>
    <p:extLst>
      <p:ext uri="{BB962C8B-B14F-4D97-AF65-F5344CB8AC3E}">
        <p14:creationId xmlns:p14="http://schemas.microsoft.com/office/powerpoint/2010/main" val="1992273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pass the precondition checks, we then move the heart of the method. There are basically three lines. One creates the myQueue array of the appropriate capacity while the second initializes the start attribute to -1 and the end attribute to 0.</a:t>
            </a:r>
          </a:p>
          <a:p>
            <a:endParaRPr lang="en-US" dirty="0"/>
          </a:p>
          <a:p>
            <a:r>
              <a:rPr lang="en-US" dirty="0"/>
              <a:t>Since there are no loops in the Constructor operation, the constructor will run </a:t>
            </a:r>
            <a:r>
              <a:rPr lang="en-US"/>
              <a:t>in linear </a:t>
            </a:r>
            <a:r>
              <a:rPr lang="en-US" dirty="0"/>
              <a:t>time.</a:t>
            </a:r>
          </a:p>
        </p:txBody>
      </p:sp>
      <p:sp>
        <p:nvSpPr>
          <p:cNvPr id="4" name="Slide Number Placeholder 3"/>
          <p:cNvSpPr>
            <a:spLocks noGrp="1"/>
          </p:cNvSpPr>
          <p:nvPr>
            <p:ph type="sldNum" sz="quarter" idx="5"/>
          </p:nvPr>
        </p:nvSpPr>
        <p:spPr/>
        <p:txBody>
          <a:bodyPr/>
          <a:lstStyle/>
          <a:p>
            <a:fld id="{1A44883D-7433-4936-953B-ADB591C14B73}" type="slidenum">
              <a:rPr lang="en-US" smtClean="0"/>
              <a:t>6</a:t>
            </a:fld>
            <a:endParaRPr lang="en-US"/>
          </a:p>
        </p:txBody>
      </p:sp>
    </p:spTree>
    <p:extLst>
      <p:ext uri="{BB962C8B-B14F-4D97-AF65-F5344CB8AC3E}">
        <p14:creationId xmlns:p14="http://schemas.microsoft.com/office/powerpoint/2010/main" val="1674303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important to note that the myQueue, start, and end variables are all defined as attributes at the class level. Thus, whenever we refer to these attributes in any queue operation, we are referring to the same attributes.</a:t>
            </a:r>
          </a:p>
        </p:txBody>
      </p:sp>
      <p:sp>
        <p:nvSpPr>
          <p:cNvPr id="4" name="Slide Number Placeholder 3"/>
          <p:cNvSpPr>
            <a:spLocks noGrp="1"/>
          </p:cNvSpPr>
          <p:nvPr>
            <p:ph type="sldNum" sz="quarter" idx="5"/>
          </p:nvPr>
        </p:nvSpPr>
        <p:spPr/>
        <p:txBody>
          <a:bodyPr/>
          <a:lstStyle/>
          <a:p>
            <a:fld id="{1A44883D-7433-4936-953B-ADB591C14B73}" type="slidenum">
              <a:rPr lang="en-US" smtClean="0"/>
              <a:t>7</a:t>
            </a:fld>
            <a:endParaRPr lang="en-US"/>
          </a:p>
        </p:txBody>
      </p:sp>
    </p:spTree>
    <p:extLst>
      <p:ext uri="{BB962C8B-B14F-4D97-AF65-F5344CB8AC3E}">
        <p14:creationId xmlns:p14="http://schemas.microsoft.com/office/powerpoint/2010/main" val="3421589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will look at the enqueue operation, which allows us to put new items into the queue. In our example here, we have an empty queue, presumably just created by our constructor method.</a:t>
            </a:r>
          </a:p>
        </p:txBody>
      </p:sp>
      <p:sp>
        <p:nvSpPr>
          <p:cNvPr id="4" name="Slide Number Placeholder 3"/>
          <p:cNvSpPr>
            <a:spLocks noGrp="1"/>
          </p:cNvSpPr>
          <p:nvPr>
            <p:ph type="sldNum" sz="quarter" idx="5"/>
          </p:nvPr>
        </p:nvSpPr>
        <p:spPr/>
        <p:txBody>
          <a:bodyPr/>
          <a:lstStyle/>
          <a:p>
            <a:fld id="{1A44883D-7433-4936-953B-ADB591C14B73}" type="slidenum">
              <a:rPr lang="en-US" smtClean="0"/>
              <a:t>8</a:t>
            </a:fld>
            <a:endParaRPr lang="en-US"/>
          </a:p>
        </p:txBody>
      </p:sp>
    </p:spTree>
    <p:extLst>
      <p:ext uri="{BB962C8B-B14F-4D97-AF65-F5344CB8AC3E}">
        <p14:creationId xmlns:p14="http://schemas.microsoft.com/office/powerpoint/2010/main" val="4063093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method calls the enqueue operation, we store the value at in the array at the index in the end attribute. Here we store "a" in array location 0.</a:t>
            </a:r>
          </a:p>
        </p:txBody>
      </p:sp>
      <p:sp>
        <p:nvSpPr>
          <p:cNvPr id="4" name="Slide Number Placeholder 3"/>
          <p:cNvSpPr>
            <a:spLocks noGrp="1"/>
          </p:cNvSpPr>
          <p:nvPr>
            <p:ph type="sldNum" sz="quarter" idx="5"/>
          </p:nvPr>
        </p:nvSpPr>
        <p:spPr/>
        <p:txBody>
          <a:bodyPr/>
          <a:lstStyle/>
          <a:p>
            <a:fld id="{1A44883D-7433-4936-953B-ADB591C14B73}" type="slidenum">
              <a:rPr lang="en-US" smtClean="0"/>
              <a:t>9</a:t>
            </a:fld>
            <a:endParaRPr lang="en-US"/>
          </a:p>
        </p:txBody>
      </p:sp>
    </p:spTree>
    <p:extLst>
      <p:ext uri="{BB962C8B-B14F-4D97-AF65-F5344CB8AC3E}">
        <p14:creationId xmlns:p14="http://schemas.microsoft.com/office/powerpoint/2010/main" val="985346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6B9CC98C-563E-4F7D-9927-73EC4AAC1618}" type="datetimeFigureOut">
              <a:rPr lang="en-US" smtClean="0"/>
              <a:t>3/27/2020</a:t>
            </a:fld>
            <a:endParaRPr lang="en-US"/>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1193473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6B9CC98C-563E-4F7D-9927-73EC4AAC1618}" type="datetimeFigureOut">
              <a:rPr lang="en-US" smtClean="0"/>
              <a:t>3/27/2020</a:t>
            </a:fld>
            <a:endParaRPr lang="en-US"/>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98659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6B9CC98C-563E-4F7D-9927-73EC4AAC1618}" type="datetimeFigureOut">
              <a:rPr lang="en-US" smtClean="0"/>
              <a:t>3/27/2020</a:t>
            </a:fld>
            <a:endParaRPr lang="en-US"/>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76643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6B9CC98C-563E-4F7D-9927-73EC4AAC1618}" type="datetimeFigureOut">
              <a:rPr lang="en-US" smtClean="0"/>
              <a:t>3/27/2020</a:t>
            </a:fld>
            <a:endParaRPr lang="en-US"/>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62766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6B9CC98C-563E-4F7D-9927-73EC4AAC1618}" type="datetimeFigureOut">
              <a:rPr lang="en-US" smtClean="0"/>
              <a:t>3/27/2020</a:t>
            </a:fld>
            <a:endParaRPr lang="en-US"/>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5589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6B9CC98C-563E-4F7D-9927-73EC4AAC1618}" type="datetimeFigureOut">
              <a:rPr lang="en-US" smtClean="0"/>
              <a:t>3/27/2020</a:t>
            </a:fld>
            <a:endParaRPr lang="en-US"/>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59627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6B9CC98C-563E-4F7D-9927-73EC4AAC1618}" type="datetimeFigureOut">
              <a:rPr lang="en-US" smtClean="0"/>
              <a:t>3/27/2020</a:t>
            </a:fld>
            <a:endParaRPr lang="en-US"/>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01062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6B9CC98C-563E-4F7D-9927-73EC4AAC1618}" type="datetimeFigureOut">
              <a:rPr lang="en-US" smtClean="0"/>
              <a:t>3/27/2020</a:t>
            </a:fld>
            <a:endParaRPr lang="en-US"/>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71083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6B9CC98C-563E-4F7D-9927-73EC4AAC1618}" type="datetimeFigureOut">
              <a:rPr lang="en-US" smtClean="0"/>
              <a:t>3/27/2020</a:t>
            </a:fld>
            <a:endParaRPr lang="en-US"/>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365759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6B9CC98C-563E-4F7D-9927-73EC4AAC1618}" type="datetimeFigureOut">
              <a:rPr lang="en-US" smtClean="0"/>
              <a:t>3/27/2020</a:t>
            </a:fld>
            <a:endParaRPr lang="en-US"/>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070692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6B9CC98C-563E-4F7D-9927-73EC4AAC1618}" type="datetimeFigureOut">
              <a:rPr lang="en-US" smtClean="0"/>
              <a:t>3/27/2020</a:t>
            </a:fld>
            <a:endParaRPr lang="en-US"/>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9403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C0C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CC98C-563E-4F7D-9927-73EC4AAC1618}" type="datetimeFigureOut">
              <a:rPr lang="en-US" smtClean="0"/>
              <a:t>3/27/2020</a:t>
            </a:fld>
            <a:endParaRPr lang="en-US"/>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F958E-7B8F-4EBF-90B1-6C1DA9F53C9C}" type="slidenum">
              <a:rPr lang="en-US" smtClean="0"/>
              <a:t>‹#›</a:t>
            </a:fld>
            <a:endParaRPr lang="en-US"/>
          </a:p>
        </p:txBody>
      </p:sp>
    </p:spTree>
    <p:extLst>
      <p:ext uri="{BB962C8B-B14F-4D97-AF65-F5344CB8AC3E}">
        <p14:creationId xmlns:p14="http://schemas.microsoft.com/office/powerpoint/2010/main" val="866830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creativecommons.org/licenses/by-sa/3.0/" TargetMode="External"/><Relationship Id="rId5" Type="http://schemas.openxmlformats.org/officeDocument/2006/relationships/hyperlink" Target="http://english.stackexchange.com/questions/274/which-is-correct-standing-on-line-or-standing-in-line" TargetMode="Externa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7.xml"/><Relationship Id="rId6" Type="http://schemas.openxmlformats.org/officeDocument/2006/relationships/hyperlink" Target="https://creativecommons.org/licenses/by-sa/3.0/" TargetMode="External"/><Relationship Id="rId5" Type="http://schemas.openxmlformats.org/officeDocument/2006/relationships/hyperlink" Target="http://english.stackexchange.com/questions/274/which-is-correct-standing-on-line-or-standing-in-line" TargetMode="Externa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dirty="0">
                <a:solidFill>
                  <a:srgbClr val="512888"/>
                </a:solidFill>
                <a:latin typeface="Myriad Pro" panose="020B0503030403020204" pitchFamily="34" charset="0"/>
              </a:rPr>
              <a:t>Queue Operations</a:t>
            </a: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857D4E-5681-4E44-BCBB-E3F38E0A843E}"/>
              </a:ext>
            </a:extLst>
          </p:cNvPr>
          <p:cNvSpPr txBox="1"/>
          <p:nvPr/>
        </p:nvSpPr>
        <p:spPr>
          <a:xfrm>
            <a:off x="914399" y="914400"/>
            <a:ext cx="3453063" cy="584775"/>
          </a:xfrm>
          <a:prstGeom prst="rect">
            <a:avLst/>
          </a:prstGeom>
          <a:noFill/>
        </p:spPr>
        <p:txBody>
          <a:bodyPr wrap="square" rtlCol="0">
            <a:spAutoFit/>
          </a:bodyPr>
          <a:lstStyle/>
          <a:p>
            <a:r>
              <a:rPr lang="en-US" sz="3200" dirty="0">
                <a:latin typeface="Myriad Pro" panose="020B0503030403020204" pitchFamily="34" charset="0"/>
              </a:rPr>
              <a:t>enqueue(a)</a:t>
            </a:r>
            <a:endParaRPr lang="en-US" dirty="0">
              <a:latin typeface="Myriad Pro" panose="020B0503030403020204" pitchFamily="34" charset="0"/>
            </a:endParaRPr>
          </a:p>
        </p:txBody>
      </p:sp>
      <p:grpSp>
        <p:nvGrpSpPr>
          <p:cNvPr id="4" name="Group 3">
            <a:extLst>
              <a:ext uri="{FF2B5EF4-FFF2-40B4-BE49-F238E27FC236}">
                <a16:creationId xmlns:a16="http://schemas.microsoft.com/office/drawing/2014/main" id="{C2BC1B46-CBA5-4273-B9EF-4664E1A38260}"/>
              </a:ext>
            </a:extLst>
          </p:cNvPr>
          <p:cNvGrpSpPr/>
          <p:nvPr/>
        </p:nvGrpSpPr>
        <p:grpSpPr>
          <a:xfrm>
            <a:off x="914400" y="2029734"/>
            <a:ext cx="4890348" cy="3183543"/>
            <a:chOff x="914400" y="1837228"/>
            <a:chExt cx="4890348" cy="3183543"/>
          </a:xfrm>
        </p:grpSpPr>
        <p:grpSp>
          <p:nvGrpSpPr>
            <p:cNvPr id="6" name="Group 5">
              <a:extLst>
                <a:ext uri="{FF2B5EF4-FFF2-40B4-BE49-F238E27FC236}">
                  <a16:creationId xmlns:a16="http://schemas.microsoft.com/office/drawing/2014/main" id="{726A710C-D14E-4819-9E85-F436AF96604E}"/>
                </a:ext>
              </a:extLst>
            </p:cNvPr>
            <p:cNvGrpSpPr/>
            <p:nvPr/>
          </p:nvGrpSpPr>
          <p:grpSpPr>
            <a:xfrm rot="5400000">
              <a:off x="3181466" y="1180473"/>
              <a:ext cx="749510" cy="4497054"/>
              <a:chOff x="2263515" y="1259173"/>
              <a:chExt cx="749510" cy="4497054"/>
            </a:xfrm>
          </p:grpSpPr>
          <p:sp>
            <p:nvSpPr>
              <p:cNvPr id="20" name="Rectangle 19">
                <a:extLst>
                  <a:ext uri="{FF2B5EF4-FFF2-40B4-BE49-F238E27FC236}">
                    <a16:creationId xmlns:a16="http://schemas.microsoft.com/office/drawing/2014/main" id="{1626FB75-2002-4EC6-B25C-CEB8183A8775}"/>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1" name="Rectangle 20">
                <a:extLst>
                  <a:ext uri="{FF2B5EF4-FFF2-40B4-BE49-F238E27FC236}">
                    <a16:creationId xmlns:a16="http://schemas.microsoft.com/office/drawing/2014/main" id="{30E188C7-04E2-4CC1-B3E7-A2EE1E1116B7}"/>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2" name="Rectangle 21">
                <a:extLst>
                  <a:ext uri="{FF2B5EF4-FFF2-40B4-BE49-F238E27FC236}">
                    <a16:creationId xmlns:a16="http://schemas.microsoft.com/office/drawing/2014/main" id="{D7C149DA-BA89-414F-954F-81CE454C5099}"/>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3" name="Rectangle 22">
                <a:extLst>
                  <a:ext uri="{FF2B5EF4-FFF2-40B4-BE49-F238E27FC236}">
                    <a16:creationId xmlns:a16="http://schemas.microsoft.com/office/drawing/2014/main" id="{F956F9B6-011E-4073-98CA-0E3EA051F16D}"/>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4" name="Rectangle 23">
                <a:extLst>
                  <a:ext uri="{FF2B5EF4-FFF2-40B4-BE49-F238E27FC236}">
                    <a16:creationId xmlns:a16="http://schemas.microsoft.com/office/drawing/2014/main" id="{9774EF65-2339-42E4-9069-5B32EB17B5A6}"/>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5" name="Rectangle 24">
                <a:extLst>
                  <a:ext uri="{FF2B5EF4-FFF2-40B4-BE49-F238E27FC236}">
                    <a16:creationId xmlns:a16="http://schemas.microsoft.com/office/drawing/2014/main" id="{AEAAC33F-98EE-4ACE-B9E4-8527A0E566B0}"/>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grpSp>
        <p:sp>
          <p:nvSpPr>
            <p:cNvPr id="7" name="TextBox 6">
              <a:extLst>
                <a:ext uri="{FF2B5EF4-FFF2-40B4-BE49-F238E27FC236}">
                  <a16:creationId xmlns:a16="http://schemas.microsoft.com/office/drawing/2014/main" id="{B00EDF1A-035A-4502-A2D2-F6EF4EE4401C}"/>
                </a:ext>
              </a:extLst>
            </p:cNvPr>
            <p:cNvSpPr txBox="1"/>
            <p:nvPr/>
          </p:nvSpPr>
          <p:spPr>
            <a:xfrm>
              <a:off x="2100776" y="4420235"/>
              <a:ext cx="757708" cy="461665"/>
            </a:xfrm>
            <a:prstGeom prst="rect">
              <a:avLst/>
            </a:prstGeom>
            <a:noFill/>
          </p:spPr>
          <p:txBody>
            <a:bodyPr wrap="none" rtlCol="0">
              <a:spAutoFit/>
            </a:bodyPr>
            <a:lstStyle/>
            <a:p>
              <a:r>
                <a:rPr lang="en-US" sz="2400" dirty="0"/>
                <a:t>start</a:t>
              </a:r>
            </a:p>
          </p:txBody>
        </p:sp>
        <p:cxnSp>
          <p:nvCxnSpPr>
            <p:cNvPr id="8" name="Straight Arrow Connector 7">
              <a:extLst>
                <a:ext uri="{FF2B5EF4-FFF2-40B4-BE49-F238E27FC236}">
                  <a16:creationId xmlns:a16="http://schemas.microsoft.com/office/drawing/2014/main" id="{937E966B-E445-407F-A151-52D83E93E6AC}"/>
                </a:ext>
              </a:extLst>
            </p:cNvPr>
            <p:cNvCxnSpPr>
              <a:cxnSpLocks/>
              <a:stCxn id="12" idx="2"/>
            </p:cNvCxnSpPr>
            <p:nvPr/>
          </p:nvCxnSpPr>
          <p:spPr>
            <a:xfrm flipH="1" flipV="1">
              <a:off x="914400" y="3803754"/>
              <a:ext cx="768049"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B106E478-93DF-48B1-8528-D56E636E1E8B}"/>
                </a:ext>
              </a:extLst>
            </p:cNvPr>
            <p:cNvSpPr txBox="1"/>
            <p:nvPr/>
          </p:nvSpPr>
          <p:spPr>
            <a:xfrm>
              <a:off x="2100776" y="1981149"/>
              <a:ext cx="662361" cy="461665"/>
            </a:xfrm>
            <a:prstGeom prst="rect">
              <a:avLst/>
            </a:prstGeom>
            <a:noFill/>
          </p:spPr>
          <p:txBody>
            <a:bodyPr wrap="none" rtlCol="0">
              <a:spAutoFit/>
            </a:bodyPr>
            <a:lstStyle/>
            <a:p>
              <a:r>
                <a:rPr lang="en-US" sz="2400" dirty="0"/>
                <a:t>end</a:t>
              </a:r>
            </a:p>
          </p:txBody>
        </p:sp>
        <p:cxnSp>
          <p:nvCxnSpPr>
            <p:cNvPr id="10" name="Straight Arrow Connector 9">
              <a:extLst>
                <a:ext uri="{FF2B5EF4-FFF2-40B4-BE49-F238E27FC236}">
                  <a16:creationId xmlns:a16="http://schemas.microsoft.com/office/drawing/2014/main" id="{D3AE275B-4A81-43A7-AAE2-9D2735C139C8}"/>
                </a:ext>
              </a:extLst>
            </p:cNvPr>
            <p:cNvCxnSpPr>
              <a:cxnSpLocks/>
              <a:stCxn id="11" idx="0"/>
              <a:endCxn id="24" idx="0"/>
            </p:cNvCxnSpPr>
            <p:nvPr/>
          </p:nvCxnSpPr>
          <p:spPr>
            <a:xfrm>
              <a:off x="1682449" y="1837228"/>
              <a:ext cx="749509"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Rectangle 10">
              <a:extLst>
                <a:ext uri="{FF2B5EF4-FFF2-40B4-BE49-F238E27FC236}">
                  <a16:creationId xmlns:a16="http://schemas.microsoft.com/office/drawing/2014/main" id="{9C19DBC8-3F21-4655-B114-D44A9258BEB4}"/>
                </a:ext>
              </a:extLst>
            </p:cNvPr>
            <p:cNvSpPr/>
            <p:nvPr/>
          </p:nvSpPr>
          <p:spPr>
            <a:xfrm>
              <a:off x="1307694" y="183722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2" name="Rectangle 11">
              <a:extLst>
                <a:ext uri="{FF2B5EF4-FFF2-40B4-BE49-F238E27FC236}">
                  <a16:creationId xmlns:a16="http://schemas.microsoft.com/office/drawing/2014/main" id="{FA2FC5F2-6B1A-45F9-B94B-B699A62267CD}"/>
                </a:ext>
              </a:extLst>
            </p:cNvPr>
            <p:cNvSpPr/>
            <p:nvPr/>
          </p:nvSpPr>
          <p:spPr>
            <a:xfrm>
              <a:off x="1307694" y="427126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grpSp>
          <p:nvGrpSpPr>
            <p:cNvPr id="13" name="Group 12">
              <a:extLst>
                <a:ext uri="{FF2B5EF4-FFF2-40B4-BE49-F238E27FC236}">
                  <a16:creationId xmlns:a16="http://schemas.microsoft.com/office/drawing/2014/main" id="{14F1DC57-4E80-49CE-98A2-42C8B46FD22A}"/>
                </a:ext>
              </a:extLst>
            </p:cNvPr>
            <p:cNvGrpSpPr/>
            <p:nvPr/>
          </p:nvGrpSpPr>
          <p:grpSpPr>
            <a:xfrm>
              <a:off x="1544429" y="3775756"/>
              <a:ext cx="4023583" cy="307782"/>
              <a:chOff x="1544429" y="3775756"/>
              <a:chExt cx="4023583" cy="307782"/>
            </a:xfrm>
          </p:grpSpPr>
          <p:sp>
            <p:nvSpPr>
              <p:cNvPr id="14" name="TextBox 13">
                <a:extLst>
                  <a:ext uri="{FF2B5EF4-FFF2-40B4-BE49-F238E27FC236}">
                    <a16:creationId xmlns:a16="http://schemas.microsoft.com/office/drawing/2014/main" id="{E3B020A6-C580-42EF-BCD6-E8DF823031D6}"/>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5" name="TextBox 14">
                <a:extLst>
                  <a:ext uri="{FF2B5EF4-FFF2-40B4-BE49-F238E27FC236}">
                    <a16:creationId xmlns:a16="http://schemas.microsoft.com/office/drawing/2014/main" id="{1D4CB063-AC4B-4EA9-B8D6-2F9F98763D62}"/>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6" name="TextBox 15">
                <a:extLst>
                  <a:ext uri="{FF2B5EF4-FFF2-40B4-BE49-F238E27FC236}">
                    <a16:creationId xmlns:a16="http://schemas.microsoft.com/office/drawing/2014/main" id="{A2309B72-974F-4978-AE2D-E4A28A0F9E2B}"/>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17" name="TextBox 16">
                <a:extLst>
                  <a:ext uri="{FF2B5EF4-FFF2-40B4-BE49-F238E27FC236}">
                    <a16:creationId xmlns:a16="http://schemas.microsoft.com/office/drawing/2014/main" id="{58FCE830-CE60-46AB-BC39-427372886F5C}"/>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18" name="TextBox 17">
                <a:extLst>
                  <a:ext uri="{FF2B5EF4-FFF2-40B4-BE49-F238E27FC236}">
                    <a16:creationId xmlns:a16="http://schemas.microsoft.com/office/drawing/2014/main" id="{331ED3C1-16A5-4F25-8D04-E0F2C239B5F5}"/>
                  </a:ext>
                </a:extLst>
              </p:cNvPr>
              <p:cNvSpPr txBox="1"/>
              <p:nvPr/>
            </p:nvSpPr>
            <p:spPr>
              <a:xfrm>
                <a:off x="4542465" y="3775757"/>
                <a:ext cx="276038" cy="307777"/>
              </a:xfrm>
              <a:prstGeom prst="rect">
                <a:avLst/>
              </a:prstGeom>
              <a:noFill/>
            </p:spPr>
            <p:txBody>
              <a:bodyPr wrap="none" rtlCol="0">
                <a:spAutoFit/>
              </a:bodyPr>
              <a:lstStyle/>
              <a:p>
                <a:r>
                  <a:rPr lang="en-US" sz="1400" dirty="0"/>
                  <a:t>4</a:t>
                </a:r>
                <a:endParaRPr lang="en-US" dirty="0"/>
              </a:p>
            </p:txBody>
          </p:sp>
          <p:sp>
            <p:nvSpPr>
              <p:cNvPr id="19" name="TextBox 18">
                <a:extLst>
                  <a:ext uri="{FF2B5EF4-FFF2-40B4-BE49-F238E27FC236}">
                    <a16:creationId xmlns:a16="http://schemas.microsoft.com/office/drawing/2014/main" id="{D942128F-2B43-44C2-B9B5-90D8F4A9576D}"/>
                  </a:ext>
                </a:extLst>
              </p:cNvPr>
              <p:cNvSpPr txBox="1"/>
              <p:nvPr/>
            </p:nvSpPr>
            <p:spPr>
              <a:xfrm>
                <a:off x="5291974" y="3775756"/>
                <a:ext cx="276038" cy="307777"/>
              </a:xfrm>
              <a:prstGeom prst="rect">
                <a:avLst/>
              </a:prstGeom>
              <a:noFill/>
            </p:spPr>
            <p:txBody>
              <a:bodyPr wrap="none" rtlCol="0">
                <a:spAutoFit/>
              </a:bodyPr>
              <a:lstStyle/>
              <a:p>
                <a:r>
                  <a:rPr lang="en-US" sz="1400" dirty="0"/>
                  <a:t>5</a:t>
                </a:r>
                <a:endParaRPr lang="en-US" dirty="0"/>
              </a:p>
            </p:txBody>
          </p:sp>
        </p:grpSp>
      </p:grpSp>
    </p:spTree>
    <p:extLst>
      <p:ext uri="{BB962C8B-B14F-4D97-AF65-F5344CB8AC3E}">
        <p14:creationId xmlns:p14="http://schemas.microsoft.com/office/powerpoint/2010/main" val="2197486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857D4E-5681-4E44-BCBB-E3F38E0A843E}"/>
              </a:ext>
            </a:extLst>
          </p:cNvPr>
          <p:cNvSpPr txBox="1"/>
          <p:nvPr/>
        </p:nvSpPr>
        <p:spPr>
          <a:xfrm>
            <a:off x="914399" y="914400"/>
            <a:ext cx="3453063" cy="584775"/>
          </a:xfrm>
          <a:prstGeom prst="rect">
            <a:avLst/>
          </a:prstGeom>
          <a:noFill/>
        </p:spPr>
        <p:txBody>
          <a:bodyPr wrap="square" rtlCol="0">
            <a:spAutoFit/>
          </a:bodyPr>
          <a:lstStyle/>
          <a:p>
            <a:r>
              <a:rPr lang="en-US" sz="3200" dirty="0">
                <a:latin typeface="Myriad Pro" panose="020B0503030403020204" pitchFamily="34" charset="0"/>
              </a:rPr>
              <a:t>enqueue(a)</a:t>
            </a:r>
            <a:endParaRPr lang="en-US" dirty="0">
              <a:latin typeface="Myriad Pro" panose="020B0503030403020204" pitchFamily="34" charset="0"/>
            </a:endParaRPr>
          </a:p>
        </p:txBody>
      </p:sp>
      <p:grpSp>
        <p:nvGrpSpPr>
          <p:cNvPr id="4" name="Group 3">
            <a:extLst>
              <a:ext uri="{FF2B5EF4-FFF2-40B4-BE49-F238E27FC236}">
                <a16:creationId xmlns:a16="http://schemas.microsoft.com/office/drawing/2014/main" id="{C2BC1B46-CBA5-4273-B9EF-4664E1A38260}"/>
              </a:ext>
            </a:extLst>
          </p:cNvPr>
          <p:cNvGrpSpPr/>
          <p:nvPr/>
        </p:nvGrpSpPr>
        <p:grpSpPr>
          <a:xfrm>
            <a:off x="1307694" y="2029734"/>
            <a:ext cx="4497054" cy="3183543"/>
            <a:chOff x="1307694" y="1837228"/>
            <a:chExt cx="4497054" cy="3183543"/>
          </a:xfrm>
        </p:grpSpPr>
        <p:grpSp>
          <p:nvGrpSpPr>
            <p:cNvPr id="6" name="Group 5">
              <a:extLst>
                <a:ext uri="{FF2B5EF4-FFF2-40B4-BE49-F238E27FC236}">
                  <a16:creationId xmlns:a16="http://schemas.microsoft.com/office/drawing/2014/main" id="{726A710C-D14E-4819-9E85-F436AF96604E}"/>
                </a:ext>
              </a:extLst>
            </p:cNvPr>
            <p:cNvGrpSpPr/>
            <p:nvPr/>
          </p:nvGrpSpPr>
          <p:grpSpPr>
            <a:xfrm rot="5400000">
              <a:off x="3181466" y="1180473"/>
              <a:ext cx="749510" cy="4497054"/>
              <a:chOff x="2263515" y="1259173"/>
              <a:chExt cx="749510" cy="4497054"/>
            </a:xfrm>
          </p:grpSpPr>
          <p:sp>
            <p:nvSpPr>
              <p:cNvPr id="20" name="Rectangle 19">
                <a:extLst>
                  <a:ext uri="{FF2B5EF4-FFF2-40B4-BE49-F238E27FC236}">
                    <a16:creationId xmlns:a16="http://schemas.microsoft.com/office/drawing/2014/main" id="{1626FB75-2002-4EC6-B25C-CEB8183A8775}"/>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1" name="Rectangle 20">
                <a:extLst>
                  <a:ext uri="{FF2B5EF4-FFF2-40B4-BE49-F238E27FC236}">
                    <a16:creationId xmlns:a16="http://schemas.microsoft.com/office/drawing/2014/main" id="{30E188C7-04E2-4CC1-B3E7-A2EE1E1116B7}"/>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2" name="Rectangle 21">
                <a:extLst>
                  <a:ext uri="{FF2B5EF4-FFF2-40B4-BE49-F238E27FC236}">
                    <a16:creationId xmlns:a16="http://schemas.microsoft.com/office/drawing/2014/main" id="{D7C149DA-BA89-414F-954F-81CE454C5099}"/>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3" name="Rectangle 22">
                <a:extLst>
                  <a:ext uri="{FF2B5EF4-FFF2-40B4-BE49-F238E27FC236}">
                    <a16:creationId xmlns:a16="http://schemas.microsoft.com/office/drawing/2014/main" id="{F956F9B6-011E-4073-98CA-0E3EA051F16D}"/>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4" name="Rectangle 23">
                <a:extLst>
                  <a:ext uri="{FF2B5EF4-FFF2-40B4-BE49-F238E27FC236}">
                    <a16:creationId xmlns:a16="http://schemas.microsoft.com/office/drawing/2014/main" id="{9774EF65-2339-42E4-9069-5B32EB17B5A6}"/>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5" name="Rectangle 24">
                <a:extLst>
                  <a:ext uri="{FF2B5EF4-FFF2-40B4-BE49-F238E27FC236}">
                    <a16:creationId xmlns:a16="http://schemas.microsoft.com/office/drawing/2014/main" id="{AEAAC33F-98EE-4ACE-B9E4-8527A0E566B0}"/>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grpSp>
        <p:sp>
          <p:nvSpPr>
            <p:cNvPr id="7" name="TextBox 6">
              <a:extLst>
                <a:ext uri="{FF2B5EF4-FFF2-40B4-BE49-F238E27FC236}">
                  <a16:creationId xmlns:a16="http://schemas.microsoft.com/office/drawing/2014/main" id="{B00EDF1A-035A-4502-A2D2-F6EF4EE4401C}"/>
                </a:ext>
              </a:extLst>
            </p:cNvPr>
            <p:cNvSpPr txBox="1"/>
            <p:nvPr/>
          </p:nvSpPr>
          <p:spPr>
            <a:xfrm>
              <a:off x="2100776" y="4420235"/>
              <a:ext cx="757708" cy="461665"/>
            </a:xfrm>
            <a:prstGeom prst="rect">
              <a:avLst/>
            </a:prstGeom>
            <a:noFill/>
          </p:spPr>
          <p:txBody>
            <a:bodyPr wrap="none" rtlCol="0">
              <a:spAutoFit/>
            </a:bodyPr>
            <a:lstStyle/>
            <a:p>
              <a:r>
                <a:rPr lang="en-US" sz="2400" dirty="0"/>
                <a:t>start</a:t>
              </a:r>
            </a:p>
          </p:txBody>
        </p:sp>
        <p:cxnSp>
          <p:nvCxnSpPr>
            <p:cNvPr id="8" name="Straight Arrow Connector 7">
              <a:extLst>
                <a:ext uri="{FF2B5EF4-FFF2-40B4-BE49-F238E27FC236}">
                  <a16:creationId xmlns:a16="http://schemas.microsoft.com/office/drawing/2014/main" id="{937E966B-E445-407F-A151-52D83E93E6AC}"/>
                </a:ext>
              </a:extLst>
            </p:cNvPr>
            <p:cNvCxnSpPr>
              <a:cxnSpLocks/>
              <a:stCxn id="12" idx="2"/>
              <a:endCxn id="14" idx="2"/>
            </p:cNvCxnSpPr>
            <p:nvPr/>
          </p:nvCxnSpPr>
          <p:spPr>
            <a:xfrm flipH="1" flipV="1">
              <a:off x="1682448" y="4083538"/>
              <a:ext cx="1" cy="9372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B106E478-93DF-48B1-8528-D56E636E1E8B}"/>
                </a:ext>
              </a:extLst>
            </p:cNvPr>
            <p:cNvSpPr txBox="1"/>
            <p:nvPr/>
          </p:nvSpPr>
          <p:spPr>
            <a:xfrm>
              <a:off x="2100776" y="1981149"/>
              <a:ext cx="662361" cy="461665"/>
            </a:xfrm>
            <a:prstGeom prst="rect">
              <a:avLst/>
            </a:prstGeom>
            <a:noFill/>
          </p:spPr>
          <p:txBody>
            <a:bodyPr wrap="none" rtlCol="0">
              <a:spAutoFit/>
            </a:bodyPr>
            <a:lstStyle/>
            <a:p>
              <a:r>
                <a:rPr lang="en-US" sz="2400" dirty="0"/>
                <a:t>end</a:t>
              </a:r>
            </a:p>
          </p:txBody>
        </p:sp>
        <p:cxnSp>
          <p:nvCxnSpPr>
            <p:cNvPr id="10" name="Straight Arrow Connector 9">
              <a:extLst>
                <a:ext uri="{FF2B5EF4-FFF2-40B4-BE49-F238E27FC236}">
                  <a16:creationId xmlns:a16="http://schemas.microsoft.com/office/drawing/2014/main" id="{D3AE275B-4A81-43A7-AAE2-9D2735C139C8}"/>
                </a:ext>
              </a:extLst>
            </p:cNvPr>
            <p:cNvCxnSpPr>
              <a:cxnSpLocks/>
              <a:stCxn id="11" idx="0"/>
              <a:endCxn id="24" idx="0"/>
            </p:cNvCxnSpPr>
            <p:nvPr/>
          </p:nvCxnSpPr>
          <p:spPr>
            <a:xfrm>
              <a:off x="1682449" y="1837228"/>
              <a:ext cx="749509"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Rectangle 10">
              <a:extLst>
                <a:ext uri="{FF2B5EF4-FFF2-40B4-BE49-F238E27FC236}">
                  <a16:creationId xmlns:a16="http://schemas.microsoft.com/office/drawing/2014/main" id="{9C19DBC8-3F21-4655-B114-D44A9258BEB4}"/>
                </a:ext>
              </a:extLst>
            </p:cNvPr>
            <p:cNvSpPr/>
            <p:nvPr/>
          </p:nvSpPr>
          <p:spPr>
            <a:xfrm>
              <a:off x="1307694" y="183722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2" name="Rectangle 11">
              <a:extLst>
                <a:ext uri="{FF2B5EF4-FFF2-40B4-BE49-F238E27FC236}">
                  <a16:creationId xmlns:a16="http://schemas.microsoft.com/office/drawing/2014/main" id="{FA2FC5F2-6B1A-45F9-B94B-B699A62267CD}"/>
                </a:ext>
              </a:extLst>
            </p:cNvPr>
            <p:cNvSpPr/>
            <p:nvPr/>
          </p:nvSpPr>
          <p:spPr>
            <a:xfrm>
              <a:off x="1307694" y="427126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grpSp>
          <p:nvGrpSpPr>
            <p:cNvPr id="13" name="Group 12">
              <a:extLst>
                <a:ext uri="{FF2B5EF4-FFF2-40B4-BE49-F238E27FC236}">
                  <a16:creationId xmlns:a16="http://schemas.microsoft.com/office/drawing/2014/main" id="{14F1DC57-4E80-49CE-98A2-42C8B46FD22A}"/>
                </a:ext>
              </a:extLst>
            </p:cNvPr>
            <p:cNvGrpSpPr/>
            <p:nvPr/>
          </p:nvGrpSpPr>
          <p:grpSpPr>
            <a:xfrm>
              <a:off x="1544429" y="3775756"/>
              <a:ext cx="4023583" cy="307782"/>
              <a:chOff x="1544429" y="3775756"/>
              <a:chExt cx="4023583" cy="307782"/>
            </a:xfrm>
          </p:grpSpPr>
          <p:sp>
            <p:nvSpPr>
              <p:cNvPr id="14" name="TextBox 13">
                <a:extLst>
                  <a:ext uri="{FF2B5EF4-FFF2-40B4-BE49-F238E27FC236}">
                    <a16:creationId xmlns:a16="http://schemas.microsoft.com/office/drawing/2014/main" id="{E3B020A6-C580-42EF-BCD6-E8DF823031D6}"/>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5" name="TextBox 14">
                <a:extLst>
                  <a:ext uri="{FF2B5EF4-FFF2-40B4-BE49-F238E27FC236}">
                    <a16:creationId xmlns:a16="http://schemas.microsoft.com/office/drawing/2014/main" id="{1D4CB063-AC4B-4EA9-B8D6-2F9F98763D62}"/>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6" name="TextBox 15">
                <a:extLst>
                  <a:ext uri="{FF2B5EF4-FFF2-40B4-BE49-F238E27FC236}">
                    <a16:creationId xmlns:a16="http://schemas.microsoft.com/office/drawing/2014/main" id="{A2309B72-974F-4978-AE2D-E4A28A0F9E2B}"/>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17" name="TextBox 16">
                <a:extLst>
                  <a:ext uri="{FF2B5EF4-FFF2-40B4-BE49-F238E27FC236}">
                    <a16:creationId xmlns:a16="http://schemas.microsoft.com/office/drawing/2014/main" id="{58FCE830-CE60-46AB-BC39-427372886F5C}"/>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18" name="TextBox 17">
                <a:extLst>
                  <a:ext uri="{FF2B5EF4-FFF2-40B4-BE49-F238E27FC236}">
                    <a16:creationId xmlns:a16="http://schemas.microsoft.com/office/drawing/2014/main" id="{331ED3C1-16A5-4F25-8D04-E0F2C239B5F5}"/>
                  </a:ext>
                </a:extLst>
              </p:cNvPr>
              <p:cNvSpPr txBox="1"/>
              <p:nvPr/>
            </p:nvSpPr>
            <p:spPr>
              <a:xfrm>
                <a:off x="4542465" y="3775757"/>
                <a:ext cx="276038" cy="307777"/>
              </a:xfrm>
              <a:prstGeom prst="rect">
                <a:avLst/>
              </a:prstGeom>
              <a:noFill/>
            </p:spPr>
            <p:txBody>
              <a:bodyPr wrap="none" rtlCol="0">
                <a:spAutoFit/>
              </a:bodyPr>
              <a:lstStyle/>
              <a:p>
                <a:r>
                  <a:rPr lang="en-US" sz="1400" dirty="0"/>
                  <a:t>4</a:t>
                </a:r>
                <a:endParaRPr lang="en-US" dirty="0"/>
              </a:p>
            </p:txBody>
          </p:sp>
          <p:sp>
            <p:nvSpPr>
              <p:cNvPr id="19" name="TextBox 18">
                <a:extLst>
                  <a:ext uri="{FF2B5EF4-FFF2-40B4-BE49-F238E27FC236}">
                    <a16:creationId xmlns:a16="http://schemas.microsoft.com/office/drawing/2014/main" id="{D942128F-2B43-44C2-B9B5-90D8F4A9576D}"/>
                  </a:ext>
                </a:extLst>
              </p:cNvPr>
              <p:cNvSpPr txBox="1"/>
              <p:nvPr/>
            </p:nvSpPr>
            <p:spPr>
              <a:xfrm>
                <a:off x="5291974" y="3775756"/>
                <a:ext cx="276038" cy="307777"/>
              </a:xfrm>
              <a:prstGeom prst="rect">
                <a:avLst/>
              </a:prstGeom>
              <a:noFill/>
            </p:spPr>
            <p:txBody>
              <a:bodyPr wrap="none" rtlCol="0">
                <a:spAutoFit/>
              </a:bodyPr>
              <a:lstStyle/>
              <a:p>
                <a:r>
                  <a:rPr lang="en-US" sz="1400" dirty="0"/>
                  <a:t>5</a:t>
                </a:r>
                <a:endParaRPr lang="en-US" dirty="0"/>
              </a:p>
            </p:txBody>
          </p:sp>
        </p:grpSp>
      </p:grpSp>
    </p:spTree>
    <p:extLst>
      <p:ext uri="{BB962C8B-B14F-4D97-AF65-F5344CB8AC3E}">
        <p14:creationId xmlns:p14="http://schemas.microsoft.com/office/powerpoint/2010/main" val="2078058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407968-76FD-468C-B2FE-3234B555CEB2}"/>
              </a:ext>
            </a:extLst>
          </p:cNvPr>
          <p:cNvSpPr/>
          <p:nvPr/>
        </p:nvSpPr>
        <p:spPr>
          <a:xfrm>
            <a:off x="1119524" y="2157761"/>
            <a:ext cx="3344192" cy="862165"/>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6857D4E-5681-4E44-BCBB-E3F38E0A843E}"/>
              </a:ext>
            </a:extLst>
          </p:cNvPr>
          <p:cNvSpPr txBox="1"/>
          <p:nvPr/>
        </p:nvSpPr>
        <p:spPr>
          <a:xfrm>
            <a:off x="914400" y="914400"/>
            <a:ext cx="3080084" cy="584775"/>
          </a:xfrm>
          <a:prstGeom prst="rect">
            <a:avLst/>
          </a:prstGeom>
          <a:noFill/>
        </p:spPr>
        <p:txBody>
          <a:bodyPr wrap="square" rtlCol="0">
            <a:spAutoFit/>
          </a:bodyPr>
          <a:lstStyle/>
          <a:p>
            <a:r>
              <a:rPr lang="en-US" sz="3200" dirty="0">
                <a:latin typeface="Myriad Pro" panose="020B0503030403020204" pitchFamily="34" charset="0"/>
              </a:rPr>
              <a:t>enqueue(item)</a:t>
            </a:r>
            <a:endParaRPr lang="en-US" dirty="0">
              <a:latin typeface="Myriad Pro" panose="020B0503030403020204" pitchFamily="34" charset="0"/>
            </a:endParaRPr>
          </a:p>
        </p:txBody>
      </p:sp>
      <p:sp>
        <p:nvSpPr>
          <p:cNvPr id="5" name="Rectangle 4">
            <a:extLst>
              <a:ext uri="{FF2B5EF4-FFF2-40B4-BE49-F238E27FC236}">
                <a16:creationId xmlns:a16="http://schemas.microsoft.com/office/drawing/2014/main" id="{74DD1CEF-EABF-4E95-8A1A-4775899BE600}"/>
              </a:ext>
            </a:extLst>
          </p:cNvPr>
          <p:cNvSpPr/>
          <p:nvPr/>
        </p:nvSpPr>
        <p:spPr>
          <a:xfrm>
            <a:off x="910389" y="1780674"/>
            <a:ext cx="5309938" cy="3041282"/>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function ENQUEUE (item)</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if ISFULL() then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raise exception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MYQUEUE[END] = ITEM</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 (END + 1) % length of MYQUEUE</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if START == -1</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START = 0</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end function</a:t>
            </a:r>
          </a:p>
        </p:txBody>
      </p:sp>
    </p:spTree>
    <p:extLst>
      <p:ext uri="{BB962C8B-B14F-4D97-AF65-F5344CB8AC3E}">
        <p14:creationId xmlns:p14="http://schemas.microsoft.com/office/powerpoint/2010/main" val="2134894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407968-76FD-468C-B2FE-3234B555CEB2}"/>
              </a:ext>
            </a:extLst>
          </p:cNvPr>
          <p:cNvSpPr/>
          <p:nvPr/>
        </p:nvSpPr>
        <p:spPr>
          <a:xfrm>
            <a:off x="1119523" y="2997917"/>
            <a:ext cx="4800013" cy="611557"/>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6857D4E-5681-4E44-BCBB-E3F38E0A843E}"/>
              </a:ext>
            </a:extLst>
          </p:cNvPr>
          <p:cNvSpPr txBox="1"/>
          <p:nvPr/>
        </p:nvSpPr>
        <p:spPr>
          <a:xfrm>
            <a:off x="914400" y="914400"/>
            <a:ext cx="3080084" cy="584775"/>
          </a:xfrm>
          <a:prstGeom prst="rect">
            <a:avLst/>
          </a:prstGeom>
          <a:noFill/>
        </p:spPr>
        <p:txBody>
          <a:bodyPr wrap="square" rtlCol="0">
            <a:spAutoFit/>
          </a:bodyPr>
          <a:lstStyle/>
          <a:p>
            <a:r>
              <a:rPr lang="en-US" sz="3200" dirty="0">
                <a:latin typeface="Myriad Pro" panose="020B0503030403020204" pitchFamily="34" charset="0"/>
              </a:rPr>
              <a:t>enqueue(item)</a:t>
            </a:r>
            <a:endParaRPr lang="en-US" dirty="0">
              <a:latin typeface="Myriad Pro" panose="020B0503030403020204" pitchFamily="34" charset="0"/>
            </a:endParaRPr>
          </a:p>
        </p:txBody>
      </p:sp>
      <p:sp>
        <p:nvSpPr>
          <p:cNvPr id="5" name="Rectangle 4">
            <a:extLst>
              <a:ext uri="{FF2B5EF4-FFF2-40B4-BE49-F238E27FC236}">
                <a16:creationId xmlns:a16="http://schemas.microsoft.com/office/drawing/2014/main" id="{74DD1CEF-EABF-4E95-8A1A-4775899BE600}"/>
              </a:ext>
            </a:extLst>
          </p:cNvPr>
          <p:cNvSpPr/>
          <p:nvPr/>
        </p:nvSpPr>
        <p:spPr>
          <a:xfrm>
            <a:off x="910389" y="1780674"/>
            <a:ext cx="5309938" cy="3041282"/>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function ENQUEUE (item)</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if ISFULL() then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raise exception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MYQUEUE[END] = ITEM</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 (END + 1) % length of MYQUEUE</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if START == -1</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START = 0</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end function</a:t>
            </a:r>
          </a:p>
        </p:txBody>
      </p:sp>
    </p:spTree>
    <p:extLst>
      <p:ext uri="{BB962C8B-B14F-4D97-AF65-F5344CB8AC3E}">
        <p14:creationId xmlns:p14="http://schemas.microsoft.com/office/powerpoint/2010/main" val="1543646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407968-76FD-468C-B2FE-3234B555CEB2}"/>
              </a:ext>
            </a:extLst>
          </p:cNvPr>
          <p:cNvSpPr/>
          <p:nvPr/>
        </p:nvSpPr>
        <p:spPr>
          <a:xfrm>
            <a:off x="1119524" y="3601550"/>
            <a:ext cx="3344192" cy="862165"/>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6857D4E-5681-4E44-BCBB-E3F38E0A843E}"/>
              </a:ext>
            </a:extLst>
          </p:cNvPr>
          <p:cNvSpPr txBox="1"/>
          <p:nvPr/>
        </p:nvSpPr>
        <p:spPr>
          <a:xfrm>
            <a:off x="914400" y="914400"/>
            <a:ext cx="3080084" cy="584775"/>
          </a:xfrm>
          <a:prstGeom prst="rect">
            <a:avLst/>
          </a:prstGeom>
          <a:noFill/>
        </p:spPr>
        <p:txBody>
          <a:bodyPr wrap="square" rtlCol="0">
            <a:spAutoFit/>
          </a:bodyPr>
          <a:lstStyle/>
          <a:p>
            <a:r>
              <a:rPr lang="en-US" sz="3200" dirty="0">
                <a:latin typeface="Myriad Pro" panose="020B0503030403020204" pitchFamily="34" charset="0"/>
              </a:rPr>
              <a:t>enqueue(item)</a:t>
            </a:r>
            <a:endParaRPr lang="en-US" dirty="0">
              <a:latin typeface="Myriad Pro" panose="020B0503030403020204" pitchFamily="34" charset="0"/>
            </a:endParaRPr>
          </a:p>
        </p:txBody>
      </p:sp>
      <p:sp>
        <p:nvSpPr>
          <p:cNvPr id="5" name="Rectangle 4">
            <a:extLst>
              <a:ext uri="{FF2B5EF4-FFF2-40B4-BE49-F238E27FC236}">
                <a16:creationId xmlns:a16="http://schemas.microsoft.com/office/drawing/2014/main" id="{74DD1CEF-EABF-4E95-8A1A-4775899BE600}"/>
              </a:ext>
            </a:extLst>
          </p:cNvPr>
          <p:cNvSpPr/>
          <p:nvPr/>
        </p:nvSpPr>
        <p:spPr>
          <a:xfrm>
            <a:off x="910389" y="1780674"/>
            <a:ext cx="5309938" cy="3041282"/>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function ENQUEUE (item)</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if ISFULL() then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raise exception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MYQUEUE[END] = ITEM</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 (END + 1) % length of MYQUEUE</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if START == -1</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START = 0</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end function</a:t>
            </a:r>
          </a:p>
        </p:txBody>
      </p:sp>
    </p:spTree>
    <p:extLst>
      <p:ext uri="{BB962C8B-B14F-4D97-AF65-F5344CB8AC3E}">
        <p14:creationId xmlns:p14="http://schemas.microsoft.com/office/powerpoint/2010/main" val="4074261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642130-979F-47C3-8DD7-67FD663D9AD1}"/>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dequeue()</a:t>
            </a:r>
            <a:endParaRPr lang="en-US" dirty="0">
              <a:latin typeface="Myriad Pro" panose="020B0503030403020204" pitchFamily="34" charset="0"/>
            </a:endParaRPr>
          </a:p>
        </p:txBody>
      </p:sp>
      <p:grpSp>
        <p:nvGrpSpPr>
          <p:cNvPr id="4" name="Group 3">
            <a:extLst>
              <a:ext uri="{FF2B5EF4-FFF2-40B4-BE49-F238E27FC236}">
                <a16:creationId xmlns:a16="http://schemas.microsoft.com/office/drawing/2014/main" id="{8734D6F3-2DAA-41AD-884C-2B7AC38636A9}"/>
              </a:ext>
            </a:extLst>
          </p:cNvPr>
          <p:cNvGrpSpPr/>
          <p:nvPr/>
        </p:nvGrpSpPr>
        <p:grpSpPr>
          <a:xfrm>
            <a:off x="1307694" y="2029734"/>
            <a:ext cx="4497054" cy="3183543"/>
            <a:chOff x="1307694" y="1837228"/>
            <a:chExt cx="4497054" cy="3183543"/>
          </a:xfrm>
        </p:grpSpPr>
        <p:grpSp>
          <p:nvGrpSpPr>
            <p:cNvPr id="5" name="Group 4">
              <a:extLst>
                <a:ext uri="{FF2B5EF4-FFF2-40B4-BE49-F238E27FC236}">
                  <a16:creationId xmlns:a16="http://schemas.microsoft.com/office/drawing/2014/main" id="{1E6761AB-C284-45A3-B5D2-C300EF6681A8}"/>
                </a:ext>
              </a:extLst>
            </p:cNvPr>
            <p:cNvGrpSpPr/>
            <p:nvPr/>
          </p:nvGrpSpPr>
          <p:grpSpPr>
            <a:xfrm rot="5400000">
              <a:off x="3181466" y="1180473"/>
              <a:ext cx="749510" cy="4497054"/>
              <a:chOff x="2263515" y="1259173"/>
              <a:chExt cx="749510" cy="4497054"/>
            </a:xfrm>
          </p:grpSpPr>
          <p:sp>
            <p:nvSpPr>
              <p:cNvPr id="19" name="Rectangle 18">
                <a:extLst>
                  <a:ext uri="{FF2B5EF4-FFF2-40B4-BE49-F238E27FC236}">
                    <a16:creationId xmlns:a16="http://schemas.microsoft.com/office/drawing/2014/main" id="{383D3F91-AA2C-471B-87B7-F62C462DA91E}"/>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0" name="Rectangle 19">
                <a:extLst>
                  <a:ext uri="{FF2B5EF4-FFF2-40B4-BE49-F238E27FC236}">
                    <a16:creationId xmlns:a16="http://schemas.microsoft.com/office/drawing/2014/main" id="{A6E1B8F6-33C7-4609-9F29-D5BC5F7CAA00}"/>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err="1"/>
                  <a:t>i</a:t>
                </a:r>
                <a:endParaRPr lang="en-US" sz="2400" dirty="0"/>
              </a:p>
            </p:txBody>
          </p:sp>
          <p:sp>
            <p:nvSpPr>
              <p:cNvPr id="21" name="Rectangle 20">
                <a:extLst>
                  <a:ext uri="{FF2B5EF4-FFF2-40B4-BE49-F238E27FC236}">
                    <a16:creationId xmlns:a16="http://schemas.microsoft.com/office/drawing/2014/main" id="{71989902-8124-411A-AD57-26CD8A573A01}"/>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22" name="Rectangle 21">
                <a:extLst>
                  <a:ext uri="{FF2B5EF4-FFF2-40B4-BE49-F238E27FC236}">
                    <a16:creationId xmlns:a16="http://schemas.microsoft.com/office/drawing/2014/main" id="{09D9DD9C-1DFF-464A-ACC4-1A7156515E6E}"/>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23" name="Rectangle 22">
                <a:extLst>
                  <a:ext uri="{FF2B5EF4-FFF2-40B4-BE49-F238E27FC236}">
                    <a16:creationId xmlns:a16="http://schemas.microsoft.com/office/drawing/2014/main" id="{0A71D687-3ECA-4661-A21E-A6400B6A0DFD}"/>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24" name="Rectangle 23">
                <a:extLst>
                  <a:ext uri="{FF2B5EF4-FFF2-40B4-BE49-F238E27FC236}">
                    <a16:creationId xmlns:a16="http://schemas.microsoft.com/office/drawing/2014/main" id="{C67FF699-1BD1-4E65-86CB-F22925EFFDB6}"/>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grpSp>
        <p:sp>
          <p:nvSpPr>
            <p:cNvPr id="6" name="TextBox 5">
              <a:extLst>
                <a:ext uri="{FF2B5EF4-FFF2-40B4-BE49-F238E27FC236}">
                  <a16:creationId xmlns:a16="http://schemas.microsoft.com/office/drawing/2014/main" id="{BBD1D9C2-9935-44CB-A6B2-B5237A98F46F}"/>
                </a:ext>
              </a:extLst>
            </p:cNvPr>
            <p:cNvSpPr txBox="1"/>
            <p:nvPr/>
          </p:nvSpPr>
          <p:spPr>
            <a:xfrm>
              <a:off x="2100776" y="4420235"/>
              <a:ext cx="757708" cy="461665"/>
            </a:xfrm>
            <a:prstGeom prst="rect">
              <a:avLst/>
            </a:prstGeom>
            <a:noFill/>
          </p:spPr>
          <p:txBody>
            <a:bodyPr wrap="none" rtlCol="0">
              <a:spAutoFit/>
            </a:bodyPr>
            <a:lstStyle/>
            <a:p>
              <a:r>
                <a:rPr lang="en-US" sz="2400" dirty="0"/>
                <a:t>start</a:t>
              </a:r>
            </a:p>
          </p:txBody>
        </p:sp>
        <p:cxnSp>
          <p:nvCxnSpPr>
            <p:cNvPr id="7" name="Straight Arrow Connector 6">
              <a:extLst>
                <a:ext uri="{FF2B5EF4-FFF2-40B4-BE49-F238E27FC236}">
                  <a16:creationId xmlns:a16="http://schemas.microsoft.com/office/drawing/2014/main" id="{FBF7356A-43E7-405D-9F88-FD2AF2AC1507}"/>
                </a:ext>
              </a:extLst>
            </p:cNvPr>
            <p:cNvCxnSpPr>
              <a:cxnSpLocks/>
              <a:stCxn id="11" idx="2"/>
              <a:endCxn id="13" idx="2"/>
            </p:cNvCxnSpPr>
            <p:nvPr/>
          </p:nvCxnSpPr>
          <p:spPr>
            <a:xfrm flipH="1" flipV="1">
              <a:off x="1682448" y="4083538"/>
              <a:ext cx="1" cy="9372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3BB1C83A-F7BA-46AB-B7C0-417C54583B27}"/>
                </a:ext>
              </a:extLst>
            </p:cNvPr>
            <p:cNvSpPr txBox="1"/>
            <p:nvPr/>
          </p:nvSpPr>
          <p:spPr>
            <a:xfrm>
              <a:off x="2100776" y="1981149"/>
              <a:ext cx="662361" cy="461665"/>
            </a:xfrm>
            <a:prstGeom prst="rect">
              <a:avLst/>
            </a:prstGeom>
            <a:noFill/>
          </p:spPr>
          <p:txBody>
            <a:bodyPr wrap="none" rtlCol="0">
              <a:spAutoFit/>
            </a:bodyPr>
            <a:lstStyle/>
            <a:p>
              <a:r>
                <a:rPr lang="en-US" sz="2400" dirty="0"/>
                <a:t>end</a:t>
              </a:r>
            </a:p>
          </p:txBody>
        </p:sp>
        <p:cxnSp>
          <p:nvCxnSpPr>
            <p:cNvPr id="9" name="Straight Arrow Connector 8">
              <a:extLst>
                <a:ext uri="{FF2B5EF4-FFF2-40B4-BE49-F238E27FC236}">
                  <a16:creationId xmlns:a16="http://schemas.microsoft.com/office/drawing/2014/main" id="{8D7F7D25-07C5-4635-A5B0-671B99EFDC0A}"/>
                </a:ext>
              </a:extLst>
            </p:cNvPr>
            <p:cNvCxnSpPr>
              <a:cxnSpLocks/>
              <a:stCxn id="10" idx="0"/>
              <a:endCxn id="19" idx="0"/>
            </p:cNvCxnSpPr>
            <p:nvPr/>
          </p:nvCxnSpPr>
          <p:spPr>
            <a:xfrm>
              <a:off x="1682449" y="1837228"/>
              <a:ext cx="3747545"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Rectangle 9">
              <a:extLst>
                <a:ext uri="{FF2B5EF4-FFF2-40B4-BE49-F238E27FC236}">
                  <a16:creationId xmlns:a16="http://schemas.microsoft.com/office/drawing/2014/main" id="{F1F20DC8-9F56-4EB3-B962-AC673C8173B1}"/>
                </a:ext>
              </a:extLst>
            </p:cNvPr>
            <p:cNvSpPr/>
            <p:nvPr/>
          </p:nvSpPr>
          <p:spPr>
            <a:xfrm>
              <a:off x="1307694" y="183722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1" name="Rectangle 10">
              <a:extLst>
                <a:ext uri="{FF2B5EF4-FFF2-40B4-BE49-F238E27FC236}">
                  <a16:creationId xmlns:a16="http://schemas.microsoft.com/office/drawing/2014/main" id="{5A09DBA0-86F0-4590-B864-C098B62989E4}"/>
                </a:ext>
              </a:extLst>
            </p:cNvPr>
            <p:cNvSpPr/>
            <p:nvPr/>
          </p:nvSpPr>
          <p:spPr>
            <a:xfrm>
              <a:off x="1307694" y="427126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grpSp>
          <p:nvGrpSpPr>
            <p:cNvPr id="12" name="Group 11">
              <a:extLst>
                <a:ext uri="{FF2B5EF4-FFF2-40B4-BE49-F238E27FC236}">
                  <a16:creationId xmlns:a16="http://schemas.microsoft.com/office/drawing/2014/main" id="{3BB11611-BBFA-41D1-B28D-BA3F0EE0F6D9}"/>
                </a:ext>
              </a:extLst>
            </p:cNvPr>
            <p:cNvGrpSpPr/>
            <p:nvPr/>
          </p:nvGrpSpPr>
          <p:grpSpPr>
            <a:xfrm>
              <a:off x="1544429" y="3775756"/>
              <a:ext cx="4023583" cy="307782"/>
              <a:chOff x="1544429" y="3775756"/>
              <a:chExt cx="4023583" cy="307782"/>
            </a:xfrm>
          </p:grpSpPr>
          <p:sp>
            <p:nvSpPr>
              <p:cNvPr id="13" name="TextBox 12">
                <a:extLst>
                  <a:ext uri="{FF2B5EF4-FFF2-40B4-BE49-F238E27FC236}">
                    <a16:creationId xmlns:a16="http://schemas.microsoft.com/office/drawing/2014/main" id="{F46C0287-3A8F-45BB-940A-D470DDA6687C}"/>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4" name="TextBox 13">
                <a:extLst>
                  <a:ext uri="{FF2B5EF4-FFF2-40B4-BE49-F238E27FC236}">
                    <a16:creationId xmlns:a16="http://schemas.microsoft.com/office/drawing/2014/main" id="{32DE253D-E030-4E17-9212-2103D2D77160}"/>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5" name="TextBox 14">
                <a:extLst>
                  <a:ext uri="{FF2B5EF4-FFF2-40B4-BE49-F238E27FC236}">
                    <a16:creationId xmlns:a16="http://schemas.microsoft.com/office/drawing/2014/main" id="{77FDFCB5-0154-405F-81DE-FE9AF0DD4BC3}"/>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16" name="TextBox 15">
                <a:extLst>
                  <a:ext uri="{FF2B5EF4-FFF2-40B4-BE49-F238E27FC236}">
                    <a16:creationId xmlns:a16="http://schemas.microsoft.com/office/drawing/2014/main" id="{D7133B3F-CFFD-4A5C-A221-5A187882B593}"/>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17" name="TextBox 16">
                <a:extLst>
                  <a:ext uri="{FF2B5EF4-FFF2-40B4-BE49-F238E27FC236}">
                    <a16:creationId xmlns:a16="http://schemas.microsoft.com/office/drawing/2014/main" id="{24BF68F8-8F62-4719-831A-56D45829E131}"/>
                  </a:ext>
                </a:extLst>
              </p:cNvPr>
              <p:cNvSpPr txBox="1"/>
              <p:nvPr/>
            </p:nvSpPr>
            <p:spPr>
              <a:xfrm>
                <a:off x="4542465" y="3775757"/>
                <a:ext cx="276038" cy="307777"/>
              </a:xfrm>
              <a:prstGeom prst="rect">
                <a:avLst/>
              </a:prstGeom>
              <a:noFill/>
            </p:spPr>
            <p:txBody>
              <a:bodyPr wrap="none" rtlCol="0">
                <a:spAutoFit/>
              </a:bodyPr>
              <a:lstStyle/>
              <a:p>
                <a:r>
                  <a:rPr lang="en-US" sz="1400" dirty="0"/>
                  <a:t>4</a:t>
                </a:r>
                <a:endParaRPr lang="en-US" dirty="0"/>
              </a:p>
            </p:txBody>
          </p:sp>
          <p:sp>
            <p:nvSpPr>
              <p:cNvPr id="18" name="TextBox 17">
                <a:extLst>
                  <a:ext uri="{FF2B5EF4-FFF2-40B4-BE49-F238E27FC236}">
                    <a16:creationId xmlns:a16="http://schemas.microsoft.com/office/drawing/2014/main" id="{57891B96-80A3-459A-B20C-B942827E36FA}"/>
                  </a:ext>
                </a:extLst>
              </p:cNvPr>
              <p:cNvSpPr txBox="1"/>
              <p:nvPr/>
            </p:nvSpPr>
            <p:spPr>
              <a:xfrm>
                <a:off x="5291974" y="3775756"/>
                <a:ext cx="276038" cy="307777"/>
              </a:xfrm>
              <a:prstGeom prst="rect">
                <a:avLst/>
              </a:prstGeom>
              <a:noFill/>
            </p:spPr>
            <p:txBody>
              <a:bodyPr wrap="none" rtlCol="0">
                <a:spAutoFit/>
              </a:bodyPr>
              <a:lstStyle/>
              <a:p>
                <a:r>
                  <a:rPr lang="en-US" sz="1400" dirty="0"/>
                  <a:t>5</a:t>
                </a:r>
                <a:endParaRPr lang="en-US" dirty="0"/>
              </a:p>
            </p:txBody>
          </p:sp>
        </p:grpSp>
      </p:grpSp>
    </p:spTree>
    <p:extLst>
      <p:ext uri="{BB962C8B-B14F-4D97-AF65-F5344CB8AC3E}">
        <p14:creationId xmlns:p14="http://schemas.microsoft.com/office/powerpoint/2010/main" val="1909648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F139F5-6FE4-42A0-A6A2-84C466E5231D}"/>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dequeue()</a:t>
            </a:r>
            <a:endParaRPr lang="en-US" dirty="0">
              <a:latin typeface="Myriad Pro" panose="020B0503030403020204" pitchFamily="34" charset="0"/>
            </a:endParaRPr>
          </a:p>
        </p:txBody>
      </p:sp>
      <p:grpSp>
        <p:nvGrpSpPr>
          <p:cNvPr id="5" name="Group 4">
            <a:extLst>
              <a:ext uri="{FF2B5EF4-FFF2-40B4-BE49-F238E27FC236}">
                <a16:creationId xmlns:a16="http://schemas.microsoft.com/office/drawing/2014/main" id="{B0143528-0452-46D4-925E-80A3C7B1138F}"/>
              </a:ext>
            </a:extLst>
          </p:cNvPr>
          <p:cNvGrpSpPr/>
          <p:nvPr/>
        </p:nvGrpSpPr>
        <p:grpSpPr>
          <a:xfrm>
            <a:off x="1307694" y="2029734"/>
            <a:ext cx="4497054" cy="3183543"/>
            <a:chOff x="1307694" y="1837228"/>
            <a:chExt cx="4497054" cy="3183543"/>
          </a:xfrm>
        </p:grpSpPr>
        <p:grpSp>
          <p:nvGrpSpPr>
            <p:cNvPr id="6" name="Group 5">
              <a:extLst>
                <a:ext uri="{FF2B5EF4-FFF2-40B4-BE49-F238E27FC236}">
                  <a16:creationId xmlns:a16="http://schemas.microsoft.com/office/drawing/2014/main" id="{FC4B4D11-8D6B-48F0-81FB-DCF100C4EF5E}"/>
                </a:ext>
              </a:extLst>
            </p:cNvPr>
            <p:cNvGrpSpPr/>
            <p:nvPr/>
          </p:nvGrpSpPr>
          <p:grpSpPr>
            <a:xfrm rot="5400000">
              <a:off x="3181466" y="1180473"/>
              <a:ext cx="749510" cy="4497054"/>
              <a:chOff x="2263515" y="1259173"/>
              <a:chExt cx="749510" cy="4497054"/>
            </a:xfrm>
          </p:grpSpPr>
          <p:sp>
            <p:nvSpPr>
              <p:cNvPr id="20" name="Rectangle 19">
                <a:extLst>
                  <a:ext uri="{FF2B5EF4-FFF2-40B4-BE49-F238E27FC236}">
                    <a16:creationId xmlns:a16="http://schemas.microsoft.com/office/drawing/2014/main" id="{A3E36BBE-5069-4A48-9A62-69B5FF77101E}"/>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1" name="Rectangle 20">
                <a:extLst>
                  <a:ext uri="{FF2B5EF4-FFF2-40B4-BE49-F238E27FC236}">
                    <a16:creationId xmlns:a16="http://schemas.microsoft.com/office/drawing/2014/main" id="{7852C747-F6E1-41A4-BAFE-2F283CEE34E7}"/>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err="1"/>
                  <a:t>i</a:t>
                </a:r>
                <a:endParaRPr lang="en-US" sz="2400" dirty="0"/>
              </a:p>
            </p:txBody>
          </p:sp>
          <p:sp>
            <p:nvSpPr>
              <p:cNvPr id="22" name="Rectangle 21">
                <a:extLst>
                  <a:ext uri="{FF2B5EF4-FFF2-40B4-BE49-F238E27FC236}">
                    <a16:creationId xmlns:a16="http://schemas.microsoft.com/office/drawing/2014/main" id="{6119505B-67F2-4605-9B02-C9288AF3A499}"/>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23" name="Rectangle 22">
                <a:extLst>
                  <a:ext uri="{FF2B5EF4-FFF2-40B4-BE49-F238E27FC236}">
                    <a16:creationId xmlns:a16="http://schemas.microsoft.com/office/drawing/2014/main" id="{FCD5AFE5-3850-4986-840E-7194614A81A8}"/>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24" name="Rectangle 23">
                <a:extLst>
                  <a:ext uri="{FF2B5EF4-FFF2-40B4-BE49-F238E27FC236}">
                    <a16:creationId xmlns:a16="http://schemas.microsoft.com/office/drawing/2014/main" id="{D8795AAE-6C36-45C0-BE97-E466540EFB15}"/>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25" name="Rectangle 24">
                <a:extLst>
                  <a:ext uri="{FF2B5EF4-FFF2-40B4-BE49-F238E27FC236}">
                    <a16:creationId xmlns:a16="http://schemas.microsoft.com/office/drawing/2014/main" id="{D6B8D138-97B1-4DBC-B139-63D33ACCAE35}"/>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sp>
          <p:nvSpPr>
            <p:cNvPr id="7" name="TextBox 6">
              <a:extLst>
                <a:ext uri="{FF2B5EF4-FFF2-40B4-BE49-F238E27FC236}">
                  <a16:creationId xmlns:a16="http://schemas.microsoft.com/office/drawing/2014/main" id="{74FF92D0-1842-4924-9912-AF2C941F629B}"/>
                </a:ext>
              </a:extLst>
            </p:cNvPr>
            <p:cNvSpPr txBox="1"/>
            <p:nvPr/>
          </p:nvSpPr>
          <p:spPr>
            <a:xfrm>
              <a:off x="2100776" y="4420235"/>
              <a:ext cx="757708" cy="461665"/>
            </a:xfrm>
            <a:prstGeom prst="rect">
              <a:avLst/>
            </a:prstGeom>
            <a:noFill/>
          </p:spPr>
          <p:txBody>
            <a:bodyPr wrap="none" rtlCol="0">
              <a:spAutoFit/>
            </a:bodyPr>
            <a:lstStyle/>
            <a:p>
              <a:r>
                <a:rPr lang="en-US" sz="2400" dirty="0"/>
                <a:t>start</a:t>
              </a:r>
            </a:p>
          </p:txBody>
        </p:sp>
        <p:cxnSp>
          <p:nvCxnSpPr>
            <p:cNvPr id="8" name="Straight Arrow Connector 7">
              <a:extLst>
                <a:ext uri="{FF2B5EF4-FFF2-40B4-BE49-F238E27FC236}">
                  <a16:creationId xmlns:a16="http://schemas.microsoft.com/office/drawing/2014/main" id="{3B78DDAB-1CCC-4081-8836-4400F04E74ED}"/>
                </a:ext>
              </a:extLst>
            </p:cNvPr>
            <p:cNvCxnSpPr>
              <a:cxnSpLocks/>
              <a:stCxn id="12" idx="2"/>
              <a:endCxn id="15" idx="2"/>
            </p:cNvCxnSpPr>
            <p:nvPr/>
          </p:nvCxnSpPr>
          <p:spPr>
            <a:xfrm flipV="1">
              <a:off x="1682449" y="4083537"/>
              <a:ext cx="749508" cy="9372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C2A71910-2FB0-44E6-9722-8282D470CFA2}"/>
                </a:ext>
              </a:extLst>
            </p:cNvPr>
            <p:cNvSpPr txBox="1"/>
            <p:nvPr/>
          </p:nvSpPr>
          <p:spPr>
            <a:xfrm>
              <a:off x="2100776" y="1981149"/>
              <a:ext cx="662361" cy="461665"/>
            </a:xfrm>
            <a:prstGeom prst="rect">
              <a:avLst/>
            </a:prstGeom>
            <a:noFill/>
          </p:spPr>
          <p:txBody>
            <a:bodyPr wrap="none" rtlCol="0">
              <a:spAutoFit/>
            </a:bodyPr>
            <a:lstStyle/>
            <a:p>
              <a:r>
                <a:rPr lang="en-US" sz="2400" dirty="0"/>
                <a:t>end</a:t>
              </a:r>
            </a:p>
          </p:txBody>
        </p:sp>
        <p:cxnSp>
          <p:nvCxnSpPr>
            <p:cNvPr id="10" name="Straight Arrow Connector 9">
              <a:extLst>
                <a:ext uri="{FF2B5EF4-FFF2-40B4-BE49-F238E27FC236}">
                  <a16:creationId xmlns:a16="http://schemas.microsoft.com/office/drawing/2014/main" id="{16F9CF0C-D328-4F7C-AC96-CB4DF294A83B}"/>
                </a:ext>
              </a:extLst>
            </p:cNvPr>
            <p:cNvCxnSpPr>
              <a:cxnSpLocks/>
              <a:stCxn id="11" idx="0"/>
              <a:endCxn id="20" idx="0"/>
            </p:cNvCxnSpPr>
            <p:nvPr/>
          </p:nvCxnSpPr>
          <p:spPr>
            <a:xfrm>
              <a:off x="1682449" y="1837228"/>
              <a:ext cx="3747545"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Rectangle 10">
              <a:extLst>
                <a:ext uri="{FF2B5EF4-FFF2-40B4-BE49-F238E27FC236}">
                  <a16:creationId xmlns:a16="http://schemas.microsoft.com/office/drawing/2014/main" id="{4E15F34A-241E-41BF-AE56-2D402613BA24}"/>
                </a:ext>
              </a:extLst>
            </p:cNvPr>
            <p:cNvSpPr/>
            <p:nvPr/>
          </p:nvSpPr>
          <p:spPr>
            <a:xfrm>
              <a:off x="1307694" y="183722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2" name="Rectangle 11">
              <a:extLst>
                <a:ext uri="{FF2B5EF4-FFF2-40B4-BE49-F238E27FC236}">
                  <a16:creationId xmlns:a16="http://schemas.microsoft.com/office/drawing/2014/main" id="{2358F768-1A39-47E3-9A09-2023098350CB}"/>
                </a:ext>
              </a:extLst>
            </p:cNvPr>
            <p:cNvSpPr/>
            <p:nvPr/>
          </p:nvSpPr>
          <p:spPr>
            <a:xfrm>
              <a:off x="1307694" y="427126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grpSp>
          <p:nvGrpSpPr>
            <p:cNvPr id="13" name="Group 12">
              <a:extLst>
                <a:ext uri="{FF2B5EF4-FFF2-40B4-BE49-F238E27FC236}">
                  <a16:creationId xmlns:a16="http://schemas.microsoft.com/office/drawing/2014/main" id="{91A987FC-5F30-474B-B09C-A3AC9B5E01B7}"/>
                </a:ext>
              </a:extLst>
            </p:cNvPr>
            <p:cNvGrpSpPr/>
            <p:nvPr/>
          </p:nvGrpSpPr>
          <p:grpSpPr>
            <a:xfrm>
              <a:off x="1544429" y="3775756"/>
              <a:ext cx="4023583" cy="307782"/>
              <a:chOff x="1544429" y="3775756"/>
              <a:chExt cx="4023583" cy="307782"/>
            </a:xfrm>
          </p:grpSpPr>
          <p:sp>
            <p:nvSpPr>
              <p:cNvPr id="14" name="TextBox 13">
                <a:extLst>
                  <a:ext uri="{FF2B5EF4-FFF2-40B4-BE49-F238E27FC236}">
                    <a16:creationId xmlns:a16="http://schemas.microsoft.com/office/drawing/2014/main" id="{7F526030-75B9-43EA-8DE5-3E46F33E5170}"/>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5" name="TextBox 14">
                <a:extLst>
                  <a:ext uri="{FF2B5EF4-FFF2-40B4-BE49-F238E27FC236}">
                    <a16:creationId xmlns:a16="http://schemas.microsoft.com/office/drawing/2014/main" id="{8BC8FFD2-5A2B-4ACC-9E02-51990B7DAA49}"/>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6" name="TextBox 15">
                <a:extLst>
                  <a:ext uri="{FF2B5EF4-FFF2-40B4-BE49-F238E27FC236}">
                    <a16:creationId xmlns:a16="http://schemas.microsoft.com/office/drawing/2014/main" id="{0A5899AB-032F-4AA4-A377-3773452F4B58}"/>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17" name="TextBox 16">
                <a:extLst>
                  <a:ext uri="{FF2B5EF4-FFF2-40B4-BE49-F238E27FC236}">
                    <a16:creationId xmlns:a16="http://schemas.microsoft.com/office/drawing/2014/main" id="{36302713-DE0D-471C-8F46-67CD6DEEEF90}"/>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18" name="TextBox 17">
                <a:extLst>
                  <a:ext uri="{FF2B5EF4-FFF2-40B4-BE49-F238E27FC236}">
                    <a16:creationId xmlns:a16="http://schemas.microsoft.com/office/drawing/2014/main" id="{7AAE23CB-0D13-4DCC-8954-19B3457139F6}"/>
                  </a:ext>
                </a:extLst>
              </p:cNvPr>
              <p:cNvSpPr txBox="1"/>
              <p:nvPr/>
            </p:nvSpPr>
            <p:spPr>
              <a:xfrm>
                <a:off x="4542465" y="3775757"/>
                <a:ext cx="276038" cy="307777"/>
              </a:xfrm>
              <a:prstGeom prst="rect">
                <a:avLst/>
              </a:prstGeom>
              <a:noFill/>
            </p:spPr>
            <p:txBody>
              <a:bodyPr wrap="none" rtlCol="0">
                <a:spAutoFit/>
              </a:bodyPr>
              <a:lstStyle/>
              <a:p>
                <a:r>
                  <a:rPr lang="en-US" sz="1400" dirty="0"/>
                  <a:t>4</a:t>
                </a:r>
                <a:endParaRPr lang="en-US" dirty="0"/>
              </a:p>
            </p:txBody>
          </p:sp>
          <p:sp>
            <p:nvSpPr>
              <p:cNvPr id="19" name="TextBox 18">
                <a:extLst>
                  <a:ext uri="{FF2B5EF4-FFF2-40B4-BE49-F238E27FC236}">
                    <a16:creationId xmlns:a16="http://schemas.microsoft.com/office/drawing/2014/main" id="{0B569E9F-DFB2-48B6-986F-5BE6EA5C429F}"/>
                  </a:ext>
                </a:extLst>
              </p:cNvPr>
              <p:cNvSpPr txBox="1"/>
              <p:nvPr/>
            </p:nvSpPr>
            <p:spPr>
              <a:xfrm>
                <a:off x="5291974" y="3775756"/>
                <a:ext cx="276038" cy="307777"/>
              </a:xfrm>
              <a:prstGeom prst="rect">
                <a:avLst/>
              </a:prstGeom>
              <a:noFill/>
            </p:spPr>
            <p:txBody>
              <a:bodyPr wrap="none" rtlCol="0">
                <a:spAutoFit/>
              </a:bodyPr>
              <a:lstStyle/>
              <a:p>
                <a:r>
                  <a:rPr lang="en-US" sz="1400" dirty="0"/>
                  <a:t>5</a:t>
                </a:r>
                <a:endParaRPr lang="en-US" dirty="0"/>
              </a:p>
            </p:txBody>
          </p:sp>
        </p:grpSp>
      </p:grpSp>
    </p:spTree>
    <p:extLst>
      <p:ext uri="{BB962C8B-B14F-4D97-AF65-F5344CB8AC3E}">
        <p14:creationId xmlns:p14="http://schemas.microsoft.com/office/powerpoint/2010/main" val="1863727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A21F9B-BBFD-4E32-A383-78292AFD793F}"/>
              </a:ext>
            </a:extLst>
          </p:cNvPr>
          <p:cNvSpPr/>
          <p:nvPr/>
        </p:nvSpPr>
        <p:spPr>
          <a:xfrm>
            <a:off x="1112481" y="2050358"/>
            <a:ext cx="3646448" cy="897379"/>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DB5075D-8A04-425B-8087-855C72AA7916}"/>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dequeue()</a:t>
            </a:r>
            <a:endParaRPr lang="en-US" dirty="0">
              <a:latin typeface="Myriad Pro" panose="020B0503030403020204" pitchFamily="34" charset="0"/>
            </a:endParaRPr>
          </a:p>
        </p:txBody>
      </p:sp>
      <p:sp>
        <p:nvSpPr>
          <p:cNvPr id="5" name="Rectangle 4">
            <a:extLst>
              <a:ext uri="{FF2B5EF4-FFF2-40B4-BE49-F238E27FC236}">
                <a16:creationId xmlns:a16="http://schemas.microsoft.com/office/drawing/2014/main" id="{C22C83EE-7995-4C54-AEC7-0CE1A64B405C}"/>
              </a:ext>
            </a:extLst>
          </p:cNvPr>
          <p:cNvSpPr/>
          <p:nvPr/>
        </p:nvSpPr>
        <p:spPr>
          <a:xfrm>
            <a:off x="697831" y="1716865"/>
            <a:ext cx="5594685" cy="3634008"/>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function DEQUEUE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if ISEMPTY() then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raise exception</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ITEM = MYQUEUE[START]</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START = (START + 1) % length of MYQUEUE</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if START == END</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START = -1</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 0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return ITEM</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end function</a:t>
            </a:r>
          </a:p>
        </p:txBody>
      </p:sp>
    </p:spTree>
    <p:extLst>
      <p:ext uri="{BB962C8B-B14F-4D97-AF65-F5344CB8AC3E}">
        <p14:creationId xmlns:p14="http://schemas.microsoft.com/office/powerpoint/2010/main" val="4246374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A21F9B-BBFD-4E32-A383-78292AFD793F}"/>
              </a:ext>
            </a:extLst>
          </p:cNvPr>
          <p:cNvSpPr/>
          <p:nvPr/>
        </p:nvSpPr>
        <p:spPr>
          <a:xfrm>
            <a:off x="1112480" y="2887578"/>
            <a:ext cx="5180035" cy="661737"/>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DB5075D-8A04-425B-8087-855C72AA7916}"/>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dequeue()</a:t>
            </a:r>
            <a:endParaRPr lang="en-US" dirty="0">
              <a:latin typeface="Myriad Pro" panose="020B0503030403020204" pitchFamily="34" charset="0"/>
            </a:endParaRPr>
          </a:p>
        </p:txBody>
      </p:sp>
      <p:sp>
        <p:nvSpPr>
          <p:cNvPr id="5" name="Rectangle 4">
            <a:extLst>
              <a:ext uri="{FF2B5EF4-FFF2-40B4-BE49-F238E27FC236}">
                <a16:creationId xmlns:a16="http://schemas.microsoft.com/office/drawing/2014/main" id="{C22C83EE-7995-4C54-AEC7-0CE1A64B405C}"/>
              </a:ext>
            </a:extLst>
          </p:cNvPr>
          <p:cNvSpPr/>
          <p:nvPr/>
        </p:nvSpPr>
        <p:spPr>
          <a:xfrm>
            <a:off x="697831" y="1716865"/>
            <a:ext cx="5594685" cy="3634008"/>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function DEQUEUE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if ISEMPTY() then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raise exception</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ITEM = MYQUEUE[START]</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START = (START + 1) % length of MYQUEUE</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if START == END</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START = -1</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 0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return ITEM</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end function</a:t>
            </a:r>
          </a:p>
        </p:txBody>
      </p:sp>
    </p:spTree>
    <p:extLst>
      <p:ext uri="{BB962C8B-B14F-4D97-AF65-F5344CB8AC3E}">
        <p14:creationId xmlns:p14="http://schemas.microsoft.com/office/powerpoint/2010/main" val="43513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A21F9B-BBFD-4E32-A383-78292AFD793F}"/>
              </a:ext>
            </a:extLst>
          </p:cNvPr>
          <p:cNvSpPr/>
          <p:nvPr/>
        </p:nvSpPr>
        <p:spPr>
          <a:xfrm>
            <a:off x="1112480" y="3525252"/>
            <a:ext cx="5180035" cy="1215189"/>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DB5075D-8A04-425B-8087-855C72AA7916}"/>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dequeue()</a:t>
            </a:r>
            <a:endParaRPr lang="en-US" dirty="0">
              <a:latin typeface="Myriad Pro" panose="020B0503030403020204" pitchFamily="34" charset="0"/>
            </a:endParaRPr>
          </a:p>
        </p:txBody>
      </p:sp>
      <p:sp>
        <p:nvSpPr>
          <p:cNvPr id="5" name="Rectangle 4">
            <a:extLst>
              <a:ext uri="{FF2B5EF4-FFF2-40B4-BE49-F238E27FC236}">
                <a16:creationId xmlns:a16="http://schemas.microsoft.com/office/drawing/2014/main" id="{C22C83EE-7995-4C54-AEC7-0CE1A64B405C}"/>
              </a:ext>
            </a:extLst>
          </p:cNvPr>
          <p:cNvSpPr/>
          <p:nvPr/>
        </p:nvSpPr>
        <p:spPr>
          <a:xfrm>
            <a:off x="697831" y="1716865"/>
            <a:ext cx="5594685" cy="3634008"/>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function DEQUEUE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if ISEMPTY() then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raise exception</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ITEM = MYQUEUE[START]</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START = (START + 1) % length of MYQUEUE</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if START == END</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START = -1</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 0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return ITEM</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end function</a:t>
            </a:r>
          </a:p>
        </p:txBody>
      </p:sp>
    </p:spTree>
    <p:extLst>
      <p:ext uri="{BB962C8B-B14F-4D97-AF65-F5344CB8AC3E}">
        <p14:creationId xmlns:p14="http://schemas.microsoft.com/office/powerpoint/2010/main" val="3309200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C4AE0E-5344-4CDE-BE6F-FF94883DC4CC}"/>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9971" b="95308" l="9627" r="91552">
                        <a14:foregroundMark x1="30845" y1="33138" x2="30845" y2="33138"/>
                        <a14:foregroundMark x1="44990" y1="43402" x2="44990" y2="43402"/>
                        <a14:foregroundMark x1="57367" y1="43109" x2="57367" y2="43109"/>
                        <a14:foregroundMark x1="87033" y1="44575" x2="87033" y2="44575"/>
                        <a14:foregroundMark x1="86248" y1="95601" x2="86248" y2="95601"/>
                        <a14:foregroundMark x1="71906" y1="95015" x2="71906" y2="95015"/>
                        <a14:foregroundMark x1="91552" y1="15249" x2="91552" y2="15249"/>
                      </a14:backgroundRemoval>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p:blipFill>
        <p:spPr>
          <a:xfrm>
            <a:off x="0" y="1804987"/>
            <a:ext cx="4848225" cy="3248025"/>
          </a:xfrm>
          <a:prstGeom prst="rect">
            <a:avLst/>
          </a:prstGeom>
        </p:spPr>
      </p:pic>
      <p:sp>
        <p:nvSpPr>
          <p:cNvPr id="5" name="TextBox 4">
            <a:extLst>
              <a:ext uri="{FF2B5EF4-FFF2-40B4-BE49-F238E27FC236}">
                <a16:creationId xmlns:a16="http://schemas.microsoft.com/office/drawing/2014/main" id="{9A058B07-D9BB-42F9-A825-ADEBDABC4315}"/>
              </a:ext>
            </a:extLst>
          </p:cNvPr>
          <p:cNvSpPr txBox="1"/>
          <p:nvPr/>
        </p:nvSpPr>
        <p:spPr>
          <a:xfrm>
            <a:off x="1152939" y="4937596"/>
            <a:ext cx="3309731" cy="230832"/>
          </a:xfrm>
          <a:prstGeom prst="rect">
            <a:avLst/>
          </a:prstGeom>
          <a:noFill/>
        </p:spPr>
        <p:txBody>
          <a:bodyPr wrap="square" rtlCol="0">
            <a:spAutoFit/>
          </a:bodyPr>
          <a:lstStyle/>
          <a:p>
            <a:r>
              <a:rPr lang="en-US" sz="900" dirty="0">
                <a:solidFill>
                  <a:schemeClr val="bg1">
                    <a:lumMod val="50000"/>
                  </a:schemeClr>
                </a:solidFill>
                <a:hlinkClick r:id="rId5" tooltip="http://english.stackexchange.com/questions/274/which-is-correct-standing-on-line-or-standing-in-line">
                  <a:extLst>
                    <a:ext uri="{A12FA001-AC4F-418D-AE19-62706E023703}">
                      <ahyp:hlinkClr xmlns:ahyp="http://schemas.microsoft.com/office/drawing/2018/hyperlinkcolor" val="tx"/>
                    </a:ext>
                  </a:extLst>
                </a:hlinkClick>
              </a:rPr>
              <a:t>This Photo</a:t>
            </a:r>
            <a:r>
              <a:rPr lang="en-US" sz="900" dirty="0">
                <a:solidFill>
                  <a:schemeClr val="bg1">
                    <a:lumMod val="50000"/>
                  </a:schemeClr>
                </a:solidFill>
              </a:rPr>
              <a:t> by Unknown Author is licensed under </a:t>
            </a:r>
            <a:r>
              <a:rPr lang="en-US" sz="900" dirty="0">
                <a:solidFill>
                  <a:schemeClr val="bg1">
                    <a:lumMod val="50000"/>
                  </a:schemeClr>
                </a:solidFill>
                <a:hlinkClick r:id="rId6" tooltip="https://creativecommons.org/licenses/by-sa/3.0/">
                  <a:extLst>
                    <a:ext uri="{A12FA001-AC4F-418D-AE19-62706E023703}">
                      <ahyp:hlinkClr xmlns:ahyp="http://schemas.microsoft.com/office/drawing/2018/hyperlinkcolor" val="tx"/>
                    </a:ext>
                  </a:extLst>
                </a:hlinkClick>
              </a:rPr>
              <a:t>CC BY-SA</a:t>
            </a:r>
            <a:endParaRPr lang="en-US" sz="900" dirty="0">
              <a:solidFill>
                <a:schemeClr val="bg1">
                  <a:lumMod val="50000"/>
                </a:schemeClr>
              </a:solidFill>
            </a:endParaRPr>
          </a:p>
        </p:txBody>
      </p:sp>
    </p:spTree>
    <p:extLst>
      <p:ext uri="{BB962C8B-B14F-4D97-AF65-F5344CB8AC3E}">
        <p14:creationId xmlns:p14="http://schemas.microsoft.com/office/powerpoint/2010/main" val="1082338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A21F9B-BBFD-4E32-A383-78292AFD793F}"/>
              </a:ext>
            </a:extLst>
          </p:cNvPr>
          <p:cNvSpPr/>
          <p:nvPr/>
        </p:nvSpPr>
        <p:spPr>
          <a:xfrm>
            <a:off x="1112481" y="4644188"/>
            <a:ext cx="2087920" cy="385011"/>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DB5075D-8A04-425B-8087-855C72AA7916}"/>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dequeue()</a:t>
            </a:r>
            <a:endParaRPr lang="en-US" dirty="0">
              <a:latin typeface="Myriad Pro" panose="020B0503030403020204" pitchFamily="34" charset="0"/>
            </a:endParaRPr>
          </a:p>
        </p:txBody>
      </p:sp>
      <p:sp>
        <p:nvSpPr>
          <p:cNvPr id="5" name="Rectangle 4">
            <a:extLst>
              <a:ext uri="{FF2B5EF4-FFF2-40B4-BE49-F238E27FC236}">
                <a16:creationId xmlns:a16="http://schemas.microsoft.com/office/drawing/2014/main" id="{C22C83EE-7995-4C54-AEC7-0CE1A64B405C}"/>
              </a:ext>
            </a:extLst>
          </p:cNvPr>
          <p:cNvSpPr/>
          <p:nvPr/>
        </p:nvSpPr>
        <p:spPr>
          <a:xfrm>
            <a:off x="697831" y="1716865"/>
            <a:ext cx="5594685" cy="3634008"/>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function DEQUEUE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if ISEMPTY() then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raise exception</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ITEM = MYQUEUE[START]</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START = (START + 1) % length of MYQUEUE</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if START == END</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START = -1</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 0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return ITEM</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end function</a:t>
            </a:r>
          </a:p>
        </p:txBody>
      </p:sp>
    </p:spTree>
    <p:extLst>
      <p:ext uri="{BB962C8B-B14F-4D97-AF65-F5344CB8AC3E}">
        <p14:creationId xmlns:p14="http://schemas.microsoft.com/office/powerpoint/2010/main" val="3524310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7068AE-9216-46C6-B3AB-D9F08F6A730D}"/>
              </a:ext>
            </a:extLst>
          </p:cNvPr>
          <p:cNvSpPr/>
          <p:nvPr/>
        </p:nvSpPr>
        <p:spPr>
          <a:xfrm>
            <a:off x="914399" y="2286000"/>
            <a:ext cx="7237141" cy="1063946"/>
          </a:xfrm>
          <a:prstGeom prst="rect">
            <a:avLst/>
          </a:prstGeom>
        </p:spPr>
        <p:txBody>
          <a:bodyPr wrap="square">
            <a:spAutoFit/>
          </a:bodyPr>
          <a:lstStyle/>
          <a:p>
            <a:pPr marL="109538" marR="0" algn="just">
              <a:lnSpc>
                <a:spcPct val="107000"/>
              </a:lnSpc>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isFull()</a:t>
            </a:r>
          </a:p>
          <a:p>
            <a:pPr marL="109538" marR="0" algn="just">
              <a:lnSpc>
                <a:spcPct val="107000"/>
              </a:lnSpc>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start == end</a:t>
            </a:r>
          </a:p>
          <a:p>
            <a:pPr marL="109538" marR="0" algn="just">
              <a:lnSpc>
                <a:spcPct val="107000"/>
              </a:lnSpc>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p>
        </p:txBody>
      </p:sp>
      <p:sp>
        <p:nvSpPr>
          <p:cNvPr id="3" name="TextBox 2">
            <a:extLst>
              <a:ext uri="{FF2B5EF4-FFF2-40B4-BE49-F238E27FC236}">
                <a16:creationId xmlns:a16="http://schemas.microsoft.com/office/drawing/2014/main" id="{3DB5075D-8A04-425B-8087-855C72AA7916}"/>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isFull()</a:t>
            </a:r>
            <a:endParaRPr lang="en-US" dirty="0">
              <a:latin typeface="Myriad Pro" panose="020B0503030403020204" pitchFamily="34" charset="0"/>
            </a:endParaRPr>
          </a:p>
        </p:txBody>
      </p:sp>
      <p:grpSp>
        <p:nvGrpSpPr>
          <p:cNvPr id="6" name="Group 5">
            <a:extLst>
              <a:ext uri="{FF2B5EF4-FFF2-40B4-BE49-F238E27FC236}">
                <a16:creationId xmlns:a16="http://schemas.microsoft.com/office/drawing/2014/main" id="{399E435A-3481-4321-97DC-5087E3135815}"/>
              </a:ext>
            </a:extLst>
          </p:cNvPr>
          <p:cNvGrpSpPr/>
          <p:nvPr/>
        </p:nvGrpSpPr>
        <p:grpSpPr>
          <a:xfrm>
            <a:off x="1584420" y="3934326"/>
            <a:ext cx="2197540" cy="1555677"/>
            <a:chOff x="1307694" y="1837228"/>
            <a:chExt cx="4497054" cy="3183543"/>
          </a:xfrm>
        </p:grpSpPr>
        <p:grpSp>
          <p:nvGrpSpPr>
            <p:cNvPr id="7" name="Group 6">
              <a:extLst>
                <a:ext uri="{FF2B5EF4-FFF2-40B4-BE49-F238E27FC236}">
                  <a16:creationId xmlns:a16="http://schemas.microsoft.com/office/drawing/2014/main" id="{8604082E-932E-4E50-8751-B6500E57C803}"/>
                </a:ext>
              </a:extLst>
            </p:cNvPr>
            <p:cNvGrpSpPr/>
            <p:nvPr/>
          </p:nvGrpSpPr>
          <p:grpSpPr>
            <a:xfrm rot="5400000">
              <a:off x="3181466" y="1180473"/>
              <a:ext cx="749510" cy="4497054"/>
              <a:chOff x="2263515" y="1259173"/>
              <a:chExt cx="749510" cy="4497054"/>
            </a:xfrm>
          </p:grpSpPr>
          <p:sp>
            <p:nvSpPr>
              <p:cNvPr id="21" name="Rectangle 20">
                <a:extLst>
                  <a:ext uri="{FF2B5EF4-FFF2-40B4-BE49-F238E27FC236}">
                    <a16:creationId xmlns:a16="http://schemas.microsoft.com/office/drawing/2014/main" id="{EAE13125-124B-429E-BDA8-67CC6C1C41AB}"/>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h</a:t>
                </a:r>
              </a:p>
            </p:txBody>
          </p:sp>
          <p:sp>
            <p:nvSpPr>
              <p:cNvPr id="22" name="Rectangle 21">
                <a:extLst>
                  <a:ext uri="{FF2B5EF4-FFF2-40B4-BE49-F238E27FC236}">
                    <a16:creationId xmlns:a16="http://schemas.microsoft.com/office/drawing/2014/main" id="{35E80461-CCF4-41DD-A22D-51069021DC79}"/>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err="1"/>
                  <a:t>i</a:t>
                </a:r>
                <a:endParaRPr lang="en-US" sz="2400" dirty="0"/>
              </a:p>
            </p:txBody>
          </p:sp>
          <p:sp>
            <p:nvSpPr>
              <p:cNvPr id="23" name="Rectangle 22">
                <a:extLst>
                  <a:ext uri="{FF2B5EF4-FFF2-40B4-BE49-F238E27FC236}">
                    <a16:creationId xmlns:a16="http://schemas.microsoft.com/office/drawing/2014/main" id="{E2D3F943-BF4A-42CA-90E5-11ACF80AB769}"/>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24" name="Rectangle 23">
                <a:extLst>
                  <a:ext uri="{FF2B5EF4-FFF2-40B4-BE49-F238E27FC236}">
                    <a16:creationId xmlns:a16="http://schemas.microsoft.com/office/drawing/2014/main" id="{55B537D3-D440-4906-8067-AA5216C91A26}"/>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25" name="Rectangle 24">
                <a:extLst>
                  <a:ext uri="{FF2B5EF4-FFF2-40B4-BE49-F238E27FC236}">
                    <a16:creationId xmlns:a16="http://schemas.microsoft.com/office/drawing/2014/main" id="{93DF2406-8511-4A44-AAB3-7E4913AD793B}"/>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26" name="Rectangle 25">
                <a:extLst>
                  <a:ext uri="{FF2B5EF4-FFF2-40B4-BE49-F238E27FC236}">
                    <a16:creationId xmlns:a16="http://schemas.microsoft.com/office/drawing/2014/main" id="{964D763D-5BD3-4893-B17B-4CBE67209987}"/>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grpSp>
        <p:sp>
          <p:nvSpPr>
            <p:cNvPr id="8" name="TextBox 7">
              <a:extLst>
                <a:ext uri="{FF2B5EF4-FFF2-40B4-BE49-F238E27FC236}">
                  <a16:creationId xmlns:a16="http://schemas.microsoft.com/office/drawing/2014/main" id="{63B593C6-A4BE-4132-808E-2660B4C59BCB}"/>
                </a:ext>
              </a:extLst>
            </p:cNvPr>
            <p:cNvSpPr txBox="1"/>
            <p:nvPr/>
          </p:nvSpPr>
          <p:spPr>
            <a:xfrm>
              <a:off x="2100776" y="4420235"/>
              <a:ext cx="757708" cy="461665"/>
            </a:xfrm>
            <a:prstGeom prst="rect">
              <a:avLst/>
            </a:prstGeom>
            <a:noFill/>
          </p:spPr>
          <p:txBody>
            <a:bodyPr wrap="none" rtlCol="0">
              <a:spAutoFit/>
            </a:bodyPr>
            <a:lstStyle/>
            <a:p>
              <a:r>
                <a:rPr lang="en-US" sz="2400" dirty="0"/>
                <a:t>start</a:t>
              </a:r>
            </a:p>
          </p:txBody>
        </p:sp>
        <p:cxnSp>
          <p:nvCxnSpPr>
            <p:cNvPr id="9" name="Straight Arrow Connector 8">
              <a:extLst>
                <a:ext uri="{FF2B5EF4-FFF2-40B4-BE49-F238E27FC236}">
                  <a16:creationId xmlns:a16="http://schemas.microsoft.com/office/drawing/2014/main" id="{A33806CB-3EC6-4C49-8253-F761C0ADDDF3}"/>
                </a:ext>
              </a:extLst>
            </p:cNvPr>
            <p:cNvCxnSpPr>
              <a:cxnSpLocks/>
              <a:stCxn id="13" idx="2"/>
              <a:endCxn id="16" idx="2"/>
            </p:cNvCxnSpPr>
            <p:nvPr/>
          </p:nvCxnSpPr>
          <p:spPr>
            <a:xfrm flipV="1">
              <a:off x="1682449" y="4083537"/>
              <a:ext cx="749508" cy="9372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D310A095-465E-4573-AB82-017C9BCE8FC8}"/>
                </a:ext>
              </a:extLst>
            </p:cNvPr>
            <p:cNvSpPr txBox="1"/>
            <p:nvPr/>
          </p:nvSpPr>
          <p:spPr>
            <a:xfrm>
              <a:off x="2100776" y="1981149"/>
              <a:ext cx="662361" cy="461665"/>
            </a:xfrm>
            <a:prstGeom prst="rect">
              <a:avLst/>
            </a:prstGeom>
            <a:noFill/>
          </p:spPr>
          <p:txBody>
            <a:bodyPr wrap="none" rtlCol="0">
              <a:spAutoFit/>
            </a:bodyPr>
            <a:lstStyle/>
            <a:p>
              <a:r>
                <a:rPr lang="en-US" sz="2400" dirty="0"/>
                <a:t>end</a:t>
              </a:r>
            </a:p>
          </p:txBody>
        </p:sp>
        <p:cxnSp>
          <p:nvCxnSpPr>
            <p:cNvPr id="11" name="Straight Arrow Connector 10">
              <a:extLst>
                <a:ext uri="{FF2B5EF4-FFF2-40B4-BE49-F238E27FC236}">
                  <a16:creationId xmlns:a16="http://schemas.microsoft.com/office/drawing/2014/main" id="{64AF5338-BFB8-43B6-9E74-F3897E517B18}"/>
                </a:ext>
              </a:extLst>
            </p:cNvPr>
            <p:cNvCxnSpPr>
              <a:cxnSpLocks/>
              <a:stCxn id="12" idx="0"/>
              <a:endCxn id="25" idx="0"/>
            </p:cNvCxnSpPr>
            <p:nvPr/>
          </p:nvCxnSpPr>
          <p:spPr>
            <a:xfrm>
              <a:off x="1682450" y="1837228"/>
              <a:ext cx="749508" cy="12170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EF9D462F-DD80-4592-845B-1C897A1E2F96}"/>
                </a:ext>
              </a:extLst>
            </p:cNvPr>
            <p:cNvSpPr/>
            <p:nvPr/>
          </p:nvSpPr>
          <p:spPr>
            <a:xfrm>
              <a:off x="1307694" y="183722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3" name="Rectangle 12">
              <a:extLst>
                <a:ext uri="{FF2B5EF4-FFF2-40B4-BE49-F238E27FC236}">
                  <a16:creationId xmlns:a16="http://schemas.microsoft.com/office/drawing/2014/main" id="{9F14B363-4621-478A-9BE6-B19E3F7441BE}"/>
                </a:ext>
              </a:extLst>
            </p:cNvPr>
            <p:cNvSpPr/>
            <p:nvPr/>
          </p:nvSpPr>
          <p:spPr>
            <a:xfrm>
              <a:off x="1307694" y="427126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grpSp>
          <p:nvGrpSpPr>
            <p:cNvPr id="14" name="Group 13">
              <a:extLst>
                <a:ext uri="{FF2B5EF4-FFF2-40B4-BE49-F238E27FC236}">
                  <a16:creationId xmlns:a16="http://schemas.microsoft.com/office/drawing/2014/main" id="{EE6B4F18-474E-4B40-AD35-44E60EC12432}"/>
                </a:ext>
              </a:extLst>
            </p:cNvPr>
            <p:cNvGrpSpPr/>
            <p:nvPr/>
          </p:nvGrpSpPr>
          <p:grpSpPr>
            <a:xfrm>
              <a:off x="1544429" y="3775756"/>
              <a:ext cx="4023583" cy="307782"/>
              <a:chOff x="1544429" y="3775756"/>
              <a:chExt cx="4023583" cy="307782"/>
            </a:xfrm>
          </p:grpSpPr>
          <p:sp>
            <p:nvSpPr>
              <p:cNvPr id="15" name="TextBox 14">
                <a:extLst>
                  <a:ext uri="{FF2B5EF4-FFF2-40B4-BE49-F238E27FC236}">
                    <a16:creationId xmlns:a16="http://schemas.microsoft.com/office/drawing/2014/main" id="{7C346A53-23E2-403B-8F44-3A959B90C6E3}"/>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6" name="TextBox 15">
                <a:extLst>
                  <a:ext uri="{FF2B5EF4-FFF2-40B4-BE49-F238E27FC236}">
                    <a16:creationId xmlns:a16="http://schemas.microsoft.com/office/drawing/2014/main" id="{45E4F067-B594-4D69-85C2-44F9093E6F12}"/>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7" name="TextBox 16">
                <a:extLst>
                  <a:ext uri="{FF2B5EF4-FFF2-40B4-BE49-F238E27FC236}">
                    <a16:creationId xmlns:a16="http://schemas.microsoft.com/office/drawing/2014/main" id="{37BAA42D-FC5E-4F34-9613-64C76946C5DB}"/>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18" name="TextBox 17">
                <a:extLst>
                  <a:ext uri="{FF2B5EF4-FFF2-40B4-BE49-F238E27FC236}">
                    <a16:creationId xmlns:a16="http://schemas.microsoft.com/office/drawing/2014/main" id="{DEBC5216-AF58-4820-9BBC-EB024A835721}"/>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19" name="TextBox 18">
                <a:extLst>
                  <a:ext uri="{FF2B5EF4-FFF2-40B4-BE49-F238E27FC236}">
                    <a16:creationId xmlns:a16="http://schemas.microsoft.com/office/drawing/2014/main" id="{2CF39DF1-1CF3-43F8-8057-CBA10F04C20B}"/>
                  </a:ext>
                </a:extLst>
              </p:cNvPr>
              <p:cNvSpPr txBox="1"/>
              <p:nvPr/>
            </p:nvSpPr>
            <p:spPr>
              <a:xfrm>
                <a:off x="4542465" y="3775757"/>
                <a:ext cx="276038" cy="307777"/>
              </a:xfrm>
              <a:prstGeom prst="rect">
                <a:avLst/>
              </a:prstGeom>
              <a:noFill/>
            </p:spPr>
            <p:txBody>
              <a:bodyPr wrap="none" rtlCol="0">
                <a:spAutoFit/>
              </a:bodyPr>
              <a:lstStyle/>
              <a:p>
                <a:r>
                  <a:rPr lang="en-US" sz="1400" dirty="0"/>
                  <a:t>4</a:t>
                </a:r>
                <a:endParaRPr lang="en-US" dirty="0"/>
              </a:p>
            </p:txBody>
          </p:sp>
          <p:sp>
            <p:nvSpPr>
              <p:cNvPr id="20" name="TextBox 19">
                <a:extLst>
                  <a:ext uri="{FF2B5EF4-FFF2-40B4-BE49-F238E27FC236}">
                    <a16:creationId xmlns:a16="http://schemas.microsoft.com/office/drawing/2014/main" id="{501BC8F4-7B62-45CC-8C6F-445B72D8BBF4}"/>
                  </a:ext>
                </a:extLst>
              </p:cNvPr>
              <p:cNvSpPr txBox="1"/>
              <p:nvPr/>
            </p:nvSpPr>
            <p:spPr>
              <a:xfrm>
                <a:off x="5291974" y="3775756"/>
                <a:ext cx="276038" cy="307777"/>
              </a:xfrm>
              <a:prstGeom prst="rect">
                <a:avLst/>
              </a:prstGeom>
              <a:noFill/>
            </p:spPr>
            <p:txBody>
              <a:bodyPr wrap="none" rtlCol="0">
                <a:spAutoFit/>
              </a:bodyPr>
              <a:lstStyle/>
              <a:p>
                <a:r>
                  <a:rPr lang="en-US" sz="1400" dirty="0"/>
                  <a:t>5</a:t>
                </a:r>
                <a:endParaRPr lang="en-US" dirty="0"/>
              </a:p>
            </p:txBody>
          </p:sp>
        </p:grpSp>
      </p:grpSp>
    </p:spTree>
    <p:extLst>
      <p:ext uri="{BB962C8B-B14F-4D97-AF65-F5344CB8AC3E}">
        <p14:creationId xmlns:p14="http://schemas.microsoft.com/office/powerpoint/2010/main" val="13119707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7068AE-9216-46C6-B3AB-D9F08F6A730D}"/>
              </a:ext>
            </a:extLst>
          </p:cNvPr>
          <p:cNvSpPr/>
          <p:nvPr/>
        </p:nvSpPr>
        <p:spPr>
          <a:xfrm>
            <a:off x="914399" y="2286000"/>
            <a:ext cx="7237141" cy="1063946"/>
          </a:xfrm>
          <a:prstGeom prst="rect">
            <a:avLst/>
          </a:prstGeom>
        </p:spPr>
        <p:txBody>
          <a:bodyPr wrap="square">
            <a:spAutoFit/>
          </a:bodyPr>
          <a:lstStyle/>
          <a:p>
            <a:pPr marL="109538" marR="0" algn="just">
              <a:lnSpc>
                <a:spcPct val="107000"/>
              </a:lnSpc>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isEmpty()</a:t>
            </a:r>
          </a:p>
          <a:p>
            <a:pPr marL="109538" marR="0" algn="just">
              <a:lnSpc>
                <a:spcPct val="107000"/>
              </a:lnSpc>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start == -1</a:t>
            </a:r>
          </a:p>
          <a:p>
            <a:pPr marL="109538" marR="0" algn="just">
              <a:lnSpc>
                <a:spcPct val="107000"/>
              </a:lnSpc>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p>
        </p:txBody>
      </p:sp>
      <p:sp>
        <p:nvSpPr>
          <p:cNvPr id="3" name="TextBox 2">
            <a:extLst>
              <a:ext uri="{FF2B5EF4-FFF2-40B4-BE49-F238E27FC236}">
                <a16:creationId xmlns:a16="http://schemas.microsoft.com/office/drawing/2014/main" id="{3DB5075D-8A04-425B-8087-855C72AA7916}"/>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isEmpty()</a:t>
            </a:r>
            <a:endParaRPr lang="en-US" dirty="0">
              <a:latin typeface="Myriad Pro" panose="020B0503030403020204" pitchFamily="34" charset="0"/>
            </a:endParaRPr>
          </a:p>
        </p:txBody>
      </p:sp>
      <p:grpSp>
        <p:nvGrpSpPr>
          <p:cNvPr id="5" name="Group 4">
            <a:extLst>
              <a:ext uri="{FF2B5EF4-FFF2-40B4-BE49-F238E27FC236}">
                <a16:creationId xmlns:a16="http://schemas.microsoft.com/office/drawing/2014/main" id="{95188BF6-3685-4AC2-B912-B4ABF495B0E4}"/>
              </a:ext>
            </a:extLst>
          </p:cNvPr>
          <p:cNvGrpSpPr/>
          <p:nvPr/>
        </p:nvGrpSpPr>
        <p:grpSpPr>
          <a:xfrm>
            <a:off x="1359568" y="3934326"/>
            <a:ext cx="2422392" cy="1555677"/>
            <a:chOff x="847556" y="1837228"/>
            <a:chExt cx="4957192" cy="3183543"/>
          </a:xfrm>
        </p:grpSpPr>
        <p:grpSp>
          <p:nvGrpSpPr>
            <p:cNvPr id="7" name="Group 6">
              <a:extLst>
                <a:ext uri="{FF2B5EF4-FFF2-40B4-BE49-F238E27FC236}">
                  <a16:creationId xmlns:a16="http://schemas.microsoft.com/office/drawing/2014/main" id="{1C10FDB2-92FE-4ACC-9D56-DF6FC5255E3D}"/>
                </a:ext>
              </a:extLst>
            </p:cNvPr>
            <p:cNvGrpSpPr/>
            <p:nvPr/>
          </p:nvGrpSpPr>
          <p:grpSpPr>
            <a:xfrm rot="5400000">
              <a:off x="3181466" y="1180473"/>
              <a:ext cx="749510" cy="4497054"/>
              <a:chOff x="2263515" y="1259173"/>
              <a:chExt cx="749510" cy="4497054"/>
            </a:xfrm>
          </p:grpSpPr>
          <p:sp>
            <p:nvSpPr>
              <p:cNvPr id="21" name="Rectangle 20">
                <a:extLst>
                  <a:ext uri="{FF2B5EF4-FFF2-40B4-BE49-F238E27FC236}">
                    <a16:creationId xmlns:a16="http://schemas.microsoft.com/office/drawing/2014/main" id="{5A5638C2-1F12-486B-9D44-13AA97015D68}"/>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2" name="Rectangle 21">
                <a:extLst>
                  <a:ext uri="{FF2B5EF4-FFF2-40B4-BE49-F238E27FC236}">
                    <a16:creationId xmlns:a16="http://schemas.microsoft.com/office/drawing/2014/main" id="{DD0AF1A1-A280-47D2-ABF9-E3EFE12CF0FB}"/>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3" name="Rectangle 22">
                <a:extLst>
                  <a:ext uri="{FF2B5EF4-FFF2-40B4-BE49-F238E27FC236}">
                    <a16:creationId xmlns:a16="http://schemas.microsoft.com/office/drawing/2014/main" id="{3ADD114C-18A6-48C1-86D3-8049B3F9228C}"/>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 name="Rectangle 23">
                <a:extLst>
                  <a:ext uri="{FF2B5EF4-FFF2-40B4-BE49-F238E27FC236}">
                    <a16:creationId xmlns:a16="http://schemas.microsoft.com/office/drawing/2014/main" id="{FE147280-3F01-4113-BC91-27367E16E11F}"/>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5" name="Rectangle 24">
                <a:extLst>
                  <a:ext uri="{FF2B5EF4-FFF2-40B4-BE49-F238E27FC236}">
                    <a16:creationId xmlns:a16="http://schemas.microsoft.com/office/drawing/2014/main" id="{819107CD-2A74-4E59-AEA4-3FC0607BF4BB}"/>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6" name="Rectangle 25">
                <a:extLst>
                  <a:ext uri="{FF2B5EF4-FFF2-40B4-BE49-F238E27FC236}">
                    <a16:creationId xmlns:a16="http://schemas.microsoft.com/office/drawing/2014/main" id="{8879DEA4-9758-4886-94AF-87A08B714846}"/>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sp>
          <p:nvSpPr>
            <p:cNvPr id="8" name="TextBox 7">
              <a:extLst>
                <a:ext uri="{FF2B5EF4-FFF2-40B4-BE49-F238E27FC236}">
                  <a16:creationId xmlns:a16="http://schemas.microsoft.com/office/drawing/2014/main" id="{A21286B2-D7EF-48FE-A73C-35427E2E9582}"/>
                </a:ext>
              </a:extLst>
            </p:cNvPr>
            <p:cNvSpPr txBox="1"/>
            <p:nvPr/>
          </p:nvSpPr>
          <p:spPr>
            <a:xfrm>
              <a:off x="2100776" y="4420235"/>
              <a:ext cx="757708" cy="461665"/>
            </a:xfrm>
            <a:prstGeom prst="rect">
              <a:avLst/>
            </a:prstGeom>
            <a:noFill/>
          </p:spPr>
          <p:txBody>
            <a:bodyPr wrap="none" rtlCol="0">
              <a:spAutoFit/>
            </a:bodyPr>
            <a:lstStyle/>
            <a:p>
              <a:r>
                <a:rPr lang="en-US" sz="2400" dirty="0"/>
                <a:t>start</a:t>
              </a:r>
            </a:p>
          </p:txBody>
        </p:sp>
        <p:cxnSp>
          <p:nvCxnSpPr>
            <p:cNvPr id="9" name="Straight Arrow Connector 8">
              <a:extLst>
                <a:ext uri="{FF2B5EF4-FFF2-40B4-BE49-F238E27FC236}">
                  <a16:creationId xmlns:a16="http://schemas.microsoft.com/office/drawing/2014/main" id="{1E7B3CF8-37A3-47C3-B472-00681B1A439F}"/>
                </a:ext>
              </a:extLst>
            </p:cNvPr>
            <p:cNvCxnSpPr>
              <a:cxnSpLocks/>
              <a:stCxn id="13" idx="2"/>
            </p:cNvCxnSpPr>
            <p:nvPr/>
          </p:nvCxnSpPr>
          <p:spPr>
            <a:xfrm flipH="1" flipV="1">
              <a:off x="847556" y="3803756"/>
              <a:ext cx="834894" cy="12170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981D8D88-0306-42D6-AD0F-C63BFB78F7D7}"/>
                </a:ext>
              </a:extLst>
            </p:cNvPr>
            <p:cNvSpPr txBox="1"/>
            <p:nvPr/>
          </p:nvSpPr>
          <p:spPr>
            <a:xfrm>
              <a:off x="2100776" y="1981149"/>
              <a:ext cx="662361" cy="461665"/>
            </a:xfrm>
            <a:prstGeom prst="rect">
              <a:avLst/>
            </a:prstGeom>
            <a:noFill/>
          </p:spPr>
          <p:txBody>
            <a:bodyPr wrap="none" rtlCol="0">
              <a:spAutoFit/>
            </a:bodyPr>
            <a:lstStyle/>
            <a:p>
              <a:r>
                <a:rPr lang="en-US" sz="2400" dirty="0"/>
                <a:t>end</a:t>
              </a:r>
            </a:p>
          </p:txBody>
        </p:sp>
        <p:cxnSp>
          <p:nvCxnSpPr>
            <p:cNvPr id="11" name="Straight Arrow Connector 10">
              <a:extLst>
                <a:ext uri="{FF2B5EF4-FFF2-40B4-BE49-F238E27FC236}">
                  <a16:creationId xmlns:a16="http://schemas.microsoft.com/office/drawing/2014/main" id="{0D1E93B8-0858-4868-8BB2-F3E23C41601C}"/>
                </a:ext>
              </a:extLst>
            </p:cNvPr>
            <p:cNvCxnSpPr>
              <a:cxnSpLocks/>
              <a:stCxn id="12" idx="0"/>
              <a:endCxn id="26" idx="0"/>
            </p:cNvCxnSpPr>
            <p:nvPr/>
          </p:nvCxnSpPr>
          <p:spPr>
            <a:xfrm flipH="1">
              <a:off x="1682448" y="1837228"/>
              <a:ext cx="2" cy="12170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3D3C06F-05B4-49EB-9A1B-FF3158E2F2CF}"/>
                </a:ext>
              </a:extLst>
            </p:cNvPr>
            <p:cNvSpPr/>
            <p:nvPr/>
          </p:nvSpPr>
          <p:spPr>
            <a:xfrm>
              <a:off x="1307694" y="183722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3" name="Rectangle 12">
              <a:extLst>
                <a:ext uri="{FF2B5EF4-FFF2-40B4-BE49-F238E27FC236}">
                  <a16:creationId xmlns:a16="http://schemas.microsoft.com/office/drawing/2014/main" id="{7387F017-F4E2-4E26-AB57-C2905F72677B}"/>
                </a:ext>
              </a:extLst>
            </p:cNvPr>
            <p:cNvSpPr/>
            <p:nvPr/>
          </p:nvSpPr>
          <p:spPr>
            <a:xfrm>
              <a:off x="1307694" y="427126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-1</a:t>
              </a:r>
            </a:p>
          </p:txBody>
        </p:sp>
        <p:grpSp>
          <p:nvGrpSpPr>
            <p:cNvPr id="14" name="Group 13">
              <a:extLst>
                <a:ext uri="{FF2B5EF4-FFF2-40B4-BE49-F238E27FC236}">
                  <a16:creationId xmlns:a16="http://schemas.microsoft.com/office/drawing/2014/main" id="{83DB0412-9760-4786-ACC7-CCB243A827C5}"/>
                </a:ext>
              </a:extLst>
            </p:cNvPr>
            <p:cNvGrpSpPr/>
            <p:nvPr/>
          </p:nvGrpSpPr>
          <p:grpSpPr>
            <a:xfrm>
              <a:off x="1544429" y="3775756"/>
              <a:ext cx="4023583" cy="307782"/>
              <a:chOff x="1544429" y="3775756"/>
              <a:chExt cx="4023583" cy="307782"/>
            </a:xfrm>
          </p:grpSpPr>
          <p:sp>
            <p:nvSpPr>
              <p:cNvPr id="15" name="TextBox 14">
                <a:extLst>
                  <a:ext uri="{FF2B5EF4-FFF2-40B4-BE49-F238E27FC236}">
                    <a16:creationId xmlns:a16="http://schemas.microsoft.com/office/drawing/2014/main" id="{642A9D8A-8920-4A67-AE88-6E502C04C136}"/>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6" name="TextBox 15">
                <a:extLst>
                  <a:ext uri="{FF2B5EF4-FFF2-40B4-BE49-F238E27FC236}">
                    <a16:creationId xmlns:a16="http://schemas.microsoft.com/office/drawing/2014/main" id="{8A991013-9165-4B1D-B056-4470BB5866F7}"/>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7" name="TextBox 16">
                <a:extLst>
                  <a:ext uri="{FF2B5EF4-FFF2-40B4-BE49-F238E27FC236}">
                    <a16:creationId xmlns:a16="http://schemas.microsoft.com/office/drawing/2014/main" id="{42312D87-1ACB-42B3-84F8-BF0CF27F0FE9}"/>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18" name="TextBox 17">
                <a:extLst>
                  <a:ext uri="{FF2B5EF4-FFF2-40B4-BE49-F238E27FC236}">
                    <a16:creationId xmlns:a16="http://schemas.microsoft.com/office/drawing/2014/main" id="{51878474-F553-4FD9-9EE5-FB4736F35887}"/>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19" name="TextBox 18">
                <a:extLst>
                  <a:ext uri="{FF2B5EF4-FFF2-40B4-BE49-F238E27FC236}">
                    <a16:creationId xmlns:a16="http://schemas.microsoft.com/office/drawing/2014/main" id="{DCE17736-E5ED-4205-9183-093EA47355E8}"/>
                  </a:ext>
                </a:extLst>
              </p:cNvPr>
              <p:cNvSpPr txBox="1"/>
              <p:nvPr/>
            </p:nvSpPr>
            <p:spPr>
              <a:xfrm>
                <a:off x="4542465" y="3775757"/>
                <a:ext cx="276038" cy="307777"/>
              </a:xfrm>
              <a:prstGeom prst="rect">
                <a:avLst/>
              </a:prstGeom>
              <a:noFill/>
            </p:spPr>
            <p:txBody>
              <a:bodyPr wrap="none" rtlCol="0">
                <a:spAutoFit/>
              </a:bodyPr>
              <a:lstStyle/>
              <a:p>
                <a:r>
                  <a:rPr lang="en-US" sz="1400" dirty="0"/>
                  <a:t>4</a:t>
                </a:r>
                <a:endParaRPr lang="en-US" dirty="0"/>
              </a:p>
            </p:txBody>
          </p:sp>
          <p:sp>
            <p:nvSpPr>
              <p:cNvPr id="20" name="TextBox 19">
                <a:extLst>
                  <a:ext uri="{FF2B5EF4-FFF2-40B4-BE49-F238E27FC236}">
                    <a16:creationId xmlns:a16="http://schemas.microsoft.com/office/drawing/2014/main" id="{19639492-EF5B-4683-B434-8B4014B6B7B6}"/>
                  </a:ext>
                </a:extLst>
              </p:cNvPr>
              <p:cNvSpPr txBox="1"/>
              <p:nvPr/>
            </p:nvSpPr>
            <p:spPr>
              <a:xfrm>
                <a:off x="5291974" y="3775756"/>
                <a:ext cx="276038" cy="307777"/>
              </a:xfrm>
              <a:prstGeom prst="rect">
                <a:avLst/>
              </a:prstGeom>
              <a:noFill/>
            </p:spPr>
            <p:txBody>
              <a:bodyPr wrap="none" rtlCol="0">
                <a:spAutoFit/>
              </a:bodyPr>
              <a:lstStyle/>
              <a:p>
                <a:r>
                  <a:rPr lang="en-US" sz="1400" dirty="0"/>
                  <a:t>5</a:t>
                </a:r>
                <a:endParaRPr lang="en-US" dirty="0"/>
              </a:p>
            </p:txBody>
          </p:sp>
        </p:grpSp>
      </p:grpSp>
    </p:spTree>
    <p:extLst>
      <p:ext uri="{BB962C8B-B14F-4D97-AF65-F5344CB8AC3E}">
        <p14:creationId xmlns:p14="http://schemas.microsoft.com/office/powerpoint/2010/main" val="1083283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7068AE-9216-46C6-B3AB-D9F08F6A730D}"/>
              </a:ext>
            </a:extLst>
          </p:cNvPr>
          <p:cNvSpPr/>
          <p:nvPr/>
        </p:nvSpPr>
        <p:spPr>
          <a:xfrm>
            <a:off x="914399" y="2286000"/>
            <a:ext cx="7237141" cy="1063946"/>
          </a:xfrm>
          <a:prstGeom prst="rect">
            <a:avLst/>
          </a:prstGeom>
        </p:spPr>
        <p:txBody>
          <a:bodyPr wrap="square">
            <a:spAutoFit/>
          </a:bodyPr>
          <a:lstStyle/>
          <a:p>
            <a:pPr marL="109538" marR="0" algn="just">
              <a:lnSpc>
                <a:spcPct val="107000"/>
              </a:lnSpc>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isFull()</a:t>
            </a:r>
          </a:p>
          <a:p>
            <a:pPr marL="109538" marR="0" algn="just">
              <a:lnSpc>
                <a:spcPct val="107000"/>
              </a:lnSpc>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start == end</a:t>
            </a:r>
          </a:p>
          <a:p>
            <a:pPr marL="109538" marR="0" algn="just">
              <a:lnSpc>
                <a:spcPct val="107000"/>
              </a:lnSpc>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p>
        </p:txBody>
      </p:sp>
      <p:sp>
        <p:nvSpPr>
          <p:cNvPr id="3" name="TextBox 2">
            <a:extLst>
              <a:ext uri="{FF2B5EF4-FFF2-40B4-BE49-F238E27FC236}">
                <a16:creationId xmlns:a16="http://schemas.microsoft.com/office/drawing/2014/main" id="{3DB5075D-8A04-425B-8087-855C72AA7916}"/>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isFull()</a:t>
            </a:r>
            <a:endParaRPr lang="en-US" dirty="0">
              <a:latin typeface="Myriad Pro" panose="020B0503030403020204" pitchFamily="34" charset="0"/>
            </a:endParaRPr>
          </a:p>
        </p:txBody>
      </p:sp>
      <p:grpSp>
        <p:nvGrpSpPr>
          <p:cNvPr id="6" name="Group 5">
            <a:extLst>
              <a:ext uri="{FF2B5EF4-FFF2-40B4-BE49-F238E27FC236}">
                <a16:creationId xmlns:a16="http://schemas.microsoft.com/office/drawing/2014/main" id="{399E435A-3481-4321-97DC-5087E3135815}"/>
              </a:ext>
            </a:extLst>
          </p:cNvPr>
          <p:cNvGrpSpPr/>
          <p:nvPr/>
        </p:nvGrpSpPr>
        <p:grpSpPr>
          <a:xfrm>
            <a:off x="1584420" y="3934326"/>
            <a:ext cx="2197540" cy="1555677"/>
            <a:chOff x="1307694" y="1837228"/>
            <a:chExt cx="4497054" cy="3183543"/>
          </a:xfrm>
        </p:grpSpPr>
        <p:grpSp>
          <p:nvGrpSpPr>
            <p:cNvPr id="7" name="Group 6">
              <a:extLst>
                <a:ext uri="{FF2B5EF4-FFF2-40B4-BE49-F238E27FC236}">
                  <a16:creationId xmlns:a16="http://schemas.microsoft.com/office/drawing/2014/main" id="{8604082E-932E-4E50-8751-B6500E57C803}"/>
                </a:ext>
              </a:extLst>
            </p:cNvPr>
            <p:cNvGrpSpPr/>
            <p:nvPr/>
          </p:nvGrpSpPr>
          <p:grpSpPr>
            <a:xfrm rot="5400000">
              <a:off x="3181466" y="1180473"/>
              <a:ext cx="749510" cy="4497054"/>
              <a:chOff x="2263515" y="1259173"/>
              <a:chExt cx="749510" cy="4497054"/>
            </a:xfrm>
          </p:grpSpPr>
          <p:sp>
            <p:nvSpPr>
              <p:cNvPr id="21" name="Rectangle 20">
                <a:extLst>
                  <a:ext uri="{FF2B5EF4-FFF2-40B4-BE49-F238E27FC236}">
                    <a16:creationId xmlns:a16="http://schemas.microsoft.com/office/drawing/2014/main" id="{EAE13125-124B-429E-BDA8-67CC6C1C41AB}"/>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h</a:t>
                </a:r>
              </a:p>
            </p:txBody>
          </p:sp>
          <p:sp>
            <p:nvSpPr>
              <p:cNvPr id="22" name="Rectangle 21">
                <a:extLst>
                  <a:ext uri="{FF2B5EF4-FFF2-40B4-BE49-F238E27FC236}">
                    <a16:creationId xmlns:a16="http://schemas.microsoft.com/office/drawing/2014/main" id="{35E80461-CCF4-41DD-A22D-51069021DC79}"/>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err="1"/>
                  <a:t>i</a:t>
                </a:r>
                <a:endParaRPr lang="en-US" sz="2400" dirty="0"/>
              </a:p>
            </p:txBody>
          </p:sp>
          <p:sp>
            <p:nvSpPr>
              <p:cNvPr id="23" name="Rectangle 22">
                <a:extLst>
                  <a:ext uri="{FF2B5EF4-FFF2-40B4-BE49-F238E27FC236}">
                    <a16:creationId xmlns:a16="http://schemas.microsoft.com/office/drawing/2014/main" id="{E2D3F943-BF4A-42CA-90E5-11ACF80AB769}"/>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24" name="Rectangle 23">
                <a:extLst>
                  <a:ext uri="{FF2B5EF4-FFF2-40B4-BE49-F238E27FC236}">
                    <a16:creationId xmlns:a16="http://schemas.microsoft.com/office/drawing/2014/main" id="{55B537D3-D440-4906-8067-AA5216C91A26}"/>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25" name="Rectangle 24">
                <a:extLst>
                  <a:ext uri="{FF2B5EF4-FFF2-40B4-BE49-F238E27FC236}">
                    <a16:creationId xmlns:a16="http://schemas.microsoft.com/office/drawing/2014/main" id="{93DF2406-8511-4A44-AAB3-7E4913AD793B}"/>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26" name="Rectangle 25">
                <a:extLst>
                  <a:ext uri="{FF2B5EF4-FFF2-40B4-BE49-F238E27FC236}">
                    <a16:creationId xmlns:a16="http://schemas.microsoft.com/office/drawing/2014/main" id="{964D763D-5BD3-4893-B17B-4CBE67209987}"/>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grpSp>
        <p:sp>
          <p:nvSpPr>
            <p:cNvPr id="8" name="TextBox 7">
              <a:extLst>
                <a:ext uri="{FF2B5EF4-FFF2-40B4-BE49-F238E27FC236}">
                  <a16:creationId xmlns:a16="http://schemas.microsoft.com/office/drawing/2014/main" id="{63B593C6-A4BE-4132-808E-2660B4C59BCB}"/>
                </a:ext>
              </a:extLst>
            </p:cNvPr>
            <p:cNvSpPr txBox="1"/>
            <p:nvPr/>
          </p:nvSpPr>
          <p:spPr>
            <a:xfrm>
              <a:off x="2100776" y="4420235"/>
              <a:ext cx="757708" cy="461665"/>
            </a:xfrm>
            <a:prstGeom prst="rect">
              <a:avLst/>
            </a:prstGeom>
            <a:noFill/>
          </p:spPr>
          <p:txBody>
            <a:bodyPr wrap="none" rtlCol="0">
              <a:spAutoFit/>
            </a:bodyPr>
            <a:lstStyle/>
            <a:p>
              <a:r>
                <a:rPr lang="en-US" sz="2400" dirty="0"/>
                <a:t>start</a:t>
              </a:r>
            </a:p>
          </p:txBody>
        </p:sp>
        <p:cxnSp>
          <p:nvCxnSpPr>
            <p:cNvPr id="9" name="Straight Arrow Connector 8">
              <a:extLst>
                <a:ext uri="{FF2B5EF4-FFF2-40B4-BE49-F238E27FC236}">
                  <a16:creationId xmlns:a16="http://schemas.microsoft.com/office/drawing/2014/main" id="{A33806CB-3EC6-4C49-8253-F761C0ADDDF3}"/>
                </a:ext>
              </a:extLst>
            </p:cNvPr>
            <p:cNvCxnSpPr>
              <a:cxnSpLocks/>
              <a:stCxn id="13" idx="2"/>
              <a:endCxn id="16" idx="2"/>
            </p:cNvCxnSpPr>
            <p:nvPr/>
          </p:nvCxnSpPr>
          <p:spPr>
            <a:xfrm flipV="1">
              <a:off x="1682449" y="4083537"/>
              <a:ext cx="749508" cy="9372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D310A095-465E-4573-AB82-017C9BCE8FC8}"/>
                </a:ext>
              </a:extLst>
            </p:cNvPr>
            <p:cNvSpPr txBox="1"/>
            <p:nvPr/>
          </p:nvSpPr>
          <p:spPr>
            <a:xfrm>
              <a:off x="2100776" y="1981149"/>
              <a:ext cx="662361" cy="461665"/>
            </a:xfrm>
            <a:prstGeom prst="rect">
              <a:avLst/>
            </a:prstGeom>
            <a:noFill/>
          </p:spPr>
          <p:txBody>
            <a:bodyPr wrap="none" rtlCol="0">
              <a:spAutoFit/>
            </a:bodyPr>
            <a:lstStyle/>
            <a:p>
              <a:r>
                <a:rPr lang="en-US" sz="2400" dirty="0"/>
                <a:t>end</a:t>
              </a:r>
            </a:p>
          </p:txBody>
        </p:sp>
        <p:cxnSp>
          <p:nvCxnSpPr>
            <p:cNvPr id="11" name="Straight Arrow Connector 10">
              <a:extLst>
                <a:ext uri="{FF2B5EF4-FFF2-40B4-BE49-F238E27FC236}">
                  <a16:creationId xmlns:a16="http://schemas.microsoft.com/office/drawing/2014/main" id="{64AF5338-BFB8-43B6-9E74-F3897E517B18}"/>
                </a:ext>
              </a:extLst>
            </p:cNvPr>
            <p:cNvCxnSpPr>
              <a:cxnSpLocks/>
              <a:stCxn id="12" idx="0"/>
              <a:endCxn id="25" idx="0"/>
            </p:cNvCxnSpPr>
            <p:nvPr/>
          </p:nvCxnSpPr>
          <p:spPr>
            <a:xfrm>
              <a:off x="1682450" y="1837228"/>
              <a:ext cx="749508" cy="12170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EF9D462F-DD80-4592-845B-1C897A1E2F96}"/>
                </a:ext>
              </a:extLst>
            </p:cNvPr>
            <p:cNvSpPr/>
            <p:nvPr/>
          </p:nvSpPr>
          <p:spPr>
            <a:xfrm>
              <a:off x="1307694" y="183722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3" name="Rectangle 12">
              <a:extLst>
                <a:ext uri="{FF2B5EF4-FFF2-40B4-BE49-F238E27FC236}">
                  <a16:creationId xmlns:a16="http://schemas.microsoft.com/office/drawing/2014/main" id="{9F14B363-4621-478A-9BE6-B19E3F7441BE}"/>
                </a:ext>
              </a:extLst>
            </p:cNvPr>
            <p:cNvSpPr/>
            <p:nvPr/>
          </p:nvSpPr>
          <p:spPr>
            <a:xfrm>
              <a:off x="1307694" y="427126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grpSp>
          <p:nvGrpSpPr>
            <p:cNvPr id="14" name="Group 13">
              <a:extLst>
                <a:ext uri="{FF2B5EF4-FFF2-40B4-BE49-F238E27FC236}">
                  <a16:creationId xmlns:a16="http://schemas.microsoft.com/office/drawing/2014/main" id="{EE6B4F18-474E-4B40-AD35-44E60EC12432}"/>
                </a:ext>
              </a:extLst>
            </p:cNvPr>
            <p:cNvGrpSpPr/>
            <p:nvPr/>
          </p:nvGrpSpPr>
          <p:grpSpPr>
            <a:xfrm>
              <a:off x="1544429" y="3775756"/>
              <a:ext cx="4023583" cy="307782"/>
              <a:chOff x="1544429" y="3775756"/>
              <a:chExt cx="4023583" cy="307782"/>
            </a:xfrm>
          </p:grpSpPr>
          <p:sp>
            <p:nvSpPr>
              <p:cNvPr id="15" name="TextBox 14">
                <a:extLst>
                  <a:ext uri="{FF2B5EF4-FFF2-40B4-BE49-F238E27FC236}">
                    <a16:creationId xmlns:a16="http://schemas.microsoft.com/office/drawing/2014/main" id="{7C346A53-23E2-403B-8F44-3A959B90C6E3}"/>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6" name="TextBox 15">
                <a:extLst>
                  <a:ext uri="{FF2B5EF4-FFF2-40B4-BE49-F238E27FC236}">
                    <a16:creationId xmlns:a16="http://schemas.microsoft.com/office/drawing/2014/main" id="{45E4F067-B594-4D69-85C2-44F9093E6F12}"/>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7" name="TextBox 16">
                <a:extLst>
                  <a:ext uri="{FF2B5EF4-FFF2-40B4-BE49-F238E27FC236}">
                    <a16:creationId xmlns:a16="http://schemas.microsoft.com/office/drawing/2014/main" id="{37BAA42D-FC5E-4F34-9613-64C76946C5DB}"/>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18" name="TextBox 17">
                <a:extLst>
                  <a:ext uri="{FF2B5EF4-FFF2-40B4-BE49-F238E27FC236}">
                    <a16:creationId xmlns:a16="http://schemas.microsoft.com/office/drawing/2014/main" id="{DEBC5216-AF58-4820-9BBC-EB024A835721}"/>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19" name="TextBox 18">
                <a:extLst>
                  <a:ext uri="{FF2B5EF4-FFF2-40B4-BE49-F238E27FC236}">
                    <a16:creationId xmlns:a16="http://schemas.microsoft.com/office/drawing/2014/main" id="{2CF39DF1-1CF3-43F8-8057-CBA10F04C20B}"/>
                  </a:ext>
                </a:extLst>
              </p:cNvPr>
              <p:cNvSpPr txBox="1"/>
              <p:nvPr/>
            </p:nvSpPr>
            <p:spPr>
              <a:xfrm>
                <a:off x="4542465" y="3775757"/>
                <a:ext cx="276038" cy="307777"/>
              </a:xfrm>
              <a:prstGeom prst="rect">
                <a:avLst/>
              </a:prstGeom>
              <a:noFill/>
            </p:spPr>
            <p:txBody>
              <a:bodyPr wrap="none" rtlCol="0">
                <a:spAutoFit/>
              </a:bodyPr>
              <a:lstStyle/>
              <a:p>
                <a:r>
                  <a:rPr lang="en-US" sz="1400" dirty="0"/>
                  <a:t>4</a:t>
                </a:r>
                <a:endParaRPr lang="en-US" dirty="0"/>
              </a:p>
            </p:txBody>
          </p:sp>
          <p:sp>
            <p:nvSpPr>
              <p:cNvPr id="20" name="TextBox 19">
                <a:extLst>
                  <a:ext uri="{FF2B5EF4-FFF2-40B4-BE49-F238E27FC236}">
                    <a16:creationId xmlns:a16="http://schemas.microsoft.com/office/drawing/2014/main" id="{501BC8F4-7B62-45CC-8C6F-445B72D8BBF4}"/>
                  </a:ext>
                </a:extLst>
              </p:cNvPr>
              <p:cNvSpPr txBox="1"/>
              <p:nvPr/>
            </p:nvSpPr>
            <p:spPr>
              <a:xfrm>
                <a:off x="5291974" y="3775756"/>
                <a:ext cx="276038" cy="307777"/>
              </a:xfrm>
              <a:prstGeom prst="rect">
                <a:avLst/>
              </a:prstGeom>
              <a:noFill/>
            </p:spPr>
            <p:txBody>
              <a:bodyPr wrap="none" rtlCol="0">
                <a:spAutoFit/>
              </a:bodyPr>
              <a:lstStyle/>
              <a:p>
                <a:r>
                  <a:rPr lang="en-US" sz="1400" dirty="0"/>
                  <a:t>5</a:t>
                </a:r>
                <a:endParaRPr lang="en-US" dirty="0"/>
              </a:p>
            </p:txBody>
          </p:sp>
        </p:grpSp>
      </p:grpSp>
    </p:spTree>
    <p:extLst>
      <p:ext uri="{BB962C8B-B14F-4D97-AF65-F5344CB8AC3E}">
        <p14:creationId xmlns:p14="http://schemas.microsoft.com/office/powerpoint/2010/main" val="1093693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B5075D-8A04-425B-8087-855C72AA7916}"/>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peek()</a:t>
            </a:r>
            <a:endParaRPr lang="en-US" dirty="0">
              <a:latin typeface="Myriad Pro" panose="020B0503030403020204" pitchFamily="34" charset="0"/>
            </a:endParaRPr>
          </a:p>
        </p:txBody>
      </p:sp>
      <p:sp>
        <p:nvSpPr>
          <p:cNvPr id="7" name="Rectangle 6">
            <a:extLst>
              <a:ext uri="{FF2B5EF4-FFF2-40B4-BE49-F238E27FC236}">
                <a16:creationId xmlns:a16="http://schemas.microsoft.com/office/drawing/2014/main" id="{E92C78FE-1F92-4475-BBFD-47ECF8C0B165}"/>
              </a:ext>
            </a:extLst>
          </p:cNvPr>
          <p:cNvSpPr/>
          <p:nvPr/>
        </p:nvSpPr>
        <p:spPr>
          <a:xfrm>
            <a:off x="914400" y="1733109"/>
            <a:ext cx="4488352" cy="2053254"/>
          </a:xfrm>
          <a:prstGeom prst="rect">
            <a:avLst/>
          </a:prstGeom>
        </p:spPr>
        <p:txBody>
          <a:bodyPr wrap="square">
            <a:spAutoFit/>
          </a:bodyPr>
          <a:lstStyle/>
          <a:p>
            <a:pPr marL="109538" marR="0" algn="just">
              <a:lnSpc>
                <a:spcPct val="107000"/>
              </a:lnSpc>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peek()</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if isEmpty() then</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throw exception</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if</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myQueue[start]</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60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endParaRPr lang="en-US" sz="2000" dirty="0">
              <a:effectLst/>
              <a:latin typeface="Calibri Light" panose="020F0302020204030204" pitchFamily="34" charset="0"/>
              <a:ea typeface="Calibri" panose="020F0502020204030204" pitchFamily="34" charset="0"/>
              <a:cs typeface="Times New Roman" panose="02020603050405020304" pitchFamily="18" charset="0"/>
            </a:endParaRPr>
          </a:p>
        </p:txBody>
      </p:sp>
      <p:grpSp>
        <p:nvGrpSpPr>
          <p:cNvPr id="6" name="Group 5">
            <a:extLst>
              <a:ext uri="{FF2B5EF4-FFF2-40B4-BE49-F238E27FC236}">
                <a16:creationId xmlns:a16="http://schemas.microsoft.com/office/drawing/2014/main" id="{0270372C-7191-4B0B-AA0B-D30BB3870D40}"/>
              </a:ext>
            </a:extLst>
          </p:cNvPr>
          <p:cNvGrpSpPr/>
          <p:nvPr/>
        </p:nvGrpSpPr>
        <p:grpSpPr>
          <a:xfrm>
            <a:off x="1584420" y="3921537"/>
            <a:ext cx="2197540" cy="1555677"/>
            <a:chOff x="1307694" y="1837228"/>
            <a:chExt cx="4497054" cy="3183543"/>
          </a:xfrm>
        </p:grpSpPr>
        <p:grpSp>
          <p:nvGrpSpPr>
            <p:cNvPr id="9" name="Group 8">
              <a:extLst>
                <a:ext uri="{FF2B5EF4-FFF2-40B4-BE49-F238E27FC236}">
                  <a16:creationId xmlns:a16="http://schemas.microsoft.com/office/drawing/2014/main" id="{ECB412B6-B6B9-4130-AD27-42F42933276D}"/>
                </a:ext>
              </a:extLst>
            </p:cNvPr>
            <p:cNvGrpSpPr/>
            <p:nvPr/>
          </p:nvGrpSpPr>
          <p:grpSpPr>
            <a:xfrm rot="5400000">
              <a:off x="3181466" y="1180473"/>
              <a:ext cx="749510" cy="4497054"/>
              <a:chOff x="2263515" y="1259173"/>
              <a:chExt cx="749510" cy="4497054"/>
            </a:xfrm>
          </p:grpSpPr>
          <p:sp>
            <p:nvSpPr>
              <p:cNvPr id="23" name="Rectangle 22">
                <a:extLst>
                  <a:ext uri="{FF2B5EF4-FFF2-40B4-BE49-F238E27FC236}">
                    <a16:creationId xmlns:a16="http://schemas.microsoft.com/office/drawing/2014/main" id="{526944E5-3502-47D0-A0A4-5E22E396D607}"/>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o</a:t>
                </a:r>
              </a:p>
            </p:txBody>
          </p:sp>
          <p:sp>
            <p:nvSpPr>
              <p:cNvPr id="24" name="Rectangle 23">
                <a:extLst>
                  <a:ext uri="{FF2B5EF4-FFF2-40B4-BE49-F238E27FC236}">
                    <a16:creationId xmlns:a16="http://schemas.microsoft.com/office/drawing/2014/main" id="{9A6D12EC-FB83-497B-9109-257567B12681}"/>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25" name="Rectangle 24">
                <a:extLst>
                  <a:ext uri="{FF2B5EF4-FFF2-40B4-BE49-F238E27FC236}">
                    <a16:creationId xmlns:a16="http://schemas.microsoft.com/office/drawing/2014/main" id="{5B699FA8-2E81-4275-97FA-B10AB2B00109}"/>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26" name="Rectangle 25">
                <a:extLst>
                  <a:ext uri="{FF2B5EF4-FFF2-40B4-BE49-F238E27FC236}">
                    <a16:creationId xmlns:a16="http://schemas.microsoft.com/office/drawing/2014/main" id="{EAC3E560-B98B-40E1-BE12-B6CAE62EAAAB}"/>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27" name="Rectangle 26">
                <a:extLst>
                  <a:ext uri="{FF2B5EF4-FFF2-40B4-BE49-F238E27FC236}">
                    <a16:creationId xmlns:a16="http://schemas.microsoft.com/office/drawing/2014/main" id="{8B764FDF-937D-4B81-856F-3605ABFEC79A}"/>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28" name="Rectangle 27">
                <a:extLst>
                  <a:ext uri="{FF2B5EF4-FFF2-40B4-BE49-F238E27FC236}">
                    <a16:creationId xmlns:a16="http://schemas.microsoft.com/office/drawing/2014/main" id="{DA04D194-5D81-466B-A2FD-E005E2B03599}"/>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sp>
          <p:nvSpPr>
            <p:cNvPr id="10" name="TextBox 9">
              <a:extLst>
                <a:ext uri="{FF2B5EF4-FFF2-40B4-BE49-F238E27FC236}">
                  <a16:creationId xmlns:a16="http://schemas.microsoft.com/office/drawing/2014/main" id="{F9AADA8A-24DE-49A3-AFCD-BF0F20849158}"/>
                </a:ext>
              </a:extLst>
            </p:cNvPr>
            <p:cNvSpPr txBox="1"/>
            <p:nvPr/>
          </p:nvSpPr>
          <p:spPr>
            <a:xfrm>
              <a:off x="2100776" y="4420235"/>
              <a:ext cx="757708" cy="461665"/>
            </a:xfrm>
            <a:prstGeom prst="rect">
              <a:avLst/>
            </a:prstGeom>
            <a:noFill/>
          </p:spPr>
          <p:txBody>
            <a:bodyPr wrap="none" rtlCol="0">
              <a:spAutoFit/>
            </a:bodyPr>
            <a:lstStyle/>
            <a:p>
              <a:r>
                <a:rPr lang="en-US" sz="2400" dirty="0"/>
                <a:t>start</a:t>
              </a:r>
            </a:p>
          </p:txBody>
        </p:sp>
        <p:cxnSp>
          <p:nvCxnSpPr>
            <p:cNvPr id="11" name="Straight Arrow Connector 10">
              <a:extLst>
                <a:ext uri="{FF2B5EF4-FFF2-40B4-BE49-F238E27FC236}">
                  <a16:creationId xmlns:a16="http://schemas.microsoft.com/office/drawing/2014/main" id="{15D38FE3-6267-436C-80AD-38BFB578BF9E}"/>
                </a:ext>
              </a:extLst>
            </p:cNvPr>
            <p:cNvCxnSpPr>
              <a:cxnSpLocks/>
              <a:stCxn id="15" idx="2"/>
            </p:cNvCxnSpPr>
            <p:nvPr/>
          </p:nvCxnSpPr>
          <p:spPr>
            <a:xfrm flipV="1">
              <a:off x="1682450" y="4271261"/>
              <a:ext cx="825421" cy="7495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E2638532-3871-42DF-A3B1-A31692B942A9}"/>
                </a:ext>
              </a:extLst>
            </p:cNvPr>
            <p:cNvSpPr txBox="1"/>
            <p:nvPr/>
          </p:nvSpPr>
          <p:spPr>
            <a:xfrm>
              <a:off x="2100776" y="1981149"/>
              <a:ext cx="662361" cy="461665"/>
            </a:xfrm>
            <a:prstGeom prst="rect">
              <a:avLst/>
            </a:prstGeom>
            <a:noFill/>
          </p:spPr>
          <p:txBody>
            <a:bodyPr wrap="none" rtlCol="0">
              <a:spAutoFit/>
            </a:bodyPr>
            <a:lstStyle/>
            <a:p>
              <a:r>
                <a:rPr lang="en-US" sz="2400" dirty="0"/>
                <a:t>end</a:t>
              </a:r>
            </a:p>
          </p:txBody>
        </p:sp>
        <p:cxnSp>
          <p:nvCxnSpPr>
            <p:cNvPr id="13" name="Straight Arrow Connector 12">
              <a:extLst>
                <a:ext uri="{FF2B5EF4-FFF2-40B4-BE49-F238E27FC236}">
                  <a16:creationId xmlns:a16="http://schemas.microsoft.com/office/drawing/2014/main" id="{43E0477C-E1B2-4477-88F9-3FE4974C10DE}"/>
                </a:ext>
              </a:extLst>
            </p:cNvPr>
            <p:cNvCxnSpPr>
              <a:cxnSpLocks/>
              <a:stCxn id="14" idx="0"/>
              <a:endCxn id="28" idx="0"/>
            </p:cNvCxnSpPr>
            <p:nvPr/>
          </p:nvCxnSpPr>
          <p:spPr>
            <a:xfrm flipH="1">
              <a:off x="1682448" y="1837228"/>
              <a:ext cx="2" cy="12170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Rectangle 13">
              <a:extLst>
                <a:ext uri="{FF2B5EF4-FFF2-40B4-BE49-F238E27FC236}">
                  <a16:creationId xmlns:a16="http://schemas.microsoft.com/office/drawing/2014/main" id="{73C9DEB6-EE71-47CB-B1B3-5D32E8B1F907}"/>
                </a:ext>
              </a:extLst>
            </p:cNvPr>
            <p:cNvSpPr/>
            <p:nvPr/>
          </p:nvSpPr>
          <p:spPr>
            <a:xfrm>
              <a:off x="1307694" y="183722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5" name="Rectangle 14">
              <a:extLst>
                <a:ext uri="{FF2B5EF4-FFF2-40B4-BE49-F238E27FC236}">
                  <a16:creationId xmlns:a16="http://schemas.microsoft.com/office/drawing/2014/main" id="{944CD492-5A61-4AC1-B443-B704E21BA923}"/>
                </a:ext>
              </a:extLst>
            </p:cNvPr>
            <p:cNvSpPr/>
            <p:nvPr/>
          </p:nvSpPr>
          <p:spPr>
            <a:xfrm>
              <a:off x="1307694" y="427126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grpSp>
          <p:nvGrpSpPr>
            <p:cNvPr id="16" name="Group 15">
              <a:extLst>
                <a:ext uri="{FF2B5EF4-FFF2-40B4-BE49-F238E27FC236}">
                  <a16:creationId xmlns:a16="http://schemas.microsoft.com/office/drawing/2014/main" id="{2B09EF0A-31CF-4F3B-865E-A335DBC5D4B6}"/>
                </a:ext>
              </a:extLst>
            </p:cNvPr>
            <p:cNvGrpSpPr/>
            <p:nvPr/>
          </p:nvGrpSpPr>
          <p:grpSpPr>
            <a:xfrm>
              <a:off x="1544429" y="3775756"/>
              <a:ext cx="4023583" cy="307782"/>
              <a:chOff x="1544429" y="3775756"/>
              <a:chExt cx="4023583" cy="307782"/>
            </a:xfrm>
          </p:grpSpPr>
          <p:sp>
            <p:nvSpPr>
              <p:cNvPr id="17" name="TextBox 16">
                <a:extLst>
                  <a:ext uri="{FF2B5EF4-FFF2-40B4-BE49-F238E27FC236}">
                    <a16:creationId xmlns:a16="http://schemas.microsoft.com/office/drawing/2014/main" id="{4099FA78-ADE3-47F9-AF8C-E82C3AE81D35}"/>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8" name="TextBox 17">
                <a:extLst>
                  <a:ext uri="{FF2B5EF4-FFF2-40B4-BE49-F238E27FC236}">
                    <a16:creationId xmlns:a16="http://schemas.microsoft.com/office/drawing/2014/main" id="{036DD347-1EBD-4FB9-BE65-87862D3B82E8}"/>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9" name="TextBox 18">
                <a:extLst>
                  <a:ext uri="{FF2B5EF4-FFF2-40B4-BE49-F238E27FC236}">
                    <a16:creationId xmlns:a16="http://schemas.microsoft.com/office/drawing/2014/main" id="{9A256A98-F3EE-4440-A812-931AA1ED280D}"/>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20" name="TextBox 19">
                <a:extLst>
                  <a:ext uri="{FF2B5EF4-FFF2-40B4-BE49-F238E27FC236}">
                    <a16:creationId xmlns:a16="http://schemas.microsoft.com/office/drawing/2014/main" id="{B80D8050-552F-4D3D-A8F8-A95C936195FE}"/>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21" name="TextBox 20">
                <a:extLst>
                  <a:ext uri="{FF2B5EF4-FFF2-40B4-BE49-F238E27FC236}">
                    <a16:creationId xmlns:a16="http://schemas.microsoft.com/office/drawing/2014/main" id="{D70F02A3-EB9D-45FC-ABCB-F5A08BEAB8FD}"/>
                  </a:ext>
                </a:extLst>
              </p:cNvPr>
              <p:cNvSpPr txBox="1"/>
              <p:nvPr/>
            </p:nvSpPr>
            <p:spPr>
              <a:xfrm>
                <a:off x="4542465" y="3775757"/>
                <a:ext cx="276038" cy="307777"/>
              </a:xfrm>
              <a:prstGeom prst="rect">
                <a:avLst/>
              </a:prstGeom>
              <a:noFill/>
            </p:spPr>
            <p:txBody>
              <a:bodyPr wrap="none" rtlCol="0">
                <a:spAutoFit/>
              </a:bodyPr>
              <a:lstStyle/>
              <a:p>
                <a:r>
                  <a:rPr lang="en-US" sz="1400" dirty="0"/>
                  <a:t>4</a:t>
                </a:r>
                <a:endParaRPr lang="en-US" dirty="0"/>
              </a:p>
            </p:txBody>
          </p:sp>
          <p:sp>
            <p:nvSpPr>
              <p:cNvPr id="22" name="TextBox 21">
                <a:extLst>
                  <a:ext uri="{FF2B5EF4-FFF2-40B4-BE49-F238E27FC236}">
                    <a16:creationId xmlns:a16="http://schemas.microsoft.com/office/drawing/2014/main" id="{DB74B1D1-9518-4EE3-937A-1EF6A58DAA04}"/>
                  </a:ext>
                </a:extLst>
              </p:cNvPr>
              <p:cNvSpPr txBox="1"/>
              <p:nvPr/>
            </p:nvSpPr>
            <p:spPr>
              <a:xfrm>
                <a:off x="5291974" y="3775756"/>
                <a:ext cx="276038" cy="307777"/>
              </a:xfrm>
              <a:prstGeom prst="rect">
                <a:avLst/>
              </a:prstGeom>
              <a:noFill/>
            </p:spPr>
            <p:txBody>
              <a:bodyPr wrap="none" rtlCol="0">
                <a:spAutoFit/>
              </a:bodyPr>
              <a:lstStyle/>
              <a:p>
                <a:r>
                  <a:rPr lang="en-US" sz="1400" dirty="0"/>
                  <a:t>5</a:t>
                </a:r>
                <a:endParaRPr lang="en-US" dirty="0"/>
              </a:p>
            </p:txBody>
          </p:sp>
        </p:grpSp>
      </p:grpSp>
    </p:spTree>
    <p:extLst>
      <p:ext uri="{BB962C8B-B14F-4D97-AF65-F5344CB8AC3E}">
        <p14:creationId xmlns:p14="http://schemas.microsoft.com/office/powerpoint/2010/main" val="570553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3DFD6C-1CAC-45E4-8E85-52449639AF22}"/>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size()</a:t>
            </a:r>
            <a:endParaRPr lang="en-US" dirty="0">
              <a:latin typeface="Myriad Pro" panose="020B0503030403020204" pitchFamily="34" charset="0"/>
            </a:endParaRPr>
          </a:p>
        </p:txBody>
      </p:sp>
      <p:sp>
        <p:nvSpPr>
          <p:cNvPr id="4" name="TextBox 3">
            <a:extLst>
              <a:ext uri="{FF2B5EF4-FFF2-40B4-BE49-F238E27FC236}">
                <a16:creationId xmlns:a16="http://schemas.microsoft.com/office/drawing/2014/main" id="{5898E031-C690-4EE0-A97E-DFB0F78DFF2C}"/>
              </a:ext>
            </a:extLst>
          </p:cNvPr>
          <p:cNvSpPr txBox="1"/>
          <p:nvPr/>
        </p:nvSpPr>
        <p:spPr>
          <a:xfrm>
            <a:off x="914400" y="1936283"/>
            <a:ext cx="6715428" cy="2985433"/>
          </a:xfrm>
          <a:prstGeom prst="rect">
            <a:avLst/>
          </a:prstGeom>
          <a:noFill/>
        </p:spPr>
        <p:txBody>
          <a:bodyPr wrap="none" rtlCol="0">
            <a:spAutoFit/>
          </a:bodyPr>
          <a:lstStyle/>
          <a:p>
            <a:pPr lvl="0">
              <a:spcAft>
                <a:spcPts val="1200"/>
              </a:spcAft>
            </a:pPr>
            <a:r>
              <a:rPr lang="en-US" sz="2400" dirty="0"/>
              <a:t>Four cases to consider:</a:t>
            </a:r>
          </a:p>
          <a:p>
            <a:pPr marL="342900" lvl="0" indent="-342900">
              <a:spcAft>
                <a:spcPts val="1200"/>
              </a:spcAft>
              <a:buFont typeface="+mj-lt"/>
              <a:buAutoNum type="arabicPeriod"/>
              <a:tabLst>
                <a:tab pos="2057400" algn="l"/>
              </a:tabLst>
            </a:pPr>
            <a:r>
              <a:rPr lang="en-US" sz="2400" dirty="0" err="1"/>
              <a:t>isEmtpy</a:t>
            </a:r>
            <a:r>
              <a:rPr lang="en-US" sz="2400" dirty="0"/>
              <a:t> 	0</a:t>
            </a:r>
          </a:p>
          <a:p>
            <a:pPr marL="342900" lvl="0" indent="-342900">
              <a:spcAft>
                <a:spcPts val="1200"/>
              </a:spcAft>
              <a:buFont typeface="+mj-lt"/>
              <a:buAutoNum type="arabicPeriod"/>
              <a:tabLst>
                <a:tab pos="2057400" algn="l"/>
              </a:tabLst>
            </a:pPr>
            <a:r>
              <a:rPr lang="en-US" sz="2400" dirty="0"/>
              <a:t>isFull 	capacity of the array</a:t>
            </a:r>
          </a:p>
          <a:p>
            <a:pPr marL="342900" lvl="0" indent="-342900">
              <a:spcAft>
                <a:spcPts val="1200"/>
              </a:spcAft>
              <a:buFont typeface="+mj-lt"/>
              <a:buAutoNum type="arabicPeriod"/>
              <a:tabLst>
                <a:tab pos="2057400" algn="l"/>
              </a:tabLst>
            </a:pPr>
            <a:r>
              <a:rPr lang="en-US" sz="2400" dirty="0"/>
              <a:t>start &lt; end	size = end – start</a:t>
            </a:r>
          </a:p>
          <a:p>
            <a:pPr marL="342900" lvl="0" indent="-342900">
              <a:spcAft>
                <a:spcPts val="1200"/>
              </a:spcAft>
              <a:buFont typeface="+mj-lt"/>
              <a:buAutoNum type="arabicPeriod"/>
              <a:tabLst>
                <a:tab pos="2057400" algn="l"/>
              </a:tabLst>
            </a:pPr>
            <a:r>
              <a:rPr lang="en-US" sz="2400" dirty="0"/>
              <a:t>start &gt; end	size = capacity of array - start + end </a:t>
            </a:r>
          </a:p>
          <a:p>
            <a:endParaRPr lang="en-US" dirty="0"/>
          </a:p>
        </p:txBody>
      </p:sp>
    </p:spTree>
    <p:extLst>
      <p:ext uri="{BB962C8B-B14F-4D97-AF65-F5344CB8AC3E}">
        <p14:creationId xmlns:p14="http://schemas.microsoft.com/office/powerpoint/2010/main" val="10171770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832309-CFB8-4D40-A398-9505839CF8C2}"/>
              </a:ext>
            </a:extLst>
          </p:cNvPr>
          <p:cNvSpPr/>
          <p:nvPr/>
        </p:nvSpPr>
        <p:spPr>
          <a:xfrm>
            <a:off x="1548326" y="5206855"/>
            <a:ext cx="1519694" cy="303939"/>
          </a:xfrm>
          <a:prstGeom prst="rect">
            <a:avLst/>
          </a:prstGeom>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73DFD6C-1CAC-45E4-8E85-52449639AF22}"/>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size()</a:t>
            </a:r>
            <a:endParaRPr lang="en-US" dirty="0">
              <a:latin typeface="Myriad Pro" panose="020B0503030403020204" pitchFamily="34" charset="0"/>
            </a:endParaRPr>
          </a:p>
        </p:txBody>
      </p:sp>
      <p:sp>
        <p:nvSpPr>
          <p:cNvPr id="4" name="TextBox 3">
            <a:extLst>
              <a:ext uri="{FF2B5EF4-FFF2-40B4-BE49-F238E27FC236}">
                <a16:creationId xmlns:a16="http://schemas.microsoft.com/office/drawing/2014/main" id="{5898E031-C690-4EE0-A97E-DFB0F78DFF2C}"/>
              </a:ext>
            </a:extLst>
          </p:cNvPr>
          <p:cNvSpPr txBox="1"/>
          <p:nvPr/>
        </p:nvSpPr>
        <p:spPr>
          <a:xfrm>
            <a:off x="914400" y="1936283"/>
            <a:ext cx="6715428" cy="2985433"/>
          </a:xfrm>
          <a:prstGeom prst="rect">
            <a:avLst/>
          </a:prstGeom>
          <a:noFill/>
        </p:spPr>
        <p:txBody>
          <a:bodyPr wrap="none" rtlCol="0">
            <a:spAutoFit/>
          </a:bodyPr>
          <a:lstStyle/>
          <a:p>
            <a:pPr lvl="0">
              <a:spcAft>
                <a:spcPts val="1200"/>
              </a:spcAft>
            </a:pPr>
            <a:r>
              <a:rPr lang="en-US" sz="2400" dirty="0"/>
              <a:t>Four cases to consider:</a:t>
            </a:r>
          </a:p>
          <a:p>
            <a:pPr marL="342900" lvl="0" indent="-342900">
              <a:spcAft>
                <a:spcPts val="1200"/>
              </a:spcAft>
              <a:buFont typeface="+mj-lt"/>
              <a:buAutoNum type="arabicPeriod"/>
              <a:tabLst>
                <a:tab pos="2057400" algn="l"/>
              </a:tabLst>
            </a:pPr>
            <a:r>
              <a:rPr lang="en-US" sz="2400" dirty="0" err="1"/>
              <a:t>isEmtpy</a:t>
            </a:r>
            <a:r>
              <a:rPr lang="en-US" sz="2400" dirty="0"/>
              <a:t> 	0</a:t>
            </a:r>
          </a:p>
          <a:p>
            <a:pPr marL="342900" lvl="0" indent="-342900">
              <a:spcAft>
                <a:spcPts val="1200"/>
              </a:spcAft>
              <a:buFont typeface="+mj-lt"/>
              <a:buAutoNum type="arabicPeriod"/>
              <a:tabLst>
                <a:tab pos="2057400" algn="l"/>
              </a:tabLst>
            </a:pPr>
            <a:r>
              <a:rPr lang="en-US" sz="2400" dirty="0"/>
              <a:t>isFull 	capacity of the array</a:t>
            </a:r>
          </a:p>
          <a:p>
            <a:pPr marL="342900" lvl="0" indent="-342900">
              <a:spcAft>
                <a:spcPts val="1200"/>
              </a:spcAft>
              <a:buFont typeface="+mj-lt"/>
              <a:buAutoNum type="arabicPeriod"/>
              <a:tabLst>
                <a:tab pos="2057400" algn="l"/>
              </a:tabLst>
            </a:pPr>
            <a:r>
              <a:rPr lang="en-US" sz="2400" b="1" dirty="0"/>
              <a:t>start &lt; end	size = end – start</a:t>
            </a:r>
          </a:p>
          <a:p>
            <a:pPr marL="342900" lvl="0" indent="-342900">
              <a:spcAft>
                <a:spcPts val="1200"/>
              </a:spcAft>
              <a:buFont typeface="+mj-lt"/>
              <a:buAutoNum type="arabicPeriod"/>
              <a:tabLst>
                <a:tab pos="2057400" algn="l"/>
              </a:tabLst>
            </a:pPr>
            <a:r>
              <a:rPr lang="en-US" sz="2400" dirty="0"/>
              <a:t>start &gt; end	size = capacity of array - start + end </a:t>
            </a:r>
          </a:p>
          <a:p>
            <a:endParaRPr lang="en-US" dirty="0"/>
          </a:p>
        </p:txBody>
      </p:sp>
      <p:grpSp>
        <p:nvGrpSpPr>
          <p:cNvPr id="5" name="Group 4">
            <a:extLst>
              <a:ext uri="{FF2B5EF4-FFF2-40B4-BE49-F238E27FC236}">
                <a16:creationId xmlns:a16="http://schemas.microsoft.com/office/drawing/2014/main" id="{91648E04-A2A9-494A-BDB8-374DBD22EC3B}"/>
              </a:ext>
            </a:extLst>
          </p:cNvPr>
          <p:cNvGrpSpPr/>
          <p:nvPr/>
        </p:nvGrpSpPr>
        <p:grpSpPr>
          <a:xfrm>
            <a:off x="1548326" y="4713333"/>
            <a:ext cx="1823634" cy="1355473"/>
            <a:chOff x="1307694" y="1837228"/>
            <a:chExt cx="4497054" cy="3342577"/>
          </a:xfrm>
        </p:grpSpPr>
        <p:grpSp>
          <p:nvGrpSpPr>
            <p:cNvPr id="6" name="Group 5">
              <a:extLst>
                <a:ext uri="{FF2B5EF4-FFF2-40B4-BE49-F238E27FC236}">
                  <a16:creationId xmlns:a16="http://schemas.microsoft.com/office/drawing/2014/main" id="{0050D26F-AD25-4C32-A0E4-681D8E4DDB2C}"/>
                </a:ext>
              </a:extLst>
            </p:cNvPr>
            <p:cNvGrpSpPr/>
            <p:nvPr/>
          </p:nvGrpSpPr>
          <p:grpSpPr>
            <a:xfrm rot="5400000">
              <a:off x="3181466" y="1180473"/>
              <a:ext cx="749510" cy="4497054"/>
              <a:chOff x="2263515" y="1259173"/>
              <a:chExt cx="749510" cy="4497054"/>
            </a:xfrm>
          </p:grpSpPr>
          <p:sp>
            <p:nvSpPr>
              <p:cNvPr id="20" name="Rectangle 19">
                <a:extLst>
                  <a:ext uri="{FF2B5EF4-FFF2-40B4-BE49-F238E27FC236}">
                    <a16:creationId xmlns:a16="http://schemas.microsoft.com/office/drawing/2014/main" id="{70E78074-2355-4F30-A7ED-D9589FD51FDD}"/>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1" name="Rectangle 20">
                <a:extLst>
                  <a:ext uri="{FF2B5EF4-FFF2-40B4-BE49-F238E27FC236}">
                    <a16:creationId xmlns:a16="http://schemas.microsoft.com/office/drawing/2014/main" id="{9AF773E2-3714-4864-B2EE-4A5923E9B682}"/>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err="1"/>
                  <a:t>i</a:t>
                </a:r>
                <a:endParaRPr lang="en-US" sz="2400" dirty="0"/>
              </a:p>
            </p:txBody>
          </p:sp>
          <p:sp>
            <p:nvSpPr>
              <p:cNvPr id="22" name="Rectangle 21">
                <a:extLst>
                  <a:ext uri="{FF2B5EF4-FFF2-40B4-BE49-F238E27FC236}">
                    <a16:creationId xmlns:a16="http://schemas.microsoft.com/office/drawing/2014/main" id="{1CF6F297-1E03-4C36-8A2D-3BA672695914}"/>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23" name="Rectangle 22">
                <a:extLst>
                  <a:ext uri="{FF2B5EF4-FFF2-40B4-BE49-F238E27FC236}">
                    <a16:creationId xmlns:a16="http://schemas.microsoft.com/office/drawing/2014/main" id="{8703CA57-2B51-44A0-A11F-B3287A768C40}"/>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24" name="Rectangle 23">
                <a:extLst>
                  <a:ext uri="{FF2B5EF4-FFF2-40B4-BE49-F238E27FC236}">
                    <a16:creationId xmlns:a16="http://schemas.microsoft.com/office/drawing/2014/main" id="{C64DFC8C-6EE9-45E7-A369-D0B5514AE84D}"/>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25" name="Rectangle 24">
                <a:extLst>
                  <a:ext uri="{FF2B5EF4-FFF2-40B4-BE49-F238E27FC236}">
                    <a16:creationId xmlns:a16="http://schemas.microsoft.com/office/drawing/2014/main" id="{7D0D6829-0112-4B8E-B10B-1ABCF84C7342}"/>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grpSp>
        <p:sp>
          <p:nvSpPr>
            <p:cNvPr id="7" name="TextBox 6">
              <a:extLst>
                <a:ext uri="{FF2B5EF4-FFF2-40B4-BE49-F238E27FC236}">
                  <a16:creationId xmlns:a16="http://schemas.microsoft.com/office/drawing/2014/main" id="{0DAB9A7C-533F-4689-B5B0-A50CA9416E6D}"/>
                </a:ext>
              </a:extLst>
            </p:cNvPr>
            <p:cNvSpPr txBox="1"/>
            <p:nvPr/>
          </p:nvSpPr>
          <p:spPr>
            <a:xfrm>
              <a:off x="2057201" y="4463510"/>
              <a:ext cx="1162019" cy="683076"/>
            </a:xfrm>
            <a:prstGeom prst="rect">
              <a:avLst/>
            </a:prstGeom>
            <a:noFill/>
          </p:spPr>
          <p:txBody>
            <a:bodyPr wrap="none" rtlCol="0">
              <a:spAutoFit/>
            </a:bodyPr>
            <a:lstStyle/>
            <a:p>
              <a:r>
                <a:rPr lang="en-US" sz="1200" dirty="0"/>
                <a:t>start</a:t>
              </a:r>
            </a:p>
          </p:txBody>
        </p:sp>
        <p:sp>
          <p:nvSpPr>
            <p:cNvPr id="9" name="TextBox 8">
              <a:extLst>
                <a:ext uri="{FF2B5EF4-FFF2-40B4-BE49-F238E27FC236}">
                  <a16:creationId xmlns:a16="http://schemas.microsoft.com/office/drawing/2014/main" id="{5FC1A851-9475-4774-9D3B-68FC8CE2080F}"/>
                </a:ext>
              </a:extLst>
            </p:cNvPr>
            <p:cNvSpPr txBox="1"/>
            <p:nvPr/>
          </p:nvSpPr>
          <p:spPr>
            <a:xfrm>
              <a:off x="2057201" y="1882560"/>
              <a:ext cx="1040424" cy="683076"/>
            </a:xfrm>
            <a:prstGeom prst="rect">
              <a:avLst/>
            </a:prstGeom>
            <a:noFill/>
          </p:spPr>
          <p:txBody>
            <a:bodyPr wrap="none" rtlCol="0">
              <a:spAutoFit/>
            </a:bodyPr>
            <a:lstStyle/>
            <a:p>
              <a:r>
                <a:rPr lang="en-US" sz="1200" dirty="0"/>
                <a:t>end</a:t>
              </a:r>
              <a:endParaRPr lang="en-US" sz="1100" dirty="0"/>
            </a:p>
          </p:txBody>
        </p:sp>
        <p:sp>
          <p:nvSpPr>
            <p:cNvPr id="11" name="Rectangle 10">
              <a:extLst>
                <a:ext uri="{FF2B5EF4-FFF2-40B4-BE49-F238E27FC236}">
                  <a16:creationId xmlns:a16="http://schemas.microsoft.com/office/drawing/2014/main" id="{37FF4F04-64DC-4C04-A0F0-B9D86C097B1F}"/>
                </a:ext>
              </a:extLst>
            </p:cNvPr>
            <p:cNvSpPr/>
            <p:nvPr/>
          </p:nvSpPr>
          <p:spPr>
            <a:xfrm>
              <a:off x="1307694" y="183722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2" name="Rectangle 11">
              <a:extLst>
                <a:ext uri="{FF2B5EF4-FFF2-40B4-BE49-F238E27FC236}">
                  <a16:creationId xmlns:a16="http://schemas.microsoft.com/office/drawing/2014/main" id="{6ACF0020-2894-45FD-810C-8296448FE9D8}"/>
                </a:ext>
              </a:extLst>
            </p:cNvPr>
            <p:cNvSpPr/>
            <p:nvPr/>
          </p:nvSpPr>
          <p:spPr>
            <a:xfrm>
              <a:off x="1307694" y="4430296"/>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grpSp>
          <p:nvGrpSpPr>
            <p:cNvPr id="13" name="Group 12">
              <a:extLst>
                <a:ext uri="{FF2B5EF4-FFF2-40B4-BE49-F238E27FC236}">
                  <a16:creationId xmlns:a16="http://schemas.microsoft.com/office/drawing/2014/main" id="{FCFE9DA3-D629-4516-868E-7D942D93BC73}"/>
                </a:ext>
              </a:extLst>
            </p:cNvPr>
            <p:cNvGrpSpPr/>
            <p:nvPr/>
          </p:nvGrpSpPr>
          <p:grpSpPr>
            <a:xfrm>
              <a:off x="1544429" y="3775756"/>
              <a:ext cx="4023583" cy="307782"/>
              <a:chOff x="1544429" y="3775756"/>
              <a:chExt cx="4023583" cy="307782"/>
            </a:xfrm>
          </p:grpSpPr>
          <p:sp>
            <p:nvSpPr>
              <p:cNvPr id="14" name="TextBox 13">
                <a:extLst>
                  <a:ext uri="{FF2B5EF4-FFF2-40B4-BE49-F238E27FC236}">
                    <a16:creationId xmlns:a16="http://schemas.microsoft.com/office/drawing/2014/main" id="{C40E97D1-9C12-4AE2-B8D8-4A06D75A8A6A}"/>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5" name="TextBox 14">
                <a:extLst>
                  <a:ext uri="{FF2B5EF4-FFF2-40B4-BE49-F238E27FC236}">
                    <a16:creationId xmlns:a16="http://schemas.microsoft.com/office/drawing/2014/main" id="{BAFF179F-E70D-4031-9D22-418D94E1E28C}"/>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6" name="TextBox 15">
                <a:extLst>
                  <a:ext uri="{FF2B5EF4-FFF2-40B4-BE49-F238E27FC236}">
                    <a16:creationId xmlns:a16="http://schemas.microsoft.com/office/drawing/2014/main" id="{BB163AFD-32CE-4DB7-B39A-0C1C38252811}"/>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17" name="TextBox 16">
                <a:extLst>
                  <a:ext uri="{FF2B5EF4-FFF2-40B4-BE49-F238E27FC236}">
                    <a16:creationId xmlns:a16="http://schemas.microsoft.com/office/drawing/2014/main" id="{8B7B44BB-04A6-434D-8B33-1F80B70E181F}"/>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18" name="TextBox 17">
                <a:extLst>
                  <a:ext uri="{FF2B5EF4-FFF2-40B4-BE49-F238E27FC236}">
                    <a16:creationId xmlns:a16="http://schemas.microsoft.com/office/drawing/2014/main" id="{E7A14BAA-5725-4F6C-9017-E990ADD2CB4B}"/>
                  </a:ext>
                </a:extLst>
              </p:cNvPr>
              <p:cNvSpPr txBox="1"/>
              <p:nvPr/>
            </p:nvSpPr>
            <p:spPr>
              <a:xfrm>
                <a:off x="4542465" y="3775757"/>
                <a:ext cx="276038" cy="307777"/>
              </a:xfrm>
              <a:prstGeom prst="rect">
                <a:avLst/>
              </a:prstGeom>
              <a:noFill/>
            </p:spPr>
            <p:txBody>
              <a:bodyPr wrap="none" rtlCol="0">
                <a:spAutoFit/>
              </a:bodyPr>
              <a:lstStyle/>
              <a:p>
                <a:r>
                  <a:rPr lang="en-US" sz="1400" dirty="0"/>
                  <a:t>4</a:t>
                </a:r>
                <a:endParaRPr lang="en-US" dirty="0"/>
              </a:p>
            </p:txBody>
          </p:sp>
          <p:sp>
            <p:nvSpPr>
              <p:cNvPr id="19" name="TextBox 18">
                <a:extLst>
                  <a:ext uri="{FF2B5EF4-FFF2-40B4-BE49-F238E27FC236}">
                    <a16:creationId xmlns:a16="http://schemas.microsoft.com/office/drawing/2014/main" id="{D21927D4-9A02-422C-B644-A775D7023865}"/>
                  </a:ext>
                </a:extLst>
              </p:cNvPr>
              <p:cNvSpPr txBox="1"/>
              <p:nvPr/>
            </p:nvSpPr>
            <p:spPr>
              <a:xfrm>
                <a:off x="5291974" y="3775756"/>
                <a:ext cx="276038" cy="307777"/>
              </a:xfrm>
              <a:prstGeom prst="rect">
                <a:avLst/>
              </a:prstGeom>
              <a:noFill/>
            </p:spPr>
            <p:txBody>
              <a:bodyPr wrap="none" rtlCol="0">
                <a:spAutoFit/>
              </a:bodyPr>
              <a:lstStyle/>
              <a:p>
                <a:r>
                  <a:rPr lang="en-US" sz="1400" dirty="0"/>
                  <a:t>5</a:t>
                </a:r>
                <a:endParaRPr lang="en-US" dirty="0"/>
              </a:p>
            </p:txBody>
          </p:sp>
        </p:grpSp>
      </p:grpSp>
    </p:spTree>
    <p:extLst>
      <p:ext uri="{BB962C8B-B14F-4D97-AF65-F5344CB8AC3E}">
        <p14:creationId xmlns:p14="http://schemas.microsoft.com/office/powerpoint/2010/main" val="1365644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55E99B2-E509-451A-8FB2-CA399AAACD03}"/>
              </a:ext>
            </a:extLst>
          </p:cNvPr>
          <p:cNvSpPr/>
          <p:nvPr/>
        </p:nvSpPr>
        <p:spPr>
          <a:xfrm>
            <a:off x="1548325" y="5214033"/>
            <a:ext cx="591373" cy="296761"/>
          </a:xfrm>
          <a:prstGeom prst="rect">
            <a:avLst/>
          </a:prstGeom>
          <a:solidFill>
            <a:schemeClr val="accent6">
              <a:lumMod val="60000"/>
              <a:lumOff val="40000"/>
            </a:schemeClr>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A832309-CFB8-4D40-A398-9505839CF8C2}"/>
              </a:ext>
            </a:extLst>
          </p:cNvPr>
          <p:cNvSpPr/>
          <p:nvPr/>
        </p:nvSpPr>
        <p:spPr>
          <a:xfrm>
            <a:off x="2764080" y="5206855"/>
            <a:ext cx="607879" cy="303939"/>
          </a:xfrm>
          <a:prstGeom prst="rect">
            <a:avLst/>
          </a:prstGeom>
          <a:solidFill>
            <a:schemeClr val="accent6">
              <a:lumMod val="60000"/>
              <a:lumOff val="40000"/>
            </a:schemeClr>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73DFD6C-1CAC-45E4-8E85-52449639AF22}"/>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size()</a:t>
            </a:r>
            <a:endParaRPr lang="en-US" dirty="0">
              <a:latin typeface="Myriad Pro" panose="020B0503030403020204" pitchFamily="34" charset="0"/>
            </a:endParaRPr>
          </a:p>
        </p:txBody>
      </p:sp>
      <p:sp>
        <p:nvSpPr>
          <p:cNvPr id="4" name="TextBox 3">
            <a:extLst>
              <a:ext uri="{FF2B5EF4-FFF2-40B4-BE49-F238E27FC236}">
                <a16:creationId xmlns:a16="http://schemas.microsoft.com/office/drawing/2014/main" id="{5898E031-C690-4EE0-A97E-DFB0F78DFF2C}"/>
              </a:ext>
            </a:extLst>
          </p:cNvPr>
          <p:cNvSpPr txBox="1"/>
          <p:nvPr/>
        </p:nvSpPr>
        <p:spPr>
          <a:xfrm>
            <a:off x="914400" y="1936283"/>
            <a:ext cx="6806030" cy="2985433"/>
          </a:xfrm>
          <a:prstGeom prst="rect">
            <a:avLst/>
          </a:prstGeom>
          <a:noFill/>
        </p:spPr>
        <p:txBody>
          <a:bodyPr wrap="none" rtlCol="0">
            <a:spAutoFit/>
          </a:bodyPr>
          <a:lstStyle/>
          <a:p>
            <a:pPr lvl="0">
              <a:spcAft>
                <a:spcPts val="1200"/>
              </a:spcAft>
            </a:pPr>
            <a:r>
              <a:rPr lang="en-US" sz="2400" dirty="0"/>
              <a:t>Four cases to consider:</a:t>
            </a:r>
          </a:p>
          <a:p>
            <a:pPr marL="342900" lvl="0" indent="-342900">
              <a:spcAft>
                <a:spcPts val="1200"/>
              </a:spcAft>
              <a:buFont typeface="+mj-lt"/>
              <a:buAutoNum type="arabicPeriod"/>
              <a:tabLst>
                <a:tab pos="2057400" algn="l"/>
              </a:tabLst>
            </a:pPr>
            <a:r>
              <a:rPr lang="en-US" sz="2400" dirty="0" err="1"/>
              <a:t>isEmtpy</a:t>
            </a:r>
            <a:r>
              <a:rPr lang="en-US" sz="2400" dirty="0"/>
              <a:t> 	0</a:t>
            </a:r>
          </a:p>
          <a:p>
            <a:pPr marL="342900" lvl="0" indent="-342900">
              <a:spcAft>
                <a:spcPts val="1200"/>
              </a:spcAft>
              <a:buFont typeface="+mj-lt"/>
              <a:buAutoNum type="arabicPeriod"/>
              <a:tabLst>
                <a:tab pos="2057400" algn="l"/>
              </a:tabLst>
            </a:pPr>
            <a:r>
              <a:rPr lang="en-US" sz="2400" dirty="0"/>
              <a:t>isFull 	capacity of the array</a:t>
            </a:r>
          </a:p>
          <a:p>
            <a:pPr marL="342900" lvl="0" indent="-342900">
              <a:spcAft>
                <a:spcPts val="1200"/>
              </a:spcAft>
              <a:buFont typeface="+mj-lt"/>
              <a:buAutoNum type="arabicPeriod"/>
              <a:tabLst>
                <a:tab pos="2057400" algn="l"/>
              </a:tabLst>
            </a:pPr>
            <a:r>
              <a:rPr lang="en-US" sz="2400" b="1" dirty="0"/>
              <a:t>start &lt; end	size = end – start</a:t>
            </a:r>
          </a:p>
          <a:p>
            <a:pPr marL="342900" lvl="0" indent="-342900">
              <a:spcAft>
                <a:spcPts val="1200"/>
              </a:spcAft>
              <a:buFont typeface="+mj-lt"/>
              <a:buAutoNum type="arabicPeriod"/>
              <a:tabLst>
                <a:tab pos="2057400" algn="l"/>
              </a:tabLst>
            </a:pPr>
            <a:r>
              <a:rPr lang="en-US" sz="2400" b="1" dirty="0"/>
              <a:t>start &gt; end	size = capacity of array - start + end </a:t>
            </a:r>
          </a:p>
          <a:p>
            <a:endParaRPr lang="en-US" dirty="0"/>
          </a:p>
        </p:txBody>
      </p:sp>
      <p:grpSp>
        <p:nvGrpSpPr>
          <p:cNvPr id="5" name="Group 4">
            <a:extLst>
              <a:ext uri="{FF2B5EF4-FFF2-40B4-BE49-F238E27FC236}">
                <a16:creationId xmlns:a16="http://schemas.microsoft.com/office/drawing/2014/main" id="{91648E04-A2A9-494A-BDB8-374DBD22EC3B}"/>
              </a:ext>
            </a:extLst>
          </p:cNvPr>
          <p:cNvGrpSpPr/>
          <p:nvPr/>
        </p:nvGrpSpPr>
        <p:grpSpPr>
          <a:xfrm>
            <a:off x="1548326" y="4713333"/>
            <a:ext cx="1823634" cy="1355473"/>
            <a:chOff x="1307694" y="1837228"/>
            <a:chExt cx="4497054" cy="3342577"/>
          </a:xfrm>
        </p:grpSpPr>
        <p:grpSp>
          <p:nvGrpSpPr>
            <p:cNvPr id="6" name="Group 5">
              <a:extLst>
                <a:ext uri="{FF2B5EF4-FFF2-40B4-BE49-F238E27FC236}">
                  <a16:creationId xmlns:a16="http://schemas.microsoft.com/office/drawing/2014/main" id="{0050D26F-AD25-4C32-A0E4-681D8E4DDB2C}"/>
                </a:ext>
              </a:extLst>
            </p:cNvPr>
            <p:cNvGrpSpPr/>
            <p:nvPr/>
          </p:nvGrpSpPr>
          <p:grpSpPr>
            <a:xfrm rot="5400000">
              <a:off x="3181466" y="1180473"/>
              <a:ext cx="749510" cy="4497054"/>
              <a:chOff x="2263515" y="1259173"/>
              <a:chExt cx="749510" cy="4497054"/>
            </a:xfrm>
          </p:grpSpPr>
          <p:sp>
            <p:nvSpPr>
              <p:cNvPr id="20" name="Rectangle 19">
                <a:extLst>
                  <a:ext uri="{FF2B5EF4-FFF2-40B4-BE49-F238E27FC236}">
                    <a16:creationId xmlns:a16="http://schemas.microsoft.com/office/drawing/2014/main" id="{70E78074-2355-4F30-A7ED-D9589FD51FDD}"/>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r</a:t>
                </a:r>
              </a:p>
            </p:txBody>
          </p:sp>
          <p:sp>
            <p:nvSpPr>
              <p:cNvPr id="21" name="Rectangle 20">
                <a:extLst>
                  <a:ext uri="{FF2B5EF4-FFF2-40B4-BE49-F238E27FC236}">
                    <a16:creationId xmlns:a16="http://schemas.microsoft.com/office/drawing/2014/main" id="{9AF773E2-3714-4864-B2EE-4A5923E9B682}"/>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err="1"/>
                  <a:t>i</a:t>
                </a:r>
                <a:endParaRPr lang="en-US" sz="2400" dirty="0"/>
              </a:p>
            </p:txBody>
          </p:sp>
          <p:sp>
            <p:nvSpPr>
              <p:cNvPr id="22" name="Rectangle 21">
                <a:extLst>
                  <a:ext uri="{FF2B5EF4-FFF2-40B4-BE49-F238E27FC236}">
                    <a16:creationId xmlns:a16="http://schemas.microsoft.com/office/drawing/2014/main" id="{1CF6F297-1E03-4C36-8A2D-3BA672695914}"/>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3" name="Rectangle 22">
                <a:extLst>
                  <a:ext uri="{FF2B5EF4-FFF2-40B4-BE49-F238E27FC236}">
                    <a16:creationId xmlns:a16="http://schemas.microsoft.com/office/drawing/2014/main" id="{8703CA57-2B51-44A0-A11F-B3287A768C40}"/>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 name="Rectangle 23">
                <a:extLst>
                  <a:ext uri="{FF2B5EF4-FFF2-40B4-BE49-F238E27FC236}">
                    <a16:creationId xmlns:a16="http://schemas.microsoft.com/office/drawing/2014/main" id="{C64DFC8C-6EE9-45E7-A369-D0B5514AE84D}"/>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25" name="Rectangle 24">
                <a:extLst>
                  <a:ext uri="{FF2B5EF4-FFF2-40B4-BE49-F238E27FC236}">
                    <a16:creationId xmlns:a16="http://schemas.microsoft.com/office/drawing/2014/main" id="{7D0D6829-0112-4B8E-B10B-1ABCF84C7342}"/>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grpSp>
        <p:sp>
          <p:nvSpPr>
            <p:cNvPr id="7" name="TextBox 6">
              <a:extLst>
                <a:ext uri="{FF2B5EF4-FFF2-40B4-BE49-F238E27FC236}">
                  <a16:creationId xmlns:a16="http://schemas.microsoft.com/office/drawing/2014/main" id="{0DAB9A7C-533F-4689-B5B0-A50CA9416E6D}"/>
                </a:ext>
              </a:extLst>
            </p:cNvPr>
            <p:cNvSpPr txBox="1"/>
            <p:nvPr/>
          </p:nvSpPr>
          <p:spPr>
            <a:xfrm>
              <a:off x="2057201" y="4463510"/>
              <a:ext cx="1162019" cy="683076"/>
            </a:xfrm>
            <a:prstGeom prst="rect">
              <a:avLst/>
            </a:prstGeom>
            <a:noFill/>
          </p:spPr>
          <p:txBody>
            <a:bodyPr wrap="none" rtlCol="0">
              <a:spAutoFit/>
            </a:bodyPr>
            <a:lstStyle/>
            <a:p>
              <a:r>
                <a:rPr lang="en-US" sz="1200" dirty="0"/>
                <a:t>start</a:t>
              </a:r>
            </a:p>
          </p:txBody>
        </p:sp>
        <p:sp>
          <p:nvSpPr>
            <p:cNvPr id="9" name="TextBox 8">
              <a:extLst>
                <a:ext uri="{FF2B5EF4-FFF2-40B4-BE49-F238E27FC236}">
                  <a16:creationId xmlns:a16="http://schemas.microsoft.com/office/drawing/2014/main" id="{5FC1A851-9475-4774-9D3B-68FC8CE2080F}"/>
                </a:ext>
              </a:extLst>
            </p:cNvPr>
            <p:cNvSpPr txBox="1"/>
            <p:nvPr/>
          </p:nvSpPr>
          <p:spPr>
            <a:xfrm>
              <a:off x="2057201" y="1882560"/>
              <a:ext cx="1040424" cy="683076"/>
            </a:xfrm>
            <a:prstGeom prst="rect">
              <a:avLst/>
            </a:prstGeom>
            <a:noFill/>
          </p:spPr>
          <p:txBody>
            <a:bodyPr wrap="none" rtlCol="0">
              <a:spAutoFit/>
            </a:bodyPr>
            <a:lstStyle/>
            <a:p>
              <a:r>
                <a:rPr lang="en-US" sz="1200" dirty="0"/>
                <a:t>end</a:t>
              </a:r>
              <a:endParaRPr lang="en-US" sz="1100" dirty="0"/>
            </a:p>
          </p:txBody>
        </p:sp>
        <p:sp>
          <p:nvSpPr>
            <p:cNvPr id="11" name="Rectangle 10">
              <a:extLst>
                <a:ext uri="{FF2B5EF4-FFF2-40B4-BE49-F238E27FC236}">
                  <a16:creationId xmlns:a16="http://schemas.microsoft.com/office/drawing/2014/main" id="{37FF4F04-64DC-4C04-A0F0-B9D86C097B1F}"/>
                </a:ext>
              </a:extLst>
            </p:cNvPr>
            <p:cNvSpPr/>
            <p:nvPr/>
          </p:nvSpPr>
          <p:spPr>
            <a:xfrm>
              <a:off x="1307694" y="183722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2" name="Rectangle 11">
              <a:extLst>
                <a:ext uri="{FF2B5EF4-FFF2-40B4-BE49-F238E27FC236}">
                  <a16:creationId xmlns:a16="http://schemas.microsoft.com/office/drawing/2014/main" id="{6ACF0020-2894-45FD-810C-8296448FE9D8}"/>
                </a:ext>
              </a:extLst>
            </p:cNvPr>
            <p:cNvSpPr/>
            <p:nvPr/>
          </p:nvSpPr>
          <p:spPr>
            <a:xfrm>
              <a:off x="1307694" y="4430296"/>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grpSp>
          <p:nvGrpSpPr>
            <p:cNvPr id="13" name="Group 12">
              <a:extLst>
                <a:ext uri="{FF2B5EF4-FFF2-40B4-BE49-F238E27FC236}">
                  <a16:creationId xmlns:a16="http://schemas.microsoft.com/office/drawing/2014/main" id="{FCFE9DA3-D629-4516-868E-7D942D93BC73}"/>
                </a:ext>
              </a:extLst>
            </p:cNvPr>
            <p:cNvGrpSpPr/>
            <p:nvPr/>
          </p:nvGrpSpPr>
          <p:grpSpPr>
            <a:xfrm>
              <a:off x="1544429" y="3775756"/>
              <a:ext cx="4023583" cy="307782"/>
              <a:chOff x="1544429" y="3775756"/>
              <a:chExt cx="4023583" cy="307782"/>
            </a:xfrm>
          </p:grpSpPr>
          <p:sp>
            <p:nvSpPr>
              <p:cNvPr id="14" name="TextBox 13">
                <a:extLst>
                  <a:ext uri="{FF2B5EF4-FFF2-40B4-BE49-F238E27FC236}">
                    <a16:creationId xmlns:a16="http://schemas.microsoft.com/office/drawing/2014/main" id="{C40E97D1-9C12-4AE2-B8D8-4A06D75A8A6A}"/>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5" name="TextBox 14">
                <a:extLst>
                  <a:ext uri="{FF2B5EF4-FFF2-40B4-BE49-F238E27FC236}">
                    <a16:creationId xmlns:a16="http://schemas.microsoft.com/office/drawing/2014/main" id="{BAFF179F-E70D-4031-9D22-418D94E1E28C}"/>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6" name="TextBox 15">
                <a:extLst>
                  <a:ext uri="{FF2B5EF4-FFF2-40B4-BE49-F238E27FC236}">
                    <a16:creationId xmlns:a16="http://schemas.microsoft.com/office/drawing/2014/main" id="{BB163AFD-32CE-4DB7-B39A-0C1C38252811}"/>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17" name="TextBox 16">
                <a:extLst>
                  <a:ext uri="{FF2B5EF4-FFF2-40B4-BE49-F238E27FC236}">
                    <a16:creationId xmlns:a16="http://schemas.microsoft.com/office/drawing/2014/main" id="{8B7B44BB-04A6-434D-8B33-1F80B70E181F}"/>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18" name="TextBox 17">
                <a:extLst>
                  <a:ext uri="{FF2B5EF4-FFF2-40B4-BE49-F238E27FC236}">
                    <a16:creationId xmlns:a16="http://schemas.microsoft.com/office/drawing/2014/main" id="{E7A14BAA-5725-4F6C-9017-E990ADD2CB4B}"/>
                  </a:ext>
                </a:extLst>
              </p:cNvPr>
              <p:cNvSpPr txBox="1"/>
              <p:nvPr/>
            </p:nvSpPr>
            <p:spPr>
              <a:xfrm>
                <a:off x="4542465" y="3775757"/>
                <a:ext cx="276038" cy="307777"/>
              </a:xfrm>
              <a:prstGeom prst="rect">
                <a:avLst/>
              </a:prstGeom>
              <a:noFill/>
            </p:spPr>
            <p:txBody>
              <a:bodyPr wrap="none" rtlCol="0">
                <a:spAutoFit/>
              </a:bodyPr>
              <a:lstStyle/>
              <a:p>
                <a:r>
                  <a:rPr lang="en-US" sz="1400" dirty="0"/>
                  <a:t>4</a:t>
                </a:r>
                <a:endParaRPr lang="en-US" dirty="0"/>
              </a:p>
            </p:txBody>
          </p:sp>
          <p:sp>
            <p:nvSpPr>
              <p:cNvPr id="19" name="TextBox 18">
                <a:extLst>
                  <a:ext uri="{FF2B5EF4-FFF2-40B4-BE49-F238E27FC236}">
                    <a16:creationId xmlns:a16="http://schemas.microsoft.com/office/drawing/2014/main" id="{D21927D4-9A02-422C-B644-A775D7023865}"/>
                  </a:ext>
                </a:extLst>
              </p:cNvPr>
              <p:cNvSpPr txBox="1"/>
              <p:nvPr/>
            </p:nvSpPr>
            <p:spPr>
              <a:xfrm>
                <a:off x="5291974" y="3775756"/>
                <a:ext cx="276038" cy="307777"/>
              </a:xfrm>
              <a:prstGeom prst="rect">
                <a:avLst/>
              </a:prstGeom>
              <a:noFill/>
            </p:spPr>
            <p:txBody>
              <a:bodyPr wrap="none" rtlCol="0">
                <a:spAutoFit/>
              </a:bodyPr>
              <a:lstStyle/>
              <a:p>
                <a:r>
                  <a:rPr lang="en-US" sz="1400" dirty="0"/>
                  <a:t>5</a:t>
                </a:r>
                <a:endParaRPr lang="en-US" dirty="0"/>
              </a:p>
            </p:txBody>
          </p:sp>
        </p:grpSp>
      </p:grpSp>
      <p:cxnSp>
        <p:nvCxnSpPr>
          <p:cNvPr id="27" name="Straight Connector 26">
            <a:extLst>
              <a:ext uri="{FF2B5EF4-FFF2-40B4-BE49-F238E27FC236}">
                <a16:creationId xmlns:a16="http://schemas.microsoft.com/office/drawing/2014/main" id="{0AE5ECC7-654C-492E-841D-9D3C84457AE7}"/>
              </a:ext>
            </a:extLst>
          </p:cNvPr>
          <p:cNvCxnSpPr/>
          <p:nvPr/>
        </p:nvCxnSpPr>
        <p:spPr>
          <a:xfrm>
            <a:off x="3850105" y="4439653"/>
            <a:ext cx="2875548"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Arrow Connector 28">
            <a:extLst>
              <a:ext uri="{FF2B5EF4-FFF2-40B4-BE49-F238E27FC236}">
                <a16:creationId xmlns:a16="http://schemas.microsoft.com/office/drawing/2014/main" id="{2381963C-EC68-42C9-B74D-420E4B2AA91C}"/>
              </a:ext>
            </a:extLst>
          </p:cNvPr>
          <p:cNvCxnSpPr/>
          <p:nvPr/>
        </p:nvCxnSpPr>
        <p:spPr>
          <a:xfrm flipH="1">
            <a:off x="3371959" y="4463716"/>
            <a:ext cx="1837715" cy="743139"/>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1123507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201BBD-7278-4DE5-8FEC-EE81A25ED6D3}"/>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size()</a:t>
            </a:r>
            <a:endParaRPr lang="en-US" dirty="0">
              <a:latin typeface="Myriad Pro" panose="020B0503030403020204" pitchFamily="34" charset="0"/>
            </a:endParaRPr>
          </a:p>
        </p:txBody>
      </p:sp>
      <p:sp>
        <p:nvSpPr>
          <p:cNvPr id="3" name="Rectangle 2">
            <a:extLst>
              <a:ext uri="{FF2B5EF4-FFF2-40B4-BE49-F238E27FC236}">
                <a16:creationId xmlns:a16="http://schemas.microsoft.com/office/drawing/2014/main" id="{23A4D382-75F2-4AC8-AF64-9494470747A4}"/>
              </a:ext>
            </a:extLst>
          </p:cNvPr>
          <p:cNvSpPr/>
          <p:nvPr/>
        </p:nvSpPr>
        <p:spPr>
          <a:xfrm>
            <a:off x="914400" y="1643192"/>
            <a:ext cx="6305384" cy="3338863"/>
          </a:xfrm>
          <a:prstGeom prst="rect">
            <a:avLst/>
          </a:prstGeom>
        </p:spPr>
        <p:txBody>
          <a:bodyPr wrap="square">
            <a:spAutoFit/>
          </a:bodyPr>
          <a:lstStyle/>
          <a:p>
            <a:pPr marR="0" algn="just">
              <a:lnSpc>
                <a:spcPct val="107000"/>
              </a:lnSpc>
              <a:spcBef>
                <a:spcPts val="0"/>
              </a:spcBef>
              <a:spcAft>
                <a:spcPts val="0"/>
              </a:spcAft>
              <a:tabLst>
                <a:tab pos="461963" algn="l"/>
                <a:tab pos="914400" algn="l"/>
                <a:tab pos="1376363" algn="l"/>
              </a:tabLst>
            </a:pPr>
            <a:r>
              <a:rPr lang="en-US" dirty="0">
                <a:latin typeface="Consolas" panose="020B0609020204030204" pitchFamily="49" charset="0"/>
                <a:ea typeface="Calibri" panose="020F0502020204030204" pitchFamily="34" charset="0"/>
                <a:cs typeface="Times New Roman" panose="02020603050405020304" pitchFamily="18" charset="0"/>
              </a:rPr>
              <a:t>function SIZE()</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gn="just">
              <a:lnSpc>
                <a:spcPct val="107000"/>
              </a:lnSpc>
              <a:spcBef>
                <a:spcPts val="0"/>
              </a:spcBef>
              <a:spcAft>
                <a:spcPts val="0"/>
              </a:spcAft>
              <a:tabLst>
                <a:tab pos="461963" algn="l"/>
                <a:tab pos="914400" algn="l"/>
                <a:tab pos="1376363" algn="l"/>
              </a:tabLst>
            </a:pPr>
            <a:r>
              <a:rPr lang="en-US" dirty="0">
                <a:latin typeface="Consolas" panose="020B0609020204030204" pitchFamily="49" charset="0"/>
                <a:ea typeface="Calibri" panose="020F0502020204030204" pitchFamily="34" charset="0"/>
                <a:cs typeface="Times New Roman" panose="02020603050405020304" pitchFamily="18" charset="0"/>
              </a:rPr>
              <a:t>	if START = -1</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gn="just">
              <a:lnSpc>
                <a:spcPct val="107000"/>
              </a:lnSpc>
              <a:spcBef>
                <a:spcPts val="0"/>
              </a:spcBef>
              <a:spcAft>
                <a:spcPts val="0"/>
              </a:spcAft>
              <a:tabLst>
                <a:tab pos="461963" algn="l"/>
                <a:tab pos="914400" algn="l"/>
                <a:tab pos="1376363" algn="l"/>
              </a:tabLst>
            </a:pPr>
            <a:r>
              <a:rPr lang="en-US" dirty="0">
                <a:latin typeface="Consolas" panose="020B0609020204030204" pitchFamily="49" charset="0"/>
                <a:ea typeface="Calibri" panose="020F0502020204030204" pitchFamily="34" charset="0"/>
                <a:cs typeface="Times New Roman" panose="02020603050405020304" pitchFamily="18" charset="0"/>
              </a:rPr>
              <a:t>		return 0</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gn="just">
              <a:lnSpc>
                <a:spcPct val="107000"/>
              </a:lnSpc>
              <a:spcBef>
                <a:spcPts val="0"/>
              </a:spcBef>
              <a:spcAft>
                <a:spcPts val="0"/>
              </a:spcAft>
              <a:tabLst>
                <a:tab pos="461963" algn="l"/>
                <a:tab pos="914400" algn="l"/>
                <a:tab pos="1376363" algn="l"/>
              </a:tabLst>
            </a:pPr>
            <a:r>
              <a:rPr lang="en-US" dirty="0">
                <a:latin typeface="Consolas" panose="020B0609020204030204" pitchFamily="49" charset="0"/>
                <a:ea typeface="Calibri" panose="020F0502020204030204" pitchFamily="34" charset="0"/>
                <a:cs typeface="Times New Roman" panose="02020603050405020304" pitchFamily="18" charset="0"/>
              </a:rPr>
              <a:t>	else if START == END</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gn="just">
              <a:lnSpc>
                <a:spcPct val="107000"/>
              </a:lnSpc>
              <a:spcBef>
                <a:spcPts val="0"/>
              </a:spcBef>
              <a:spcAft>
                <a:spcPts val="0"/>
              </a:spcAft>
              <a:tabLst>
                <a:tab pos="461963" algn="l"/>
                <a:tab pos="914400" algn="l"/>
                <a:tab pos="1376363" algn="l"/>
              </a:tabLst>
            </a:pPr>
            <a:r>
              <a:rPr lang="en-US" dirty="0">
                <a:latin typeface="Consolas" panose="020B0609020204030204" pitchFamily="49" charset="0"/>
                <a:ea typeface="Calibri" panose="020F0502020204030204" pitchFamily="34" charset="0"/>
                <a:cs typeface="Times New Roman" panose="02020603050405020304" pitchFamily="18" charset="0"/>
              </a:rPr>
              <a:t>		return capacity of MYQUEUE</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gn="just">
              <a:lnSpc>
                <a:spcPct val="107000"/>
              </a:lnSpc>
              <a:spcBef>
                <a:spcPts val="0"/>
              </a:spcBef>
              <a:spcAft>
                <a:spcPts val="0"/>
              </a:spcAft>
              <a:tabLst>
                <a:tab pos="461963" algn="l"/>
                <a:tab pos="914400" algn="l"/>
                <a:tab pos="1376363" algn="l"/>
              </a:tabLst>
            </a:pPr>
            <a:r>
              <a:rPr lang="en-US" dirty="0">
                <a:latin typeface="Consolas" panose="020B0609020204030204" pitchFamily="49" charset="0"/>
                <a:ea typeface="Calibri" panose="020F0502020204030204" pitchFamily="34" charset="0"/>
                <a:cs typeface="Times New Roman" panose="02020603050405020304" pitchFamily="18" charset="0"/>
              </a:rPr>
              <a:t>	else if START &lt; END</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gn="just">
              <a:lnSpc>
                <a:spcPct val="107000"/>
              </a:lnSpc>
              <a:spcBef>
                <a:spcPts val="0"/>
              </a:spcBef>
              <a:spcAft>
                <a:spcPts val="0"/>
              </a:spcAft>
              <a:tabLst>
                <a:tab pos="461963" algn="l"/>
                <a:tab pos="914400" algn="l"/>
                <a:tab pos="1376363" algn="l"/>
              </a:tabLst>
            </a:pPr>
            <a:r>
              <a:rPr lang="en-US" dirty="0">
                <a:latin typeface="Consolas" panose="020B0609020204030204" pitchFamily="49" charset="0"/>
                <a:ea typeface="Calibri" panose="020F0502020204030204" pitchFamily="34" charset="0"/>
                <a:cs typeface="Times New Roman" panose="02020603050405020304" pitchFamily="18" charset="0"/>
              </a:rPr>
              <a:t>		return END – START</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gn="just">
              <a:lnSpc>
                <a:spcPct val="107000"/>
              </a:lnSpc>
              <a:spcBef>
                <a:spcPts val="0"/>
              </a:spcBef>
              <a:spcAft>
                <a:spcPts val="0"/>
              </a:spcAft>
              <a:tabLst>
                <a:tab pos="461963" algn="l"/>
                <a:tab pos="914400" algn="l"/>
                <a:tab pos="1376363" algn="l"/>
              </a:tabLst>
            </a:pPr>
            <a:r>
              <a:rPr lang="en-US" dirty="0">
                <a:latin typeface="Consolas" panose="020B0609020204030204" pitchFamily="49" charset="0"/>
                <a:ea typeface="Calibri" panose="020F0502020204030204" pitchFamily="34" charset="0"/>
                <a:cs typeface="Times New Roman" panose="02020603050405020304" pitchFamily="18" charset="0"/>
              </a:rPr>
              <a:t>	else</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gn="just">
              <a:lnSpc>
                <a:spcPct val="107000"/>
              </a:lnSpc>
              <a:spcBef>
                <a:spcPts val="0"/>
              </a:spcBef>
              <a:spcAft>
                <a:spcPts val="0"/>
              </a:spcAft>
              <a:tabLst>
                <a:tab pos="461963" algn="l"/>
                <a:tab pos="914400" algn="l"/>
                <a:tab pos="1376363" algn="l"/>
              </a:tabLst>
            </a:pPr>
            <a:r>
              <a:rPr lang="en-US" dirty="0">
                <a:latin typeface="Consolas" panose="020B0609020204030204" pitchFamily="49" charset="0"/>
                <a:ea typeface="Calibri" panose="020F0502020204030204" pitchFamily="34" charset="0"/>
                <a:cs typeface="Times New Roman" panose="02020603050405020304" pitchFamily="18" charset="0"/>
              </a:rPr>
              <a:t>		return capacity of MYQUEUE – START + END</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gn="just">
              <a:lnSpc>
                <a:spcPct val="107000"/>
              </a:lnSpc>
              <a:spcBef>
                <a:spcPts val="0"/>
              </a:spcBef>
              <a:spcAft>
                <a:spcPts val="0"/>
              </a:spcAft>
              <a:tabLst>
                <a:tab pos="461963" algn="l"/>
                <a:tab pos="914400" algn="l"/>
                <a:tab pos="13763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ct val="107000"/>
              </a:lnSpc>
              <a:spcAft>
                <a:spcPts val="1200"/>
              </a:spcAft>
            </a:pPr>
            <a:r>
              <a:rPr lang="en-US" dirty="0">
                <a:latin typeface="Consolas" panose="020B0609020204030204" pitchFamily="49" charset="0"/>
                <a:ea typeface="Calibri" panose="020F0502020204030204" pitchFamily="34" charset="0"/>
                <a:cs typeface="Times New Roman" panose="02020603050405020304" pitchFamily="18" charset="0"/>
              </a:rPr>
              <a:t>end function</a:t>
            </a:r>
            <a:endParaRPr lang="en-US" sz="200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7916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B5075D-8A04-425B-8087-855C72AA7916}"/>
              </a:ext>
            </a:extLst>
          </p:cNvPr>
          <p:cNvSpPr txBox="1"/>
          <p:nvPr/>
        </p:nvSpPr>
        <p:spPr>
          <a:xfrm>
            <a:off x="914399" y="914400"/>
            <a:ext cx="8151542" cy="584775"/>
          </a:xfrm>
          <a:prstGeom prst="rect">
            <a:avLst/>
          </a:prstGeom>
          <a:noFill/>
        </p:spPr>
        <p:txBody>
          <a:bodyPr wrap="square" rtlCol="0">
            <a:spAutoFit/>
          </a:bodyPr>
          <a:lstStyle/>
          <a:p>
            <a:r>
              <a:rPr lang="en-US" sz="3200" dirty="0">
                <a:latin typeface="Myriad Pro" panose="020B0503030403020204" pitchFamily="34" charset="0"/>
              </a:rPr>
              <a:t>doubleCapacity() </a:t>
            </a:r>
            <a:r>
              <a:rPr lang="en-US" sz="3200" i="1" dirty="0">
                <a:latin typeface="Myriad Pro" panose="020B0503030403020204" pitchFamily="34" charset="0"/>
              </a:rPr>
              <a:t>– for traditional languages</a:t>
            </a:r>
            <a:endParaRPr lang="en-US" i="1" dirty="0">
              <a:latin typeface="Myriad Pro" panose="020B0503030403020204" pitchFamily="34" charset="0"/>
            </a:endParaRPr>
          </a:p>
        </p:txBody>
      </p:sp>
      <p:sp>
        <p:nvSpPr>
          <p:cNvPr id="7" name="Rectangle 6">
            <a:extLst>
              <a:ext uri="{FF2B5EF4-FFF2-40B4-BE49-F238E27FC236}">
                <a16:creationId xmlns:a16="http://schemas.microsoft.com/office/drawing/2014/main" id="{E92C78FE-1F92-4475-BBFD-47ECF8C0B165}"/>
              </a:ext>
            </a:extLst>
          </p:cNvPr>
          <p:cNvSpPr/>
          <p:nvPr/>
        </p:nvSpPr>
        <p:spPr>
          <a:xfrm>
            <a:off x="914400" y="2181145"/>
            <a:ext cx="5709424" cy="3785652"/>
          </a:xfrm>
          <a:prstGeom prst="rect">
            <a:avLst/>
          </a:prstGeom>
        </p:spPr>
        <p:txBody>
          <a:bodyPr wrap="square">
            <a:spAutoFit/>
          </a:bodyPr>
          <a:lstStyle/>
          <a:p>
            <a:pPr marL="457200" lvl="0" indent="-457200">
              <a:buFont typeface="+mj-lt"/>
              <a:buAutoNum type="arabicPeriod"/>
            </a:pPr>
            <a:r>
              <a:rPr lang="en-US" sz="2400" dirty="0"/>
              <a:t>Create a new array with twice the capacity of the existing array, </a:t>
            </a:r>
          </a:p>
          <a:p>
            <a:pPr marL="457200" lvl="0" indent="-457200">
              <a:buFont typeface="+mj-lt"/>
              <a:buAutoNum type="arabicPeriod"/>
            </a:pPr>
            <a:endParaRPr lang="en-US" sz="2400" dirty="0"/>
          </a:p>
          <a:p>
            <a:pPr marL="457200" lvl="0" indent="-457200">
              <a:buFont typeface="+mj-lt"/>
              <a:buAutoNum type="arabicPeriod"/>
            </a:pPr>
            <a:r>
              <a:rPr lang="en-US" sz="2400" dirty="0"/>
              <a:t>Copy the contents of original array into the new array,</a:t>
            </a:r>
          </a:p>
          <a:p>
            <a:pPr marL="457200" lvl="0" indent="-457200">
              <a:buFont typeface="+mj-lt"/>
              <a:buAutoNum type="arabicPeriod"/>
            </a:pPr>
            <a:endParaRPr lang="en-US" sz="2400" dirty="0"/>
          </a:p>
          <a:p>
            <a:pPr marL="457200" lvl="0" indent="-457200">
              <a:buFont typeface="+mj-lt"/>
              <a:buAutoNum type="arabicPeriod"/>
            </a:pPr>
            <a:r>
              <a:rPr lang="en-US" sz="2400" dirty="0"/>
              <a:t>Point the 'myQueue' array at the new array. </a:t>
            </a:r>
            <a:br>
              <a:rPr lang="en-US" sz="2400" dirty="0"/>
            </a:br>
            <a:endParaRPr lang="en-US" sz="2400" dirty="0"/>
          </a:p>
          <a:p>
            <a:pPr marL="457200" lvl="0" indent="-457200">
              <a:buFont typeface="+mj-lt"/>
              <a:buAutoNum type="arabicPeriod"/>
            </a:pPr>
            <a:r>
              <a:rPr lang="en-US" sz="2400" dirty="0"/>
              <a:t>Update start and end values.</a:t>
            </a:r>
            <a:endParaRPr lang="en-US" sz="2400" dirty="0">
              <a:effectLst/>
            </a:endParaRPr>
          </a:p>
        </p:txBody>
      </p:sp>
    </p:spTree>
    <p:extLst>
      <p:ext uri="{BB962C8B-B14F-4D97-AF65-F5344CB8AC3E}">
        <p14:creationId xmlns:p14="http://schemas.microsoft.com/office/powerpoint/2010/main" val="1219909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CA1339-9CC0-488F-8C79-1B1D1CC07184}"/>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Constructor</a:t>
            </a:r>
            <a:endParaRPr lang="en-US" dirty="0">
              <a:latin typeface="Myriad Pro" panose="020B0503030403020204" pitchFamily="34" charset="0"/>
            </a:endParaRPr>
          </a:p>
        </p:txBody>
      </p:sp>
      <p:grpSp>
        <p:nvGrpSpPr>
          <p:cNvPr id="5" name="Group 4">
            <a:extLst>
              <a:ext uri="{FF2B5EF4-FFF2-40B4-BE49-F238E27FC236}">
                <a16:creationId xmlns:a16="http://schemas.microsoft.com/office/drawing/2014/main" id="{7C653926-9E4B-4ECD-A2C8-78AC9E417B92}"/>
              </a:ext>
            </a:extLst>
          </p:cNvPr>
          <p:cNvGrpSpPr/>
          <p:nvPr/>
        </p:nvGrpSpPr>
        <p:grpSpPr>
          <a:xfrm>
            <a:off x="1018827" y="2029734"/>
            <a:ext cx="5899104" cy="3183543"/>
            <a:chOff x="-94356" y="1837228"/>
            <a:chExt cx="5899104" cy="3183543"/>
          </a:xfrm>
        </p:grpSpPr>
        <p:grpSp>
          <p:nvGrpSpPr>
            <p:cNvPr id="6" name="Group 5">
              <a:extLst>
                <a:ext uri="{FF2B5EF4-FFF2-40B4-BE49-F238E27FC236}">
                  <a16:creationId xmlns:a16="http://schemas.microsoft.com/office/drawing/2014/main" id="{2352149F-A825-4A21-AB71-D756C725DF07}"/>
                </a:ext>
              </a:extLst>
            </p:cNvPr>
            <p:cNvGrpSpPr/>
            <p:nvPr/>
          </p:nvGrpSpPr>
          <p:grpSpPr>
            <a:xfrm rot="5400000">
              <a:off x="3181466" y="1180473"/>
              <a:ext cx="749510" cy="4497054"/>
              <a:chOff x="2263515" y="1259173"/>
              <a:chExt cx="749510" cy="4497054"/>
            </a:xfrm>
          </p:grpSpPr>
          <p:sp>
            <p:nvSpPr>
              <p:cNvPr id="20" name="Rectangle 19">
                <a:extLst>
                  <a:ext uri="{FF2B5EF4-FFF2-40B4-BE49-F238E27FC236}">
                    <a16:creationId xmlns:a16="http://schemas.microsoft.com/office/drawing/2014/main" id="{85E2360B-7F7D-41C8-A910-FADA752EC8C5}"/>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6725DA39-DADA-456F-9482-2A1100DE3941}"/>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ectangle 21">
                <a:extLst>
                  <a:ext uri="{FF2B5EF4-FFF2-40B4-BE49-F238E27FC236}">
                    <a16:creationId xmlns:a16="http://schemas.microsoft.com/office/drawing/2014/main" id="{EBD076BB-DB7E-485E-936B-86CFEC3F1625}"/>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Rectangle 22">
                <a:extLst>
                  <a:ext uri="{FF2B5EF4-FFF2-40B4-BE49-F238E27FC236}">
                    <a16:creationId xmlns:a16="http://schemas.microsoft.com/office/drawing/2014/main" id="{6B2AC1D0-8F70-447D-BD47-C256BE4D6E29}"/>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Rectangle 23">
                <a:extLst>
                  <a:ext uri="{FF2B5EF4-FFF2-40B4-BE49-F238E27FC236}">
                    <a16:creationId xmlns:a16="http://schemas.microsoft.com/office/drawing/2014/main" id="{B2166F2C-FC50-45C9-A866-B93EE6FC3809}"/>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Rectangle 24">
                <a:extLst>
                  <a:ext uri="{FF2B5EF4-FFF2-40B4-BE49-F238E27FC236}">
                    <a16:creationId xmlns:a16="http://schemas.microsoft.com/office/drawing/2014/main" id="{E972AD20-B421-401F-9B6B-4A71336C8C8F}"/>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7" name="TextBox 6">
              <a:extLst>
                <a:ext uri="{FF2B5EF4-FFF2-40B4-BE49-F238E27FC236}">
                  <a16:creationId xmlns:a16="http://schemas.microsoft.com/office/drawing/2014/main" id="{5F45B73F-1908-4686-894D-7C5CB93B9C58}"/>
                </a:ext>
              </a:extLst>
            </p:cNvPr>
            <p:cNvSpPr txBox="1"/>
            <p:nvPr/>
          </p:nvSpPr>
          <p:spPr>
            <a:xfrm>
              <a:off x="2100776" y="4420235"/>
              <a:ext cx="757708" cy="461665"/>
            </a:xfrm>
            <a:prstGeom prst="rect">
              <a:avLst/>
            </a:prstGeom>
            <a:noFill/>
          </p:spPr>
          <p:txBody>
            <a:bodyPr wrap="none" rtlCol="0">
              <a:spAutoFit/>
            </a:bodyPr>
            <a:lstStyle/>
            <a:p>
              <a:r>
                <a:rPr lang="en-US" sz="2400" dirty="0"/>
                <a:t>start</a:t>
              </a:r>
            </a:p>
          </p:txBody>
        </p:sp>
        <p:cxnSp>
          <p:nvCxnSpPr>
            <p:cNvPr id="8" name="Straight Arrow Connector 7">
              <a:extLst>
                <a:ext uri="{FF2B5EF4-FFF2-40B4-BE49-F238E27FC236}">
                  <a16:creationId xmlns:a16="http://schemas.microsoft.com/office/drawing/2014/main" id="{9C47ADCB-EFC9-4643-988B-5D1FF7C0DF0C}"/>
                </a:ext>
              </a:extLst>
            </p:cNvPr>
            <p:cNvCxnSpPr>
              <a:cxnSpLocks/>
              <a:stCxn id="12" idx="2"/>
            </p:cNvCxnSpPr>
            <p:nvPr/>
          </p:nvCxnSpPr>
          <p:spPr>
            <a:xfrm flipH="1" flipV="1">
              <a:off x="914400" y="3803754"/>
              <a:ext cx="768049"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46D8FD39-D845-487E-A082-4DF165340D50}"/>
                </a:ext>
              </a:extLst>
            </p:cNvPr>
            <p:cNvSpPr txBox="1"/>
            <p:nvPr/>
          </p:nvSpPr>
          <p:spPr>
            <a:xfrm>
              <a:off x="2100776" y="1981149"/>
              <a:ext cx="662361" cy="461665"/>
            </a:xfrm>
            <a:prstGeom prst="rect">
              <a:avLst/>
            </a:prstGeom>
            <a:noFill/>
          </p:spPr>
          <p:txBody>
            <a:bodyPr wrap="none" rtlCol="0">
              <a:spAutoFit/>
            </a:bodyPr>
            <a:lstStyle/>
            <a:p>
              <a:r>
                <a:rPr lang="en-US" sz="2400" dirty="0"/>
                <a:t>end</a:t>
              </a:r>
            </a:p>
          </p:txBody>
        </p:sp>
        <p:cxnSp>
          <p:nvCxnSpPr>
            <p:cNvPr id="10" name="Straight Arrow Connector 9">
              <a:extLst>
                <a:ext uri="{FF2B5EF4-FFF2-40B4-BE49-F238E27FC236}">
                  <a16:creationId xmlns:a16="http://schemas.microsoft.com/office/drawing/2014/main" id="{06220044-A091-4763-B1AD-716721CDE57E}"/>
                </a:ext>
              </a:extLst>
            </p:cNvPr>
            <p:cNvCxnSpPr>
              <a:cxnSpLocks/>
              <a:stCxn id="11" idx="0"/>
              <a:endCxn id="25" idx="0"/>
            </p:cNvCxnSpPr>
            <p:nvPr/>
          </p:nvCxnSpPr>
          <p:spPr>
            <a:xfrm>
              <a:off x="1682449" y="1837228"/>
              <a:ext cx="0"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Rectangle 10">
              <a:extLst>
                <a:ext uri="{FF2B5EF4-FFF2-40B4-BE49-F238E27FC236}">
                  <a16:creationId xmlns:a16="http://schemas.microsoft.com/office/drawing/2014/main" id="{A56AE5DA-1FE3-4EC3-B25A-F21875BBBCF9}"/>
                </a:ext>
              </a:extLst>
            </p:cNvPr>
            <p:cNvSpPr/>
            <p:nvPr/>
          </p:nvSpPr>
          <p:spPr>
            <a:xfrm>
              <a:off x="1307694" y="183722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2" name="Rectangle 11">
              <a:extLst>
                <a:ext uri="{FF2B5EF4-FFF2-40B4-BE49-F238E27FC236}">
                  <a16:creationId xmlns:a16="http://schemas.microsoft.com/office/drawing/2014/main" id="{F1D542E7-91AB-46BD-ACF7-3631E5474523}"/>
                </a:ext>
              </a:extLst>
            </p:cNvPr>
            <p:cNvSpPr/>
            <p:nvPr/>
          </p:nvSpPr>
          <p:spPr>
            <a:xfrm>
              <a:off x="1307694" y="427126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grpSp>
          <p:nvGrpSpPr>
            <p:cNvPr id="13" name="Group 12">
              <a:extLst>
                <a:ext uri="{FF2B5EF4-FFF2-40B4-BE49-F238E27FC236}">
                  <a16:creationId xmlns:a16="http://schemas.microsoft.com/office/drawing/2014/main" id="{89F7102A-F5C2-4441-AC5E-BF101006F4F6}"/>
                </a:ext>
              </a:extLst>
            </p:cNvPr>
            <p:cNvGrpSpPr/>
            <p:nvPr/>
          </p:nvGrpSpPr>
          <p:grpSpPr>
            <a:xfrm>
              <a:off x="1544429" y="3775756"/>
              <a:ext cx="4023583" cy="307782"/>
              <a:chOff x="1544429" y="3775756"/>
              <a:chExt cx="4023583" cy="307782"/>
            </a:xfrm>
          </p:grpSpPr>
          <p:sp>
            <p:nvSpPr>
              <p:cNvPr id="14" name="TextBox 13">
                <a:extLst>
                  <a:ext uri="{FF2B5EF4-FFF2-40B4-BE49-F238E27FC236}">
                    <a16:creationId xmlns:a16="http://schemas.microsoft.com/office/drawing/2014/main" id="{18DF52FB-6F4C-4F73-A653-FEEE0CC422BF}"/>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5" name="TextBox 14">
                <a:extLst>
                  <a:ext uri="{FF2B5EF4-FFF2-40B4-BE49-F238E27FC236}">
                    <a16:creationId xmlns:a16="http://schemas.microsoft.com/office/drawing/2014/main" id="{30F4C8D2-3DDE-4C93-94EF-A57EF1E3CD4B}"/>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6" name="TextBox 15">
                <a:extLst>
                  <a:ext uri="{FF2B5EF4-FFF2-40B4-BE49-F238E27FC236}">
                    <a16:creationId xmlns:a16="http://schemas.microsoft.com/office/drawing/2014/main" id="{77609FBD-4E0D-430F-91F6-D25225A6741B}"/>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17" name="TextBox 16">
                <a:extLst>
                  <a:ext uri="{FF2B5EF4-FFF2-40B4-BE49-F238E27FC236}">
                    <a16:creationId xmlns:a16="http://schemas.microsoft.com/office/drawing/2014/main" id="{C008952C-5023-4227-A429-B6B43CBF548F}"/>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18" name="TextBox 17">
                <a:extLst>
                  <a:ext uri="{FF2B5EF4-FFF2-40B4-BE49-F238E27FC236}">
                    <a16:creationId xmlns:a16="http://schemas.microsoft.com/office/drawing/2014/main" id="{CC6ADE4D-6618-495B-B89D-D3E6ADC8865F}"/>
                  </a:ext>
                </a:extLst>
              </p:cNvPr>
              <p:cNvSpPr txBox="1"/>
              <p:nvPr/>
            </p:nvSpPr>
            <p:spPr>
              <a:xfrm>
                <a:off x="4542465" y="3775757"/>
                <a:ext cx="276038" cy="307777"/>
              </a:xfrm>
              <a:prstGeom prst="rect">
                <a:avLst/>
              </a:prstGeom>
              <a:noFill/>
            </p:spPr>
            <p:txBody>
              <a:bodyPr wrap="none" rtlCol="0">
                <a:spAutoFit/>
              </a:bodyPr>
              <a:lstStyle/>
              <a:p>
                <a:r>
                  <a:rPr lang="en-US" sz="1400" dirty="0"/>
                  <a:t>4</a:t>
                </a:r>
                <a:endParaRPr lang="en-US" dirty="0"/>
              </a:p>
            </p:txBody>
          </p:sp>
          <p:sp>
            <p:nvSpPr>
              <p:cNvPr id="19" name="TextBox 18">
                <a:extLst>
                  <a:ext uri="{FF2B5EF4-FFF2-40B4-BE49-F238E27FC236}">
                    <a16:creationId xmlns:a16="http://schemas.microsoft.com/office/drawing/2014/main" id="{7D126697-398B-4EF6-9714-D0C58AD418A6}"/>
                  </a:ext>
                </a:extLst>
              </p:cNvPr>
              <p:cNvSpPr txBox="1"/>
              <p:nvPr/>
            </p:nvSpPr>
            <p:spPr>
              <a:xfrm>
                <a:off x="5291974" y="3775756"/>
                <a:ext cx="276038" cy="307777"/>
              </a:xfrm>
              <a:prstGeom prst="rect">
                <a:avLst/>
              </a:prstGeom>
              <a:noFill/>
            </p:spPr>
            <p:txBody>
              <a:bodyPr wrap="none" rtlCol="0">
                <a:spAutoFit/>
              </a:bodyPr>
              <a:lstStyle/>
              <a:p>
                <a:r>
                  <a:rPr lang="en-US" sz="1400" dirty="0"/>
                  <a:t>5</a:t>
                </a:r>
                <a:endParaRPr lang="en-US" dirty="0"/>
              </a:p>
            </p:txBody>
          </p:sp>
        </p:grpSp>
        <p:sp>
          <p:nvSpPr>
            <p:cNvPr id="26" name="TextBox 25">
              <a:extLst>
                <a:ext uri="{FF2B5EF4-FFF2-40B4-BE49-F238E27FC236}">
                  <a16:creationId xmlns:a16="http://schemas.microsoft.com/office/drawing/2014/main" id="{C47B99C2-F22D-4375-81E9-7CC39DCF0845}"/>
                </a:ext>
              </a:extLst>
            </p:cNvPr>
            <p:cNvSpPr txBox="1"/>
            <p:nvPr/>
          </p:nvSpPr>
          <p:spPr>
            <a:xfrm>
              <a:off x="-94356" y="3186502"/>
              <a:ext cx="1402050" cy="461665"/>
            </a:xfrm>
            <a:prstGeom prst="rect">
              <a:avLst/>
            </a:prstGeom>
            <a:noFill/>
          </p:spPr>
          <p:txBody>
            <a:bodyPr wrap="none" rtlCol="0">
              <a:spAutoFit/>
            </a:bodyPr>
            <a:lstStyle/>
            <a:p>
              <a:r>
                <a:rPr lang="en-US" sz="2400" dirty="0"/>
                <a:t>myQueue</a:t>
              </a:r>
            </a:p>
          </p:txBody>
        </p:sp>
      </p:grpSp>
    </p:spTree>
    <p:extLst>
      <p:ext uri="{BB962C8B-B14F-4D97-AF65-F5344CB8AC3E}">
        <p14:creationId xmlns:p14="http://schemas.microsoft.com/office/powerpoint/2010/main" val="18619042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2B82950F-7B1E-4194-9019-D22AE1664BEA}"/>
              </a:ext>
            </a:extLst>
          </p:cNvPr>
          <p:cNvSpPr/>
          <p:nvPr/>
        </p:nvSpPr>
        <p:spPr>
          <a:xfrm>
            <a:off x="6095999" y="1206787"/>
            <a:ext cx="4900863" cy="292388"/>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DB5075D-8A04-425B-8087-855C72AA7916}"/>
              </a:ext>
            </a:extLst>
          </p:cNvPr>
          <p:cNvSpPr txBox="1"/>
          <p:nvPr/>
        </p:nvSpPr>
        <p:spPr>
          <a:xfrm>
            <a:off x="914399" y="914400"/>
            <a:ext cx="3646447" cy="584775"/>
          </a:xfrm>
          <a:prstGeom prst="rect">
            <a:avLst/>
          </a:prstGeom>
          <a:noFill/>
        </p:spPr>
        <p:txBody>
          <a:bodyPr wrap="square" rtlCol="0">
            <a:spAutoFit/>
          </a:bodyPr>
          <a:lstStyle/>
          <a:p>
            <a:r>
              <a:rPr lang="en-US" sz="3200" dirty="0">
                <a:latin typeface="Myriad Pro" panose="020B0503030403020204" pitchFamily="34" charset="0"/>
              </a:rPr>
              <a:t>doubleCapacity()</a:t>
            </a:r>
            <a:endParaRPr lang="en-US" dirty="0">
              <a:latin typeface="Myriad Pro" panose="020B0503030403020204" pitchFamily="34" charset="0"/>
            </a:endParaRPr>
          </a:p>
        </p:txBody>
      </p:sp>
      <p:sp>
        <p:nvSpPr>
          <p:cNvPr id="27" name="Rectangle 26">
            <a:extLst>
              <a:ext uri="{FF2B5EF4-FFF2-40B4-BE49-F238E27FC236}">
                <a16:creationId xmlns:a16="http://schemas.microsoft.com/office/drawing/2014/main" id="{A6B5FB21-83D3-4D83-B8A0-9DD068D320D9}"/>
              </a:ext>
            </a:extLst>
          </p:cNvPr>
          <p:cNvSpPr/>
          <p:nvPr/>
        </p:nvSpPr>
        <p:spPr>
          <a:xfrm>
            <a:off x="5631997" y="927025"/>
            <a:ext cx="5642812" cy="2862322"/>
          </a:xfrm>
          <a:prstGeom prst="rect">
            <a:avLst/>
          </a:prstGeom>
        </p:spPr>
        <p:txBody>
          <a:bodyPr wrap="square">
            <a:spAutoFit/>
          </a:bodyPr>
          <a:lstStyle/>
          <a:p>
            <a:pPr>
              <a:tabLst>
                <a:tab pos="457200" algn="l"/>
                <a:tab pos="914400" algn="l"/>
                <a:tab pos="1371600" algn="l"/>
                <a:tab pos="1828800" algn="l"/>
                <a:tab pos="2286000" algn="l"/>
                <a:tab pos="2682875" algn="l"/>
              </a:tabLst>
            </a:pPr>
            <a:r>
              <a:rPr lang="en-US" dirty="0"/>
              <a:t>function DOUBLECAPACITY()</a:t>
            </a:r>
          </a:p>
          <a:p>
            <a:pPr>
              <a:tabLst>
                <a:tab pos="457200" algn="l"/>
                <a:tab pos="914400" algn="l"/>
                <a:tab pos="1371600" algn="l"/>
                <a:tab pos="1828800" algn="l"/>
                <a:tab pos="2286000" algn="l"/>
                <a:tab pos="2682875" algn="l"/>
              </a:tabLst>
            </a:pPr>
            <a:r>
              <a:rPr lang="en-US" dirty="0"/>
              <a:t>	NEWQUEUE = new array of MYQUEUE capacity * 2</a:t>
            </a:r>
          </a:p>
          <a:p>
            <a:pPr>
              <a:tabLst>
                <a:tab pos="457200" algn="l"/>
                <a:tab pos="914400" algn="l"/>
                <a:tab pos="1371600" algn="l"/>
                <a:tab pos="1828800" algn="l"/>
                <a:tab pos="2286000" algn="l"/>
                <a:tab pos="2682875" algn="l"/>
              </a:tabLst>
            </a:pPr>
            <a:r>
              <a:rPr lang="en-US" dirty="0"/>
              <a:t>	LENGTH = SIZE()		</a:t>
            </a:r>
          </a:p>
          <a:p>
            <a:pPr>
              <a:tabLst>
                <a:tab pos="457200" algn="l"/>
                <a:tab pos="914400" algn="l"/>
                <a:tab pos="1371600" algn="l"/>
                <a:tab pos="1828800" algn="l"/>
                <a:tab pos="2286000" algn="l"/>
                <a:tab pos="2682875" algn="l"/>
              </a:tabLst>
            </a:pPr>
            <a:r>
              <a:rPr lang="en-US" dirty="0"/>
              <a:t>	for I = 0 to LENGTH - 1	</a:t>
            </a:r>
          </a:p>
          <a:p>
            <a:pPr>
              <a:tabLst>
                <a:tab pos="457200" algn="l"/>
                <a:tab pos="914400" algn="l"/>
                <a:tab pos="1371600" algn="l"/>
                <a:tab pos="1828800" algn="l"/>
                <a:tab pos="2286000" algn="l"/>
                <a:tab pos="2682875" algn="l"/>
              </a:tabLst>
            </a:pPr>
            <a:r>
              <a:rPr lang="en-US" dirty="0"/>
              <a:t>		NEWQUEUE[I] = DEQUEUE()</a:t>
            </a:r>
          </a:p>
          <a:p>
            <a:pPr>
              <a:tabLst>
                <a:tab pos="457200" algn="l"/>
                <a:tab pos="914400" algn="l"/>
                <a:tab pos="1371600" algn="l"/>
                <a:tab pos="1828800" algn="l"/>
                <a:tab pos="2286000" algn="l"/>
                <a:tab pos="2682875" algn="l"/>
              </a:tabLst>
            </a:pPr>
            <a:r>
              <a:rPr lang="en-US" dirty="0"/>
              <a:t>	end for</a:t>
            </a:r>
          </a:p>
          <a:p>
            <a:pPr>
              <a:tabLst>
                <a:tab pos="457200" algn="l"/>
                <a:tab pos="914400" algn="l"/>
                <a:tab pos="1371600" algn="l"/>
                <a:tab pos="1828800" algn="l"/>
                <a:tab pos="2286000" algn="l"/>
                <a:tab pos="2682875" algn="l"/>
              </a:tabLst>
            </a:pPr>
            <a:r>
              <a:rPr lang="en-US" dirty="0"/>
              <a:t>	START = 0</a:t>
            </a:r>
          </a:p>
          <a:p>
            <a:pPr>
              <a:tabLst>
                <a:tab pos="457200" algn="l"/>
                <a:tab pos="914400" algn="l"/>
                <a:tab pos="1371600" algn="l"/>
                <a:tab pos="1828800" algn="l"/>
                <a:tab pos="2286000" algn="l"/>
                <a:tab pos="2682875" algn="l"/>
              </a:tabLst>
            </a:pPr>
            <a:r>
              <a:rPr lang="en-US" dirty="0"/>
              <a:t>	END = LENGTH</a:t>
            </a:r>
          </a:p>
          <a:p>
            <a:pPr>
              <a:tabLst>
                <a:tab pos="457200" algn="l"/>
                <a:tab pos="914400" algn="l"/>
                <a:tab pos="1371600" algn="l"/>
                <a:tab pos="1828800" algn="l"/>
                <a:tab pos="2286000" algn="l"/>
                <a:tab pos="2682875" algn="l"/>
              </a:tabLst>
            </a:pPr>
            <a:r>
              <a:rPr lang="en-US" dirty="0"/>
              <a:t>	MYQUEUE = NEWQUEUE</a:t>
            </a:r>
          </a:p>
          <a:p>
            <a:pPr>
              <a:tabLst>
                <a:tab pos="457200" algn="l"/>
                <a:tab pos="914400" algn="l"/>
                <a:tab pos="1371600" algn="l"/>
                <a:tab pos="1828800" algn="l"/>
                <a:tab pos="2286000" algn="l"/>
                <a:tab pos="2682875" algn="l"/>
              </a:tabLst>
            </a:pPr>
            <a:r>
              <a:rPr lang="en-US" dirty="0"/>
              <a:t>end function</a:t>
            </a:r>
          </a:p>
        </p:txBody>
      </p:sp>
      <p:grpSp>
        <p:nvGrpSpPr>
          <p:cNvPr id="60" name="Group 59">
            <a:extLst>
              <a:ext uri="{FF2B5EF4-FFF2-40B4-BE49-F238E27FC236}">
                <a16:creationId xmlns:a16="http://schemas.microsoft.com/office/drawing/2014/main" id="{C46C1C37-DD40-4E78-97CB-E6BD6F8C08CF}"/>
              </a:ext>
            </a:extLst>
          </p:cNvPr>
          <p:cNvGrpSpPr/>
          <p:nvPr/>
        </p:nvGrpSpPr>
        <p:grpSpPr>
          <a:xfrm>
            <a:off x="897693" y="1752036"/>
            <a:ext cx="3163205" cy="1555677"/>
            <a:chOff x="640266" y="4511255"/>
            <a:chExt cx="3163205" cy="1555677"/>
          </a:xfrm>
        </p:grpSpPr>
        <p:grpSp>
          <p:nvGrpSpPr>
            <p:cNvPr id="6" name="Group 5">
              <a:extLst>
                <a:ext uri="{FF2B5EF4-FFF2-40B4-BE49-F238E27FC236}">
                  <a16:creationId xmlns:a16="http://schemas.microsoft.com/office/drawing/2014/main" id="{9C3A9070-948B-43E4-804E-B2DC770E4842}"/>
                </a:ext>
              </a:extLst>
            </p:cNvPr>
            <p:cNvGrpSpPr/>
            <p:nvPr/>
          </p:nvGrpSpPr>
          <p:grpSpPr>
            <a:xfrm rot="5400000">
              <a:off x="2221158" y="4556581"/>
              <a:ext cx="366257" cy="1465027"/>
              <a:chOff x="2263515" y="2758191"/>
              <a:chExt cx="749510" cy="2998036"/>
            </a:xfrm>
          </p:grpSpPr>
          <p:sp>
            <p:nvSpPr>
              <p:cNvPr id="23" name="Rectangle 22">
                <a:extLst>
                  <a:ext uri="{FF2B5EF4-FFF2-40B4-BE49-F238E27FC236}">
                    <a16:creationId xmlns:a16="http://schemas.microsoft.com/office/drawing/2014/main" id="{42C4907A-0DBF-4639-8877-9BD30646617A}"/>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24" name="Rectangle 23">
                <a:extLst>
                  <a:ext uri="{FF2B5EF4-FFF2-40B4-BE49-F238E27FC236}">
                    <a16:creationId xmlns:a16="http://schemas.microsoft.com/office/drawing/2014/main" id="{64453A5D-7806-4ABB-B3E1-EDEC860FAF78}"/>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25" name="Rectangle 24">
                <a:extLst>
                  <a:ext uri="{FF2B5EF4-FFF2-40B4-BE49-F238E27FC236}">
                    <a16:creationId xmlns:a16="http://schemas.microsoft.com/office/drawing/2014/main" id="{5BDB7818-A7A6-4846-86EC-63E7E1FCD4C0}"/>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26" name="Rectangle 25">
                <a:extLst>
                  <a:ext uri="{FF2B5EF4-FFF2-40B4-BE49-F238E27FC236}">
                    <a16:creationId xmlns:a16="http://schemas.microsoft.com/office/drawing/2014/main" id="{9BA558F5-895B-47ED-8CF0-55DBE16BF1A5}"/>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sp>
          <p:nvSpPr>
            <p:cNvPr id="8" name="TextBox 7">
              <a:extLst>
                <a:ext uri="{FF2B5EF4-FFF2-40B4-BE49-F238E27FC236}">
                  <a16:creationId xmlns:a16="http://schemas.microsoft.com/office/drawing/2014/main" id="{B29F5B84-B3D4-48D7-A55F-223F8C4436D6}"/>
                </a:ext>
              </a:extLst>
            </p:cNvPr>
            <p:cNvSpPr txBox="1"/>
            <p:nvPr/>
          </p:nvSpPr>
          <p:spPr>
            <a:xfrm>
              <a:off x="2059322" y="5773473"/>
              <a:ext cx="370263" cy="225598"/>
            </a:xfrm>
            <a:prstGeom prst="rect">
              <a:avLst/>
            </a:prstGeom>
            <a:noFill/>
          </p:spPr>
          <p:txBody>
            <a:bodyPr wrap="none" rtlCol="0">
              <a:spAutoFit/>
            </a:bodyPr>
            <a:lstStyle/>
            <a:p>
              <a:r>
                <a:rPr lang="en-US" sz="2400" dirty="0"/>
                <a:t>start</a:t>
              </a:r>
            </a:p>
          </p:txBody>
        </p:sp>
        <p:cxnSp>
          <p:nvCxnSpPr>
            <p:cNvPr id="9" name="Straight Arrow Connector 8">
              <a:extLst>
                <a:ext uri="{FF2B5EF4-FFF2-40B4-BE49-F238E27FC236}">
                  <a16:creationId xmlns:a16="http://schemas.microsoft.com/office/drawing/2014/main" id="{6F25C27E-F6EE-4C86-A3F7-4695C32DD858}"/>
                </a:ext>
              </a:extLst>
            </p:cNvPr>
            <p:cNvCxnSpPr>
              <a:cxnSpLocks/>
              <a:stCxn id="13" idx="2"/>
            </p:cNvCxnSpPr>
            <p:nvPr/>
          </p:nvCxnSpPr>
          <p:spPr>
            <a:xfrm flipV="1">
              <a:off x="1854902" y="5700675"/>
              <a:ext cx="412153" cy="3662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606D1664-76A2-4FB4-999F-647693DFA281}"/>
                </a:ext>
              </a:extLst>
            </p:cNvPr>
            <p:cNvSpPr txBox="1"/>
            <p:nvPr/>
          </p:nvSpPr>
          <p:spPr>
            <a:xfrm>
              <a:off x="2059322" y="4581584"/>
              <a:ext cx="323671" cy="225598"/>
            </a:xfrm>
            <a:prstGeom prst="rect">
              <a:avLst/>
            </a:prstGeom>
            <a:noFill/>
          </p:spPr>
          <p:txBody>
            <a:bodyPr wrap="none" rtlCol="0">
              <a:spAutoFit/>
            </a:bodyPr>
            <a:lstStyle/>
            <a:p>
              <a:r>
                <a:rPr lang="en-US" sz="2400" dirty="0"/>
                <a:t>end</a:t>
              </a:r>
            </a:p>
          </p:txBody>
        </p:sp>
        <p:cxnSp>
          <p:nvCxnSpPr>
            <p:cNvPr id="11" name="Straight Arrow Connector 10">
              <a:extLst>
                <a:ext uri="{FF2B5EF4-FFF2-40B4-BE49-F238E27FC236}">
                  <a16:creationId xmlns:a16="http://schemas.microsoft.com/office/drawing/2014/main" id="{14E5E6D0-B3A4-49D4-8A99-F37D35E4C8E0}"/>
                </a:ext>
              </a:extLst>
            </p:cNvPr>
            <p:cNvCxnSpPr>
              <a:cxnSpLocks/>
              <a:stCxn id="12" idx="0"/>
              <a:endCxn id="26" idx="0"/>
            </p:cNvCxnSpPr>
            <p:nvPr/>
          </p:nvCxnSpPr>
          <p:spPr>
            <a:xfrm flipH="1">
              <a:off x="1854901" y="4511255"/>
              <a:ext cx="1" cy="5947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C7DA7247-DBF7-4BDE-A54B-9F83B17131BC}"/>
                </a:ext>
              </a:extLst>
            </p:cNvPr>
            <p:cNvSpPr/>
            <p:nvPr/>
          </p:nvSpPr>
          <p:spPr>
            <a:xfrm>
              <a:off x="1671773" y="451125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3" name="Rectangle 12">
              <a:extLst>
                <a:ext uri="{FF2B5EF4-FFF2-40B4-BE49-F238E27FC236}">
                  <a16:creationId xmlns:a16="http://schemas.microsoft.com/office/drawing/2014/main" id="{0426AA5E-E848-4F11-9AB1-FE249BA1E2F3}"/>
                </a:ext>
              </a:extLst>
            </p:cNvPr>
            <p:cNvSpPr/>
            <p:nvPr/>
          </p:nvSpPr>
          <p:spPr>
            <a:xfrm>
              <a:off x="1671773" y="570067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grpSp>
          <p:nvGrpSpPr>
            <p:cNvPr id="14" name="Group 13">
              <a:extLst>
                <a:ext uri="{FF2B5EF4-FFF2-40B4-BE49-F238E27FC236}">
                  <a16:creationId xmlns:a16="http://schemas.microsoft.com/office/drawing/2014/main" id="{B5FEE852-2AB5-4090-BA15-C5BD4D2FB0F5}"/>
                </a:ext>
              </a:extLst>
            </p:cNvPr>
            <p:cNvGrpSpPr/>
            <p:nvPr/>
          </p:nvGrpSpPr>
          <p:grpSpPr>
            <a:xfrm>
              <a:off x="1787456" y="5458540"/>
              <a:ext cx="2016015" cy="369333"/>
              <a:chOff x="1544429" y="3775756"/>
              <a:chExt cx="4125580" cy="755804"/>
            </a:xfrm>
          </p:grpSpPr>
          <p:sp>
            <p:nvSpPr>
              <p:cNvPr id="15" name="TextBox 14">
                <a:extLst>
                  <a:ext uri="{FF2B5EF4-FFF2-40B4-BE49-F238E27FC236}">
                    <a16:creationId xmlns:a16="http://schemas.microsoft.com/office/drawing/2014/main" id="{8A8F1BD6-7C70-4346-B9C7-40F59CC1A997}"/>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6" name="TextBox 15">
                <a:extLst>
                  <a:ext uri="{FF2B5EF4-FFF2-40B4-BE49-F238E27FC236}">
                    <a16:creationId xmlns:a16="http://schemas.microsoft.com/office/drawing/2014/main" id="{A6B4D8FD-FAFF-4157-A291-7BF0DF3630AF}"/>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7" name="TextBox 16">
                <a:extLst>
                  <a:ext uri="{FF2B5EF4-FFF2-40B4-BE49-F238E27FC236}">
                    <a16:creationId xmlns:a16="http://schemas.microsoft.com/office/drawing/2014/main" id="{0953589B-8A46-4C7A-BEA6-19D6CB8CF558}"/>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18" name="TextBox 17">
                <a:extLst>
                  <a:ext uri="{FF2B5EF4-FFF2-40B4-BE49-F238E27FC236}">
                    <a16:creationId xmlns:a16="http://schemas.microsoft.com/office/drawing/2014/main" id="{A0C6A083-7FBF-46FD-8674-FEC4A651A159}"/>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20" name="TextBox 19">
                <a:extLst>
                  <a:ext uri="{FF2B5EF4-FFF2-40B4-BE49-F238E27FC236}">
                    <a16:creationId xmlns:a16="http://schemas.microsoft.com/office/drawing/2014/main" id="{F8F71BEB-7F20-4E70-8D36-A5B521BCF547}"/>
                  </a:ext>
                </a:extLst>
              </p:cNvPr>
              <p:cNvSpPr txBox="1"/>
              <p:nvPr/>
            </p:nvSpPr>
            <p:spPr>
              <a:xfrm>
                <a:off x="5291975" y="3775756"/>
                <a:ext cx="378034" cy="755804"/>
              </a:xfrm>
              <a:prstGeom prst="rect">
                <a:avLst/>
              </a:prstGeom>
              <a:noFill/>
            </p:spPr>
            <p:txBody>
              <a:bodyPr wrap="none" rtlCol="0">
                <a:spAutoFit/>
              </a:bodyPr>
              <a:lstStyle/>
              <a:p>
                <a:endParaRPr lang="en-US" dirty="0"/>
              </a:p>
            </p:txBody>
          </p:sp>
        </p:grpSp>
        <p:sp>
          <p:nvSpPr>
            <p:cNvPr id="29" name="Rectangle 28">
              <a:extLst>
                <a:ext uri="{FF2B5EF4-FFF2-40B4-BE49-F238E27FC236}">
                  <a16:creationId xmlns:a16="http://schemas.microsoft.com/office/drawing/2014/main" id="{80A26DF8-04FD-4D35-AC17-231020DDA1BA}"/>
                </a:ext>
              </a:extLst>
            </p:cNvPr>
            <p:cNvSpPr/>
            <p:nvPr/>
          </p:nvSpPr>
          <p:spPr>
            <a:xfrm>
              <a:off x="640266" y="5105964"/>
              <a:ext cx="1098891" cy="369332"/>
            </a:xfrm>
            <a:prstGeom prst="rect">
              <a:avLst/>
            </a:prstGeom>
          </p:spPr>
          <p:txBody>
            <a:bodyPr wrap="none">
              <a:spAutoFit/>
            </a:bodyPr>
            <a:lstStyle/>
            <a:p>
              <a:r>
                <a:rPr lang="en-US" dirty="0"/>
                <a:t>myQueue</a:t>
              </a:r>
            </a:p>
          </p:txBody>
        </p:sp>
      </p:grpSp>
    </p:spTree>
    <p:extLst>
      <p:ext uri="{BB962C8B-B14F-4D97-AF65-F5344CB8AC3E}">
        <p14:creationId xmlns:p14="http://schemas.microsoft.com/office/powerpoint/2010/main" val="1713329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A710224A-C5A4-4C65-9840-3ED56E54ECA1}"/>
              </a:ext>
            </a:extLst>
          </p:cNvPr>
          <p:cNvSpPr/>
          <p:nvPr/>
        </p:nvSpPr>
        <p:spPr>
          <a:xfrm>
            <a:off x="6096000" y="1499175"/>
            <a:ext cx="3577390" cy="1111678"/>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DB5075D-8A04-425B-8087-855C72AA7916}"/>
              </a:ext>
            </a:extLst>
          </p:cNvPr>
          <p:cNvSpPr txBox="1"/>
          <p:nvPr/>
        </p:nvSpPr>
        <p:spPr>
          <a:xfrm>
            <a:off x="914399" y="914400"/>
            <a:ext cx="3646447" cy="584775"/>
          </a:xfrm>
          <a:prstGeom prst="rect">
            <a:avLst/>
          </a:prstGeom>
          <a:noFill/>
        </p:spPr>
        <p:txBody>
          <a:bodyPr wrap="square" rtlCol="0">
            <a:spAutoFit/>
          </a:bodyPr>
          <a:lstStyle/>
          <a:p>
            <a:r>
              <a:rPr lang="en-US" sz="3200" dirty="0">
                <a:latin typeface="Myriad Pro" panose="020B0503030403020204" pitchFamily="34" charset="0"/>
              </a:rPr>
              <a:t>doubleCapacity()</a:t>
            </a:r>
            <a:endParaRPr lang="en-US" dirty="0">
              <a:latin typeface="Myriad Pro" panose="020B0503030403020204" pitchFamily="34" charset="0"/>
            </a:endParaRPr>
          </a:p>
        </p:txBody>
      </p:sp>
      <p:sp>
        <p:nvSpPr>
          <p:cNvPr id="27" name="Rectangle 26">
            <a:extLst>
              <a:ext uri="{FF2B5EF4-FFF2-40B4-BE49-F238E27FC236}">
                <a16:creationId xmlns:a16="http://schemas.microsoft.com/office/drawing/2014/main" id="{A6B5FB21-83D3-4D83-B8A0-9DD068D320D9}"/>
              </a:ext>
            </a:extLst>
          </p:cNvPr>
          <p:cNvSpPr/>
          <p:nvPr/>
        </p:nvSpPr>
        <p:spPr>
          <a:xfrm>
            <a:off x="5631997" y="927025"/>
            <a:ext cx="5642812" cy="2862322"/>
          </a:xfrm>
          <a:prstGeom prst="rect">
            <a:avLst/>
          </a:prstGeom>
        </p:spPr>
        <p:txBody>
          <a:bodyPr wrap="square">
            <a:spAutoFit/>
          </a:bodyPr>
          <a:lstStyle/>
          <a:p>
            <a:pPr>
              <a:tabLst>
                <a:tab pos="457200" algn="l"/>
                <a:tab pos="914400" algn="l"/>
                <a:tab pos="1371600" algn="l"/>
                <a:tab pos="1828800" algn="l"/>
                <a:tab pos="2286000" algn="l"/>
                <a:tab pos="2682875" algn="l"/>
              </a:tabLst>
            </a:pPr>
            <a:r>
              <a:rPr lang="en-US" dirty="0"/>
              <a:t>function DOUBLECAPACITY()</a:t>
            </a:r>
          </a:p>
          <a:p>
            <a:pPr>
              <a:tabLst>
                <a:tab pos="457200" algn="l"/>
                <a:tab pos="914400" algn="l"/>
                <a:tab pos="1371600" algn="l"/>
                <a:tab pos="1828800" algn="l"/>
                <a:tab pos="2286000" algn="l"/>
                <a:tab pos="2682875" algn="l"/>
              </a:tabLst>
            </a:pPr>
            <a:r>
              <a:rPr lang="en-US" dirty="0"/>
              <a:t>	NEWQUEUE = new array of MYQUEUE capacity * 2</a:t>
            </a:r>
          </a:p>
          <a:p>
            <a:pPr>
              <a:tabLst>
                <a:tab pos="457200" algn="l"/>
                <a:tab pos="914400" algn="l"/>
                <a:tab pos="1371600" algn="l"/>
                <a:tab pos="1828800" algn="l"/>
                <a:tab pos="2286000" algn="l"/>
                <a:tab pos="2682875" algn="l"/>
              </a:tabLst>
            </a:pPr>
            <a:r>
              <a:rPr lang="en-US" dirty="0"/>
              <a:t>	LENGTH = SIZE()		</a:t>
            </a:r>
          </a:p>
          <a:p>
            <a:pPr>
              <a:tabLst>
                <a:tab pos="457200" algn="l"/>
                <a:tab pos="914400" algn="l"/>
                <a:tab pos="1371600" algn="l"/>
                <a:tab pos="1828800" algn="l"/>
                <a:tab pos="2286000" algn="l"/>
                <a:tab pos="2682875" algn="l"/>
              </a:tabLst>
            </a:pPr>
            <a:r>
              <a:rPr lang="en-US" dirty="0"/>
              <a:t>	for I = 0 to LENGTH - 1	</a:t>
            </a:r>
          </a:p>
          <a:p>
            <a:pPr>
              <a:tabLst>
                <a:tab pos="457200" algn="l"/>
                <a:tab pos="914400" algn="l"/>
                <a:tab pos="1371600" algn="l"/>
                <a:tab pos="1828800" algn="l"/>
                <a:tab pos="2286000" algn="l"/>
                <a:tab pos="2682875" algn="l"/>
              </a:tabLst>
            </a:pPr>
            <a:r>
              <a:rPr lang="en-US" dirty="0"/>
              <a:t>		NEWQUEUE[I] = DEQUEUE()</a:t>
            </a:r>
          </a:p>
          <a:p>
            <a:pPr>
              <a:tabLst>
                <a:tab pos="457200" algn="l"/>
                <a:tab pos="914400" algn="l"/>
                <a:tab pos="1371600" algn="l"/>
                <a:tab pos="1828800" algn="l"/>
                <a:tab pos="2286000" algn="l"/>
                <a:tab pos="2682875" algn="l"/>
              </a:tabLst>
            </a:pPr>
            <a:r>
              <a:rPr lang="en-US" dirty="0"/>
              <a:t>	end for</a:t>
            </a:r>
          </a:p>
          <a:p>
            <a:pPr>
              <a:tabLst>
                <a:tab pos="457200" algn="l"/>
                <a:tab pos="914400" algn="l"/>
                <a:tab pos="1371600" algn="l"/>
                <a:tab pos="1828800" algn="l"/>
                <a:tab pos="2286000" algn="l"/>
                <a:tab pos="2682875" algn="l"/>
              </a:tabLst>
            </a:pPr>
            <a:r>
              <a:rPr lang="en-US" dirty="0"/>
              <a:t>	START = 0</a:t>
            </a:r>
          </a:p>
          <a:p>
            <a:pPr>
              <a:tabLst>
                <a:tab pos="457200" algn="l"/>
                <a:tab pos="914400" algn="l"/>
                <a:tab pos="1371600" algn="l"/>
                <a:tab pos="1828800" algn="l"/>
                <a:tab pos="2286000" algn="l"/>
                <a:tab pos="2682875" algn="l"/>
              </a:tabLst>
            </a:pPr>
            <a:r>
              <a:rPr lang="en-US" dirty="0"/>
              <a:t>	END = LENGTH</a:t>
            </a:r>
          </a:p>
          <a:p>
            <a:pPr>
              <a:tabLst>
                <a:tab pos="457200" algn="l"/>
                <a:tab pos="914400" algn="l"/>
                <a:tab pos="1371600" algn="l"/>
                <a:tab pos="1828800" algn="l"/>
                <a:tab pos="2286000" algn="l"/>
                <a:tab pos="2682875" algn="l"/>
              </a:tabLst>
            </a:pPr>
            <a:r>
              <a:rPr lang="en-US" dirty="0"/>
              <a:t>	MYQUEUE = NEWQUEUE</a:t>
            </a:r>
          </a:p>
          <a:p>
            <a:pPr>
              <a:tabLst>
                <a:tab pos="457200" algn="l"/>
                <a:tab pos="914400" algn="l"/>
                <a:tab pos="1371600" algn="l"/>
                <a:tab pos="1828800" algn="l"/>
                <a:tab pos="2286000" algn="l"/>
                <a:tab pos="2682875" algn="l"/>
              </a:tabLst>
            </a:pPr>
            <a:r>
              <a:rPr lang="en-US" dirty="0"/>
              <a:t>end function</a:t>
            </a:r>
          </a:p>
        </p:txBody>
      </p:sp>
      <p:grpSp>
        <p:nvGrpSpPr>
          <p:cNvPr id="60" name="Group 59">
            <a:extLst>
              <a:ext uri="{FF2B5EF4-FFF2-40B4-BE49-F238E27FC236}">
                <a16:creationId xmlns:a16="http://schemas.microsoft.com/office/drawing/2014/main" id="{C46C1C37-DD40-4E78-97CB-E6BD6F8C08CF}"/>
              </a:ext>
            </a:extLst>
          </p:cNvPr>
          <p:cNvGrpSpPr/>
          <p:nvPr/>
        </p:nvGrpSpPr>
        <p:grpSpPr>
          <a:xfrm>
            <a:off x="897693" y="1752036"/>
            <a:ext cx="3163205" cy="1555677"/>
            <a:chOff x="640266" y="4511255"/>
            <a:chExt cx="3163205" cy="1555677"/>
          </a:xfrm>
        </p:grpSpPr>
        <p:grpSp>
          <p:nvGrpSpPr>
            <p:cNvPr id="6" name="Group 5">
              <a:extLst>
                <a:ext uri="{FF2B5EF4-FFF2-40B4-BE49-F238E27FC236}">
                  <a16:creationId xmlns:a16="http://schemas.microsoft.com/office/drawing/2014/main" id="{9C3A9070-948B-43E4-804E-B2DC770E4842}"/>
                </a:ext>
              </a:extLst>
            </p:cNvPr>
            <p:cNvGrpSpPr/>
            <p:nvPr/>
          </p:nvGrpSpPr>
          <p:grpSpPr>
            <a:xfrm rot="5400000">
              <a:off x="2221158" y="4556581"/>
              <a:ext cx="366257" cy="1465027"/>
              <a:chOff x="2263515" y="2758191"/>
              <a:chExt cx="749510" cy="2998036"/>
            </a:xfrm>
          </p:grpSpPr>
          <p:sp>
            <p:nvSpPr>
              <p:cNvPr id="23" name="Rectangle 22">
                <a:extLst>
                  <a:ext uri="{FF2B5EF4-FFF2-40B4-BE49-F238E27FC236}">
                    <a16:creationId xmlns:a16="http://schemas.microsoft.com/office/drawing/2014/main" id="{42C4907A-0DBF-4639-8877-9BD30646617A}"/>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24" name="Rectangle 23">
                <a:extLst>
                  <a:ext uri="{FF2B5EF4-FFF2-40B4-BE49-F238E27FC236}">
                    <a16:creationId xmlns:a16="http://schemas.microsoft.com/office/drawing/2014/main" id="{64453A5D-7806-4ABB-B3E1-EDEC860FAF78}"/>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25" name="Rectangle 24">
                <a:extLst>
                  <a:ext uri="{FF2B5EF4-FFF2-40B4-BE49-F238E27FC236}">
                    <a16:creationId xmlns:a16="http://schemas.microsoft.com/office/drawing/2014/main" id="{5BDB7818-A7A6-4846-86EC-63E7E1FCD4C0}"/>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26" name="Rectangle 25">
                <a:extLst>
                  <a:ext uri="{FF2B5EF4-FFF2-40B4-BE49-F238E27FC236}">
                    <a16:creationId xmlns:a16="http://schemas.microsoft.com/office/drawing/2014/main" id="{9BA558F5-895B-47ED-8CF0-55DBE16BF1A5}"/>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sp>
          <p:nvSpPr>
            <p:cNvPr id="8" name="TextBox 7">
              <a:extLst>
                <a:ext uri="{FF2B5EF4-FFF2-40B4-BE49-F238E27FC236}">
                  <a16:creationId xmlns:a16="http://schemas.microsoft.com/office/drawing/2014/main" id="{B29F5B84-B3D4-48D7-A55F-223F8C4436D6}"/>
                </a:ext>
              </a:extLst>
            </p:cNvPr>
            <p:cNvSpPr txBox="1"/>
            <p:nvPr/>
          </p:nvSpPr>
          <p:spPr>
            <a:xfrm>
              <a:off x="2059322" y="5773473"/>
              <a:ext cx="370263" cy="225598"/>
            </a:xfrm>
            <a:prstGeom prst="rect">
              <a:avLst/>
            </a:prstGeom>
            <a:noFill/>
          </p:spPr>
          <p:txBody>
            <a:bodyPr wrap="none" rtlCol="0">
              <a:spAutoFit/>
            </a:bodyPr>
            <a:lstStyle/>
            <a:p>
              <a:r>
                <a:rPr lang="en-US" sz="2400" dirty="0"/>
                <a:t>start</a:t>
              </a:r>
            </a:p>
          </p:txBody>
        </p:sp>
        <p:cxnSp>
          <p:nvCxnSpPr>
            <p:cNvPr id="9" name="Straight Arrow Connector 8">
              <a:extLst>
                <a:ext uri="{FF2B5EF4-FFF2-40B4-BE49-F238E27FC236}">
                  <a16:creationId xmlns:a16="http://schemas.microsoft.com/office/drawing/2014/main" id="{6F25C27E-F6EE-4C86-A3F7-4695C32DD858}"/>
                </a:ext>
              </a:extLst>
            </p:cNvPr>
            <p:cNvCxnSpPr>
              <a:cxnSpLocks/>
              <a:stCxn id="13" idx="2"/>
            </p:cNvCxnSpPr>
            <p:nvPr/>
          </p:nvCxnSpPr>
          <p:spPr>
            <a:xfrm flipV="1">
              <a:off x="1854902" y="5700675"/>
              <a:ext cx="412153" cy="3662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606D1664-76A2-4FB4-999F-647693DFA281}"/>
                </a:ext>
              </a:extLst>
            </p:cNvPr>
            <p:cNvSpPr txBox="1"/>
            <p:nvPr/>
          </p:nvSpPr>
          <p:spPr>
            <a:xfrm>
              <a:off x="2059322" y="4581584"/>
              <a:ext cx="323671" cy="225598"/>
            </a:xfrm>
            <a:prstGeom prst="rect">
              <a:avLst/>
            </a:prstGeom>
            <a:noFill/>
          </p:spPr>
          <p:txBody>
            <a:bodyPr wrap="none" rtlCol="0">
              <a:spAutoFit/>
            </a:bodyPr>
            <a:lstStyle/>
            <a:p>
              <a:r>
                <a:rPr lang="en-US" sz="2400" dirty="0"/>
                <a:t>end</a:t>
              </a:r>
            </a:p>
          </p:txBody>
        </p:sp>
        <p:cxnSp>
          <p:nvCxnSpPr>
            <p:cNvPr id="11" name="Straight Arrow Connector 10">
              <a:extLst>
                <a:ext uri="{FF2B5EF4-FFF2-40B4-BE49-F238E27FC236}">
                  <a16:creationId xmlns:a16="http://schemas.microsoft.com/office/drawing/2014/main" id="{14E5E6D0-B3A4-49D4-8A99-F37D35E4C8E0}"/>
                </a:ext>
              </a:extLst>
            </p:cNvPr>
            <p:cNvCxnSpPr>
              <a:cxnSpLocks/>
              <a:stCxn id="12" idx="0"/>
              <a:endCxn id="26" idx="0"/>
            </p:cNvCxnSpPr>
            <p:nvPr/>
          </p:nvCxnSpPr>
          <p:spPr>
            <a:xfrm flipH="1">
              <a:off x="1854901" y="4511255"/>
              <a:ext cx="1" cy="5947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C7DA7247-DBF7-4BDE-A54B-9F83B17131BC}"/>
                </a:ext>
              </a:extLst>
            </p:cNvPr>
            <p:cNvSpPr/>
            <p:nvPr/>
          </p:nvSpPr>
          <p:spPr>
            <a:xfrm>
              <a:off x="1671773" y="451125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3" name="Rectangle 12">
              <a:extLst>
                <a:ext uri="{FF2B5EF4-FFF2-40B4-BE49-F238E27FC236}">
                  <a16:creationId xmlns:a16="http://schemas.microsoft.com/office/drawing/2014/main" id="{0426AA5E-E848-4F11-9AB1-FE249BA1E2F3}"/>
                </a:ext>
              </a:extLst>
            </p:cNvPr>
            <p:cNvSpPr/>
            <p:nvPr/>
          </p:nvSpPr>
          <p:spPr>
            <a:xfrm>
              <a:off x="1671773" y="570067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grpSp>
          <p:nvGrpSpPr>
            <p:cNvPr id="14" name="Group 13">
              <a:extLst>
                <a:ext uri="{FF2B5EF4-FFF2-40B4-BE49-F238E27FC236}">
                  <a16:creationId xmlns:a16="http://schemas.microsoft.com/office/drawing/2014/main" id="{B5FEE852-2AB5-4090-BA15-C5BD4D2FB0F5}"/>
                </a:ext>
              </a:extLst>
            </p:cNvPr>
            <p:cNvGrpSpPr/>
            <p:nvPr/>
          </p:nvGrpSpPr>
          <p:grpSpPr>
            <a:xfrm>
              <a:off x="1787456" y="5458540"/>
              <a:ext cx="2016015" cy="369333"/>
              <a:chOff x="1544429" y="3775756"/>
              <a:chExt cx="4125580" cy="755804"/>
            </a:xfrm>
          </p:grpSpPr>
          <p:sp>
            <p:nvSpPr>
              <p:cNvPr id="15" name="TextBox 14">
                <a:extLst>
                  <a:ext uri="{FF2B5EF4-FFF2-40B4-BE49-F238E27FC236}">
                    <a16:creationId xmlns:a16="http://schemas.microsoft.com/office/drawing/2014/main" id="{8A8F1BD6-7C70-4346-B9C7-40F59CC1A997}"/>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6" name="TextBox 15">
                <a:extLst>
                  <a:ext uri="{FF2B5EF4-FFF2-40B4-BE49-F238E27FC236}">
                    <a16:creationId xmlns:a16="http://schemas.microsoft.com/office/drawing/2014/main" id="{A6B4D8FD-FAFF-4157-A291-7BF0DF3630AF}"/>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7" name="TextBox 16">
                <a:extLst>
                  <a:ext uri="{FF2B5EF4-FFF2-40B4-BE49-F238E27FC236}">
                    <a16:creationId xmlns:a16="http://schemas.microsoft.com/office/drawing/2014/main" id="{0953589B-8A46-4C7A-BEA6-19D6CB8CF558}"/>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18" name="TextBox 17">
                <a:extLst>
                  <a:ext uri="{FF2B5EF4-FFF2-40B4-BE49-F238E27FC236}">
                    <a16:creationId xmlns:a16="http://schemas.microsoft.com/office/drawing/2014/main" id="{A0C6A083-7FBF-46FD-8674-FEC4A651A159}"/>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20" name="TextBox 19">
                <a:extLst>
                  <a:ext uri="{FF2B5EF4-FFF2-40B4-BE49-F238E27FC236}">
                    <a16:creationId xmlns:a16="http://schemas.microsoft.com/office/drawing/2014/main" id="{F8F71BEB-7F20-4E70-8D36-A5B521BCF547}"/>
                  </a:ext>
                </a:extLst>
              </p:cNvPr>
              <p:cNvSpPr txBox="1"/>
              <p:nvPr/>
            </p:nvSpPr>
            <p:spPr>
              <a:xfrm>
                <a:off x="5291975" y="3775756"/>
                <a:ext cx="378034" cy="755804"/>
              </a:xfrm>
              <a:prstGeom prst="rect">
                <a:avLst/>
              </a:prstGeom>
              <a:noFill/>
            </p:spPr>
            <p:txBody>
              <a:bodyPr wrap="none" rtlCol="0">
                <a:spAutoFit/>
              </a:bodyPr>
              <a:lstStyle/>
              <a:p>
                <a:endParaRPr lang="en-US" dirty="0"/>
              </a:p>
            </p:txBody>
          </p:sp>
        </p:grpSp>
        <p:sp>
          <p:nvSpPr>
            <p:cNvPr id="29" name="Rectangle 28">
              <a:extLst>
                <a:ext uri="{FF2B5EF4-FFF2-40B4-BE49-F238E27FC236}">
                  <a16:creationId xmlns:a16="http://schemas.microsoft.com/office/drawing/2014/main" id="{80A26DF8-04FD-4D35-AC17-231020DDA1BA}"/>
                </a:ext>
              </a:extLst>
            </p:cNvPr>
            <p:cNvSpPr/>
            <p:nvPr/>
          </p:nvSpPr>
          <p:spPr>
            <a:xfrm>
              <a:off x="640266" y="5105964"/>
              <a:ext cx="1098891" cy="369332"/>
            </a:xfrm>
            <a:prstGeom prst="rect">
              <a:avLst/>
            </a:prstGeom>
          </p:spPr>
          <p:txBody>
            <a:bodyPr wrap="none">
              <a:spAutoFit/>
            </a:bodyPr>
            <a:lstStyle/>
            <a:p>
              <a:r>
                <a:rPr lang="en-US" dirty="0"/>
                <a:t>myQueue</a:t>
              </a:r>
            </a:p>
          </p:txBody>
        </p:sp>
      </p:grpSp>
      <p:grpSp>
        <p:nvGrpSpPr>
          <p:cNvPr id="62" name="Group 61">
            <a:extLst>
              <a:ext uri="{FF2B5EF4-FFF2-40B4-BE49-F238E27FC236}">
                <a16:creationId xmlns:a16="http://schemas.microsoft.com/office/drawing/2014/main" id="{29B49D82-D158-4227-A146-30BA7FF158A1}"/>
              </a:ext>
            </a:extLst>
          </p:cNvPr>
          <p:cNvGrpSpPr/>
          <p:nvPr/>
        </p:nvGrpSpPr>
        <p:grpSpPr>
          <a:xfrm>
            <a:off x="638049" y="3789347"/>
            <a:ext cx="4199145" cy="1679801"/>
            <a:chOff x="3336074" y="4511255"/>
            <a:chExt cx="4199145" cy="1679801"/>
          </a:xfrm>
        </p:grpSpPr>
        <p:grpSp>
          <p:nvGrpSpPr>
            <p:cNvPr id="31" name="Group 30">
              <a:extLst>
                <a:ext uri="{FF2B5EF4-FFF2-40B4-BE49-F238E27FC236}">
                  <a16:creationId xmlns:a16="http://schemas.microsoft.com/office/drawing/2014/main" id="{E4BBC51D-914F-4621-87E7-FFC13E6C2595}"/>
                </a:ext>
              </a:extLst>
            </p:cNvPr>
            <p:cNvGrpSpPr/>
            <p:nvPr/>
          </p:nvGrpSpPr>
          <p:grpSpPr>
            <a:xfrm rot="5400000">
              <a:off x="5888802" y="3825806"/>
              <a:ext cx="366257" cy="2926577"/>
              <a:chOff x="2263515" y="-232730"/>
              <a:chExt cx="749510" cy="5988957"/>
            </a:xfrm>
          </p:grpSpPr>
          <p:sp>
            <p:nvSpPr>
              <p:cNvPr id="44" name="Rectangle 43">
                <a:extLst>
                  <a:ext uri="{FF2B5EF4-FFF2-40B4-BE49-F238E27FC236}">
                    <a16:creationId xmlns:a16="http://schemas.microsoft.com/office/drawing/2014/main" id="{F49917DE-AF67-4EC9-9146-76C433CC88CD}"/>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45" name="Rectangle 44">
                <a:extLst>
                  <a:ext uri="{FF2B5EF4-FFF2-40B4-BE49-F238E27FC236}">
                    <a16:creationId xmlns:a16="http://schemas.microsoft.com/office/drawing/2014/main" id="{E2C54147-D58F-4B71-893E-8726C98273E2}"/>
                  </a:ext>
                </a:extLst>
              </p:cNvPr>
              <p:cNvSpPr/>
              <p:nvPr/>
            </p:nvSpPr>
            <p:spPr>
              <a:xfrm rot="16200000">
                <a:off x="2263515" y="3507700"/>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46" name="Rectangle 45">
                <a:extLst>
                  <a:ext uri="{FF2B5EF4-FFF2-40B4-BE49-F238E27FC236}">
                    <a16:creationId xmlns:a16="http://schemas.microsoft.com/office/drawing/2014/main" id="{14E36602-CAEA-4909-AE01-C7F29A5071BD}"/>
                  </a:ext>
                </a:extLst>
              </p:cNvPr>
              <p:cNvSpPr/>
              <p:nvPr/>
            </p:nvSpPr>
            <p:spPr>
              <a:xfrm rot="16200000">
                <a:off x="2263515" y="4257208"/>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47" name="Rectangle 46">
                <a:extLst>
                  <a:ext uri="{FF2B5EF4-FFF2-40B4-BE49-F238E27FC236}">
                    <a16:creationId xmlns:a16="http://schemas.microsoft.com/office/drawing/2014/main" id="{7C3C3BF6-7625-4192-A2EE-6C058CB3C40D}"/>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49" name="Rectangle 48">
                <a:extLst>
                  <a:ext uri="{FF2B5EF4-FFF2-40B4-BE49-F238E27FC236}">
                    <a16:creationId xmlns:a16="http://schemas.microsoft.com/office/drawing/2014/main" id="{3E7A2C3E-68A6-4994-AA6D-C307186D52DA}"/>
                  </a:ext>
                </a:extLst>
              </p:cNvPr>
              <p:cNvSpPr/>
              <p:nvPr/>
            </p:nvSpPr>
            <p:spPr>
              <a:xfrm rot="16200000">
                <a:off x="2263515" y="-232730"/>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0" name="Rectangle 49">
                <a:extLst>
                  <a:ext uri="{FF2B5EF4-FFF2-40B4-BE49-F238E27FC236}">
                    <a16:creationId xmlns:a16="http://schemas.microsoft.com/office/drawing/2014/main" id="{36D4DCFA-1BAE-4B02-A545-AE34B3422033}"/>
                  </a:ext>
                </a:extLst>
              </p:cNvPr>
              <p:cNvSpPr/>
              <p:nvPr/>
            </p:nvSpPr>
            <p:spPr>
              <a:xfrm rot="16200000">
                <a:off x="2263515" y="516779"/>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1" name="Rectangle 50">
                <a:extLst>
                  <a:ext uri="{FF2B5EF4-FFF2-40B4-BE49-F238E27FC236}">
                    <a16:creationId xmlns:a16="http://schemas.microsoft.com/office/drawing/2014/main" id="{1BAFDEAB-6CCD-4588-BBCF-E89B44CFAAEC}"/>
                  </a:ext>
                </a:extLst>
              </p:cNvPr>
              <p:cNvSpPr/>
              <p:nvPr/>
            </p:nvSpPr>
            <p:spPr>
              <a:xfrm rot="16200000">
                <a:off x="2263515" y="1266287"/>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2" name="Rectangle 51">
                <a:extLst>
                  <a:ext uri="{FF2B5EF4-FFF2-40B4-BE49-F238E27FC236}">
                    <a16:creationId xmlns:a16="http://schemas.microsoft.com/office/drawing/2014/main" id="{C2798A70-68DB-4813-A524-7D6AB7157AA9}"/>
                  </a:ext>
                </a:extLst>
              </p:cNvPr>
              <p:cNvSpPr/>
              <p:nvPr/>
            </p:nvSpPr>
            <p:spPr>
              <a:xfrm rot="16200000">
                <a:off x="2263515" y="2015796"/>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sp>
          <p:nvSpPr>
            <p:cNvPr id="32" name="TextBox 31">
              <a:extLst>
                <a:ext uri="{FF2B5EF4-FFF2-40B4-BE49-F238E27FC236}">
                  <a16:creationId xmlns:a16="http://schemas.microsoft.com/office/drawing/2014/main" id="{639ACE90-5FAB-47D3-A7D0-F12778E28882}"/>
                </a:ext>
              </a:extLst>
            </p:cNvPr>
            <p:cNvSpPr txBox="1"/>
            <p:nvPr/>
          </p:nvSpPr>
          <p:spPr>
            <a:xfrm>
              <a:off x="4996191" y="5773473"/>
              <a:ext cx="370263" cy="225598"/>
            </a:xfrm>
            <a:prstGeom prst="rect">
              <a:avLst/>
            </a:prstGeom>
            <a:noFill/>
          </p:spPr>
          <p:txBody>
            <a:bodyPr wrap="none" rtlCol="0">
              <a:spAutoFit/>
            </a:bodyPr>
            <a:lstStyle/>
            <a:p>
              <a:r>
                <a:rPr lang="en-US" sz="2400" dirty="0"/>
                <a:t>start</a:t>
              </a:r>
            </a:p>
          </p:txBody>
        </p:sp>
        <p:cxnSp>
          <p:nvCxnSpPr>
            <p:cNvPr id="33" name="Straight Arrow Connector 32">
              <a:extLst>
                <a:ext uri="{FF2B5EF4-FFF2-40B4-BE49-F238E27FC236}">
                  <a16:creationId xmlns:a16="http://schemas.microsoft.com/office/drawing/2014/main" id="{982C249C-418D-4F69-B45E-186660077A60}"/>
                </a:ext>
              </a:extLst>
            </p:cNvPr>
            <p:cNvCxnSpPr>
              <a:cxnSpLocks/>
              <a:stCxn id="37" idx="2"/>
            </p:cNvCxnSpPr>
            <p:nvPr/>
          </p:nvCxnSpPr>
          <p:spPr>
            <a:xfrm flipH="1" flipV="1">
              <a:off x="4382446" y="5733064"/>
              <a:ext cx="409325" cy="4579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4" name="TextBox 33">
              <a:extLst>
                <a:ext uri="{FF2B5EF4-FFF2-40B4-BE49-F238E27FC236}">
                  <a16:creationId xmlns:a16="http://schemas.microsoft.com/office/drawing/2014/main" id="{1DBE6E39-002A-4F49-BAD4-B67377C396EA}"/>
                </a:ext>
              </a:extLst>
            </p:cNvPr>
            <p:cNvSpPr txBox="1"/>
            <p:nvPr/>
          </p:nvSpPr>
          <p:spPr>
            <a:xfrm>
              <a:off x="4996191" y="4581584"/>
              <a:ext cx="323671" cy="225598"/>
            </a:xfrm>
            <a:prstGeom prst="rect">
              <a:avLst/>
            </a:prstGeom>
            <a:noFill/>
          </p:spPr>
          <p:txBody>
            <a:bodyPr wrap="none" rtlCol="0">
              <a:spAutoFit/>
            </a:bodyPr>
            <a:lstStyle/>
            <a:p>
              <a:r>
                <a:rPr lang="en-US" sz="2400" dirty="0"/>
                <a:t>end</a:t>
              </a:r>
            </a:p>
          </p:txBody>
        </p:sp>
        <p:cxnSp>
          <p:nvCxnSpPr>
            <p:cNvPr id="35" name="Straight Arrow Connector 34">
              <a:extLst>
                <a:ext uri="{FF2B5EF4-FFF2-40B4-BE49-F238E27FC236}">
                  <a16:creationId xmlns:a16="http://schemas.microsoft.com/office/drawing/2014/main" id="{F71062FA-7C0A-4CF4-9EC3-9AE9D10E43E3}"/>
                </a:ext>
              </a:extLst>
            </p:cNvPr>
            <p:cNvCxnSpPr>
              <a:cxnSpLocks/>
              <a:stCxn id="36" idx="0"/>
              <a:endCxn id="47" idx="0"/>
            </p:cNvCxnSpPr>
            <p:nvPr/>
          </p:nvCxnSpPr>
          <p:spPr>
            <a:xfrm>
              <a:off x="4791771" y="4511255"/>
              <a:ext cx="0" cy="5947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Rectangle 35">
              <a:extLst>
                <a:ext uri="{FF2B5EF4-FFF2-40B4-BE49-F238E27FC236}">
                  <a16:creationId xmlns:a16="http://schemas.microsoft.com/office/drawing/2014/main" id="{16706FC2-8DBD-461C-AA4F-D5913699FE7D}"/>
                </a:ext>
              </a:extLst>
            </p:cNvPr>
            <p:cNvSpPr/>
            <p:nvPr/>
          </p:nvSpPr>
          <p:spPr>
            <a:xfrm>
              <a:off x="4608642" y="451125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37" name="Rectangle 36">
              <a:extLst>
                <a:ext uri="{FF2B5EF4-FFF2-40B4-BE49-F238E27FC236}">
                  <a16:creationId xmlns:a16="http://schemas.microsoft.com/office/drawing/2014/main" id="{6E5E8305-5E34-42C5-B99A-1AA358EFCD3B}"/>
                </a:ext>
              </a:extLst>
            </p:cNvPr>
            <p:cNvSpPr/>
            <p:nvPr/>
          </p:nvSpPr>
          <p:spPr>
            <a:xfrm>
              <a:off x="4608642" y="5824799"/>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-1</a:t>
              </a:r>
            </a:p>
          </p:txBody>
        </p:sp>
        <p:grpSp>
          <p:nvGrpSpPr>
            <p:cNvPr id="38" name="Group 37">
              <a:extLst>
                <a:ext uri="{FF2B5EF4-FFF2-40B4-BE49-F238E27FC236}">
                  <a16:creationId xmlns:a16="http://schemas.microsoft.com/office/drawing/2014/main" id="{542FA2A4-D47F-478B-86F7-1025F548C275}"/>
                </a:ext>
              </a:extLst>
            </p:cNvPr>
            <p:cNvGrpSpPr/>
            <p:nvPr/>
          </p:nvGrpSpPr>
          <p:grpSpPr>
            <a:xfrm>
              <a:off x="4724325" y="5458540"/>
              <a:ext cx="2809008" cy="369333"/>
              <a:chOff x="1544429" y="3775756"/>
              <a:chExt cx="5748365" cy="755804"/>
            </a:xfrm>
          </p:grpSpPr>
          <p:sp>
            <p:nvSpPr>
              <p:cNvPr id="39" name="TextBox 38">
                <a:extLst>
                  <a:ext uri="{FF2B5EF4-FFF2-40B4-BE49-F238E27FC236}">
                    <a16:creationId xmlns:a16="http://schemas.microsoft.com/office/drawing/2014/main" id="{DCC40792-B35D-44F3-B111-0A34C37633F7}"/>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40" name="TextBox 39">
                <a:extLst>
                  <a:ext uri="{FF2B5EF4-FFF2-40B4-BE49-F238E27FC236}">
                    <a16:creationId xmlns:a16="http://schemas.microsoft.com/office/drawing/2014/main" id="{28165E9B-F0C1-4D8F-9E02-C5F166A96CCC}"/>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41" name="TextBox 40">
                <a:extLst>
                  <a:ext uri="{FF2B5EF4-FFF2-40B4-BE49-F238E27FC236}">
                    <a16:creationId xmlns:a16="http://schemas.microsoft.com/office/drawing/2014/main" id="{B730DB43-F3F3-4614-B326-6AB4E0B9C178}"/>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42" name="TextBox 41">
                <a:extLst>
                  <a:ext uri="{FF2B5EF4-FFF2-40B4-BE49-F238E27FC236}">
                    <a16:creationId xmlns:a16="http://schemas.microsoft.com/office/drawing/2014/main" id="{23E01E0D-1C33-4321-8B73-BCC5DE2ACA70}"/>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43" name="TextBox 42">
                <a:extLst>
                  <a:ext uri="{FF2B5EF4-FFF2-40B4-BE49-F238E27FC236}">
                    <a16:creationId xmlns:a16="http://schemas.microsoft.com/office/drawing/2014/main" id="{085CAB2B-A40D-4AA9-BC41-5DE195A966F1}"/>
                  </a:ext>
                </a:extLst>
              </p:cNvPr>
              <p:cNvSpPr txBox="1"/>
              <p:nvPr/>
            </p:nvSpPr>
            <p:spPr>
              <a:xfrm>
                <a:off x="5291975" y="3775756"/>
                <a:ext cx="378034" cy="755804"/>
              </a:xfrm>
              <a:prstGeom prst="rect">
                <a:avLst/>
              </a:prstGeom>
              <a:noFill/>
            </p:spPr>
            <p:txBody>
              <a:bodyPr wrap="none" rtlCol="0">
                <a:spAutoFit/>
              </a:bodyPr>
              <a:lstStyle/>
              <a:p>
                <a:endParaRPr lang="en-US" dirty="0"/>
              </a:p>
            </p:txBody>
          </p:sp>
          <p:sp>
            <p:nvSpPr>
              <p:cNvPr id="55" name="TextBox 54">
                <a:extLst>
                  <a:ext uri="{FF2B5EF4-FFF2-40B4-BE49-F238E27FC236}">
                    <a16:creationId xmlns:a16="http://schemas.microsoft.com/office/drawing/2014/main" id="{3360AA92-CCAD-4538-BEA0-539D299DE6E9}"/>
                  </a:ext>
                </a:extLst>
              </p:cNvPr>
              <p:cNvSpPr txBox="1"/>
              <p:nvPr/>
            </p:nvSpPr>
            <p:spPr>
              <a:xfrm>
                <a:off x="4479383" y="3775758"/>
                <a:ext cx="564885" cy="629836"/>
              </a:xfrm>
              <a:prstGeom prst="rect">
                <a:avLst/>
              </a:prstGeom>
              <a:noFill/>
            </p:spPr>
            <p:txBody>
              <a:bodyPr wrap="none" rtlCol="0">
                <a:spAutoFit/>
              </a:bodyPr>
              <a:lstStyle/>
              <a:p>
                <a:r>
                  <a:rPr lang="en-US" sz="1400" dirty="0"/>
                  <a:t>4</a:t>
                </a:r>
                <a:endParaRPr lang="en-US" dirty="0"/>
              </a:p>
            </p:txBody>
          </p:sp>
          <p:sp>
            <p:nvSpPr>
              <p:cNvPr id="56" name="TextBox 55">
                <a:extLst>
                  <a:ext uri="{FF2B5EF4-FFF2-40B4-BE49-F238E27FC236}">
                    <a16:creationId xmlns:a16="http://schemas.microsoft.com/office/drawing/2014/main" id="{8B26CCC5-B261-49AB-BD47-277AC5C0C91E}"/>
                  </a:ext>
                </a:extLst>
              </p:cNvPr>
              <p:cNvSpPr txBox="1"/>
              <p:nvPr/>
            </p:nvSpPr>
            <p:spPr>
              <a:xfrm>
                <a:off x="5228891" y="3775758"/>
                <a:ext cx="564885" cy="629836"/>
              </a:xfrm>
              <a:prstGeom prst="rect">
                <a:avLst/>
              </a:prstGeom>
              <a:noFill/>
            </p:spPr>
            <p:txBody>
              <a:bodyPr wrap="none" rtlCol="0">
                <a:spAutoFit/>
              </a:bodyPr>
              <a:lstStyle/>
              <a:p>
                <a:r>
                  <a:rPr lang="en-US" sz="1400" dirty="0"/>
                  <a:t>5</a:t>
                </a:r>
                <a:endParaRPr lang="en-US" dirty="0"/>
              </a:p>
            </p:txBody>
          </p:sp>
          <p:sp>
            <p:nvSpPr>
              <p:cNvPr id="57" name="TextBox 56">
                <a:extLst>
                  <a:ext uri="{FF2B5EF4-FFF2-40B4-BE49-F238E27FC236}">
                    <a16:creationId xmlns:a16="http://schemas.microsoft.com/office/drawing/2014/main" id="{F581AD73-981B-46C6-9FF3-7960F5A82E01}"/>
                  </a:ext>
                </a:extLst>
              </p:cNvPr>
              <p:cNvSpPr txBox="1"/>
              <p:nvPr/>
            </p:nvSpPr>
            <p:spPr>
              <a:xfrm>
                <a:off x="5978401" y="3775756"/>
                <a:ext cx="564885" cy="629836"/>
              </a:xfrm>
              <a:prstGeom prst="rect">
                <a:avLst/>
              </a:prstGeom>
              <a:noFill/>
            </p:spPr>
            <p:txBody>
              <a:bodyPr wrap="none" rtlCol="0">
                <a:spAutoFit/>
              </a:bodyPr>
              <a:lstStyle/>
              <a:p>
                <a:r>
                  <a:rPr lang="en-US" sz="1400" dirty="0"/>
                  <a:t>6</a:t>
                </a:r>
                <a:endParaRPr lang="en-US" dirty="0"/>
              </a:p>
            </p:txBody>
          </p:sp>
          <p:sp>
            <p:nvSpPr>
              <p:cNvPr id="58" name="TextBox 57">
                <a:extLst>
                  <a:ext uri="{FF2B5EF4-FFF2-40B4-BE49-F238E27FC236}">
                    <a16:creationId xmlns:a16="http://schemas.microsoft.com/office/drawing/2014/main" id="{DBAE2E4C-1460-4F1F-A01E-0FA724F3B5C6}"/>
                  </a:ext>
                </a:extLst>
              </p:cNvPr>
              <p:cNvSpPr txBox="1"/>
              <p:nvPr/>
            </p:nvSpPr>
            <p:spPr>
              <a:xfrm>
                <a:off x="6727909" y="3775756"/>
                <a:ext cx="564885" cy="629836"/>
              </a:xfrm>
              <a:prstGeom prst="rect">
                <a:avLst/>
              </a:prstGeom>
              <a:noFill/>
            </p:spPr>
            <p:txBody>
              <a:bodyPr wrap="none" rtlCol="0">
                <a:spAutoFit/>
              </a:bodyPr>
              <a:lstStyle/>
              <a:p>
                <a:r>
                  <a:rPr lang="en-US" sz="1400" dirty="0"/>
                  <a:t>7</a:t>
                </a:r>
                <a:endParaRPr lang="en-US" dirty="0"/>
              </a:p>
            </p:txBody>
          </p:sp>
        </p:grpSp>
        <p:sp>
          <p:nvSpPr>
            <p:cNvPr id="48" name="Rectangle 47">
              <a:extLst>
                <a:ext uri="{FF2B5EF4-FFF2-40B4-BE49-F238E27FC236}">
                  <a16:creationId xmlns:a16="http://schemas.microsoft.com/office/drawing/2014/main" id="{89A5C966-20AB-4EAA-838F-498A047DFD1A}"/>
                </a:ext>
              </a:extLst>
            </p:cNvPr>
            <p:cNvSpPr/>
            <p:nvPr/>
          </p:nvSpPr>
          <p:spPr>
            <a:xfrm>
              <a:off x="3336074" y="5105964"/>
              <a:ext cx="1215846" cy="369332"/>
            </a:xfrm>
            <a:prstGeom prst="rect">
              <a:avLst/>
            </a:prstGeom>
          </p:spPr>
          <p:txBody>
            <a:bodyPr wrap="none">
              <a:spAutoFit/>
            </a:bodyPr>
            <a:lstStyle/>
            <a:p>
              <a:r>
                <a:rPr lang="en-US" dirty="0"/>
                <a:t>newQueue</a:t>
              </a:r>
            </a:p>
          </p:txBody>
        </p:sp>
      </p:grpSp>
    </p:spTree>
    <p:extLst>
      <p:ext uri="{BB962C8B-B14F-4D97-AF65-F5344CB8AC3E}">
        <p14:creationId xmlns:p14="http://schemas.microsoft.com/office/powerpoint/2010/main" val="12951207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C8EF806E-41E6-460B-A72C-7805747C349C}"/>
              </a:ext>
            </a:extLst>
          </p:cNvPr>
          <p:cNvSpPr/>
          <p:nvPr/>
        </p:nvSpPr>
        <p:spPr>
          <a:xfrm>
            <a:off x="6096000" y="2610853"/>
            <a:ext cx="3577390" cy="818146"/>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DB5075D-8A04-425B-8087-855C72AA7916}"/>
              </a:ext>
            </a:extLst>
          </p:cNvPr>
          <p:cNvSpPr txBox="1"/>
          <p:nvPr/>
        </p:nvSpPr>
        <p:spPr>
          <a:xfrm>
            <a:off x="914399" y="914400"/>
            <a:ext cx="3646447" cy="584775"/>
          </a:xfrm>
          <a:prstGeom prst="rect">
            <a:avLst/>
          </a:prstGeom>
          <a:noFill/>
        </p:spPr>
        <p:txBody>
          <a:bodyPr wrap="square" rtlCol="0">
            <a:spAutoFit/>
          </a:bodyPr>
          <a:lstStyle/>
          <a:p>
            <a:r>
              <a:rPr lang="en-US" sz="3200" dirty="0">
                <a:latin typeface="Myriad Pro" panose="020B0503030403020204" pitchFamily="34" charset="0"/>
              </a:rPr>
              <a:t>doubleCapacity()</a:t>
            </a:r>
            <a:endParaRPr lang="en-US" dirty="0">
              <a:latin typeface="Myriad Pro" panose="020B0503030403020204" pitchFamily="34" charset="0"/>
            </a:endParaRPr>
          </a:p>
        </p:txBody>
      </p:sp>
      <p:sp>
        <p:nvSpPr>
          <p:cNvPr id="27" name="Rectangle 26">
            <a:extLst>
              <a:ext uri="{FF2B5EF4-FFF2-40B4-BE49-F238E27FC236}">
                <a16:creationId xmlns:a16="http://schemas.microsoft.com/office/drawing/2014/main" id="{A6B5FB21-83D3-4D83-B8A0-9DD068D320D9}"/>
              </a:ext>
            </a:extLst>
          </p:cNvPr>
          <p:cNvSpPr/>
          <p:nvPr/>
        </p:nvSpPr>
        <p:spPr>
          <a:xfrm>
            <a:off x="5631997" y="927025"/>
            <a:ext cx="5642812" cy="2862322"/>
          </a:xfrm>
          <a:prstGeom prst="rect">
            <a:avLst/>
          </a:prstGeom>
        </p:spPr>
        <p:txBody>
          <a:bodyPr wrap="square">
            <a:spAutoFit/>
          </a:bodyPr>
          <a:lstStyle/>
          <a:p>
            <a:pPr>
              <a:tabLst>
                <a:tab pos="457200" algn="l"/>
                <a:tab pos="914400" algn="l"/>
                <a:tab pos="1371600" algn="l"/>
                <a:tab pos="1828800" algn="l"/>
                <a:tab pos="2286000" algn="l"/>
                <a:tab pos="2682875" algn="l"/>
              </a:tabLst>
            </a:pPr>
            <a:r>
              <a:rPr lang="en-US" dirty="0"/>
              <a:t>function DOUBLECAPACITY()</a:t>
            </a:r>
          </a:p>
          <a:p>
            <a:pPr>
              <a:tabLst>
                <a:tab pos="457200" algn="l"/>
                <a:tab pos="914400" algn="l"/>
                <a:tab pos="1371600" algn="l"/>
                <a:tab pos="1828800" algn="l"/>
                <a:tab pos="2286000" algn="l"/>
                <a:tab pos="2682875" algn="l"/>
              </a:tabLst>
            </a:pPr>
            <a:r>
              <a:rPr lang="en-US" dirty="0"/>
              <a:t>	NEWQUEUE = new array of MYQUEUE capacity * 2</a:t>
            </a:r>
          </a:p>
          <a:p>
            <a:pPr>
              <a:tabLst>
                <a:tab pos="457200" algn="l"/>
                <a:tab pos="914400" algn="l"/>
                <a:tab pos="1371600" algn="l"/>
                <a:tab pos="1828800" algn="l"/>
                <a:tab pos="2286000" algn="l"/>
                <a:tab pos="2682875" algn="l"/>
              </a:tabLst>
            </a:pPr>
            <a:r>
              <a:rPr lang="en-US" dirty="0"/>
              <a:t>	LENGTH = SIZE()		</a:t>
            </a:r>
          </a:p>
          <a:p>
            <a:pPr>
              <a:tabLst>
                <a:tab pos="457200" algn="l"/>
                <a:tab pos="914400" algn="l"/>
                <a:tab pos="1371600" algn="l"/>
                <a:tab pos="1828800" algn="l"/>
                <a:tab pos="2286000" algn="l"/>
                <a:tab pos="2682875" algn="l"/>
              </a:tabLst>
            </a:pPr>
            <a:r>
              <a:rPr lang="en-US" dirty="0"/>
              <a:t>	for I = 0 to LENGTH - 1	</a:t>
            </a:r>
          </a:p>
          <a:p>
            <a:pPr>
              <a:tabLst>
                <a:tab pos="457200" algn="l"/>
                <a:tab pos="914400" algn="l"/>
                <a:tab pos="1371600" algn="l"/>
                <a:tab pos="1828800" algn="l"/>
                <a:tab pos="2286000" algn="l"/>
                <a:tab pos="2682875" algn="l"/>
              </a:tabLst>
            </a:pPr>
            <a:r>
              <a:rPr lang="en-US" dirty="0"/>
              <a:t>		NEWQUEUE[I] = DEQUEUE()</a:t>
            </a:r>
          </a:p>
          <a:p>
            <a:pPr>
              <a:tabLst>
                <a:tab pos="457200" algn="l"/>
                <a:tab pos="914400" algn="l"/>
                <a:tab pos="1371600" algn="l"/>
                <a:tab pos="1828800" algn="l"/>
                <a:tab pos="2286000" algn="l"/>
                <a:tab pos="2682875" algn="l"/>
              </a:tabLst>
            </a:pPr>
            <a:r>
              <a:rPr lang="en-US" dirty="0"/>
              <a:t>	end for</a:t>
            </a:r>
          </a:p>
          <a:p>
            <a:pPr>
              <a:tabLst>
                <a:tab pos="457200" algn="l"/>
                <a:tab pos="914400" algn="l"/>
                <a:tab pos="1371600" algn="l"/>
                <a:tab pos="1828800" algn="l"/>
                <a:tab pos="2286000" algn="l"/>
                <a:tab pos="2682875" algn="l"/>
              </a:tabLst>
            </a:pPr>
            <a:r>
              <a:rPr lang="en-US" dirty="0"/>
              <a:t>	START = 0</a:t>
            </a:r>
          </a:p>
          <a:p>
            <a:pPr>
              <a:tabLst>
                <a:tab pos="457200" algn="l"/>
                <a:tab pos="914400" algn="l"/>
                <a:tab pos="1371600" algn="l"/>
                <a:tab pos="1828800" algn="l"/>
                <a:tab pos="2286000" algn="l"/>
                <a:tab pos="2682875" algn="l"/>
              </a:tabLst>
            </a:pPr>
            <a:r>
              <a:rPr lang="en-US" dirty="0"/>
              <a:t>	END = LENGTH</a:t>
            </a:r>
          </a:p>
          <a:p>
            <a:pPr>
              <a:tabLst>
                <a:tab pos="457200" algn="l"/>
                <a:tab pos="914400" algn="l"/>
                <a:tab pos="1371600" algn="l"/>
                <a:tab pos="1828800" algn="l"/>
                <a:tab pos="2286000" algn="l"/>
                <a:tab pos="2682875" algn="l"/>
              </a:tabLst>
            </a:pPr>
            <a:r>
              <a:rPr lang="en-US" dirty="0"/>
              <a:t>	MYQUEUE = NEWQUEUE</a:t>
            </a:r>
          </a:p>
          <a:p>
            <a:pPr>
              <a:tabLst>
                <a:tab pos="457200" algn="l"/>
                <a:tab pos="914400" algn="l"/>
                <a:tab pos="1371600" algn="l"/>
                <a:tab pos="1828800" algn="l"/>
                <a:tab pos="2286000" algn="l"/>
                <a:tab pos="2682875" algn="l"/>
              </a:tabLst>
            </a:pPr>
            <a:r>
              <a:rPr lang="en-US" dirty="0"/>
              <a:t>end function</a:t>
            </a:r>
          </a:p>
        </p:txBody>
      </p:sp>
      <p:grpSp>
        <p:nvGrpSpPr>
          <p:cNvPr id="60" name="Group 59">
            <a:extLst>
              <a:ext uri="{FF2B5EF4-FFF2-40B4-BE49-F238E27FC236}">
                <a16:creationId xmlns:a16="http://schemas.microsoft.com/office/drawing/2014/main" id="{C46C1C37-DD40-4E78-97CB-E6BD6F8C08CF}"/>
              </a:ext>
            </a:extLst>
          </p:cNvPr>
          <p:cNvGrpSpPr/>
          <p:nvPr/>
        </p:nvGrpSpPr>
        <p:grpSpPr>
          <a:xfrm>
            <a:off x="897693" y="1752036"/>
            <a:ext cx="3163205" cy="1555677"/>
            <a:chOff x="640266" y="4511255"/>
            <a:chExt cx="3163205" cy="1555677"/>
          </a:xfrm>
        </p:grpSpPr>
        <p:grpSp>
          <p:nvGrpSpPr>
            <p:cNvPr id="6" name="Group 5">
              <a:extLst>
                <a:ext uri="{FF2B5EF4-FFF2-40B4-BE49-F238E27FC236}">
                  <a16:creationId xmlns:a16="http://schemas.microsoft.com/office/drawing/2014/main" id="{9C3A9070-948B-43E4-804E-B2DC770E4842}"/>
                </a:ext>
              </a:extLst>
            </p:cNvPr>
            <p:cNvGrpSpPr/>
            <p:nvPr/>
          </p:nvGrpSpPr>
          <p:grpSpPr>
            <a:xfrm rot="5400000">
              <a:off x="2221158" y="4556581"/>
              <a:ext cx="366257" cy="1465027"/>
              <a:chOff x="2263515" y="2758191"/>
              <a:chExt cx="749510" cy="2998036"/>
            </a:xfrm>
          </p:grpSpPr>
          <p:sp>
            <p:nvSpPr>
              <p:cNvPr id="23" name="Rectangle 22">
                <a:extLst>
                  <a:ext uri="{FF2B5EF4-FFF2-40B4-BE49-F238E27FC236}">
                    <a16:creationId xmlns:a16="http://schemas.microsoft.com/office/drawing/2014/main" id="{42C4907A-0DBF-4639-8877-9BD30646617A}"/>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 name="Rectangle 23">
                <a:extLst>
                  <a:ext uri="{FF2B5EF4-FFF2-40B4-BE49-F238E27FC236}">
                    <a16:creationId xmlns:a16="http://schemas.microsoft.com/office/drawing/2014/main" id="{64453A5D-7806-4ABB-B3E1-EDEC860FAF78}"/>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5" name="Rectangle 24">
                <a:extLst>
                  <a:ext uri="{FF2B5EF4-FFF2-40B4-BE49-F238E27FC236}">
                    <a16:creationId xmlns:a16="http://schemas.microsoft.com/office/drawing/2014/main" id="{5BDB7818-A7A6-4846-86EC-63E7E1FCD4C0}"/>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6" name="Rectangle 25">
                <a:extLst>
                  <a:ext uri="{FF2B5EF4-FFF2-40B4-BE49-F238E27FC236}">
                    <a16:creationId xmlns:a16="http://schemas.microsoft.com/office/drawing/2014/main" id="{9BA558F5-895B-47ED-8CF0-55DBE16BF1A5}"/>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sp>
          <p:nvSpPr>
            <p:cNvPr id="8" name="TextBox 7">
              <a:extLst>
                <a:ext uri="{FF2B5EF4-FFF2-40B4-BE49-F238E27FC236}">
                  <a16:creationId xmlns:a16="http://schemas.microsoft.com/office/drawing/2014/main" id="{B29F5B84-B3D4-48D7-A55F-223F8C4436D6}"/>
                </a:ext>
              </a:extLst>
            </p:cNvPr>
            <p:cNvSpPr txBox="1"/>
            <p:nvPr/>
          </p:nvSpPr>
          <p:spPr>
            <a:xfrm>
              <a:off x="2059322" y="5773473"/>
              <a:ext cx="370263" cy="225598"/>
            </a:xfrm>
            <a:prstGeom prst="rect">
              <a:avLst/>
            </a:prstGeom>
            <a:noFill/>
          </p:spPr>
          <p:txBody>
            <a:bodyPr wrap="none" rtlCol="0">
              <a:spAutoFit/>
            </a:bodyPr>
            <a:lstStyle/>
            <a:p>
              <a:r>
                <a:rPr lang="en-US" sz="2400" dirty="0"/>
                <a:t>start</a:t>
              </a:r>
            </a:p>
          </p:txBody>
        </p:sp>
        <p:cxnSp>
          <p:nvCxnSpPr>
            <p:cNvPr id="9" name="Straight Arrow Connector 8">
              <a:extLst>
                <a:ext uri="{FF2B5EF4-FFF2-40B4-BE49-F238E27FC236}">
                  <a16:creationId xmlns:a16="http://schemas.microsoft.com/office/drawing/2014/main" id="{6F25C27E-F6EE-4C86-A3F7-4695C32DD858}"/>
                </a:ext>
              </a:extLst>
            </p:cNvPr>
            <p:cNvCxnSpPr>
              <a:cxnSpLocks/>
              <a:stCxn id="13" idx="2"/>
            </p:cNvCxnSpPr>
            <p:nvPr/>
          </p:nvCxnSpPr>
          <p:spPr>
            <a:xfrm flipH="1" flipV="1">
              <a:off x="1499184" y="5608940"/>
              <a:ext cx="355718" cy="4579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606D1664-76A2-4FB4-999F-647693DFA281}"/>
                </a:ext>
              </a:extLst>
            </p:cNvPr>
            <p:cNvSpPr txBox="1"/>
            <p:nvPr/>
          </p:nvSpPr>
          <p:spPr>
            <a:xfrm>
              <a:off x="2059322" y="4581584"/>
              <a:ext cx="323671" cy="225598"/>
            </a:xfrm>
            <a:prstGeom prst="rect">
              <a:avLst/>
            </a:prstGeom>
            <a:noFill/>
          </p:spPr>
          <p:txBody>
            <a:bodyPr wrap="none" rtlCol="0">
              <a:spAutoFit/>
            </a:bodyPr>
            <a:lstStyle/>
            <a:p>
              <a:r>
                <a:rPr lang="en-US" sz="2400" dirty="0"/>
                <a:t>end</a:t>
              </a:r>
            </a:p>
          </p:txBody>
        </p:sp>
        <p:cxnSp>
          <p:nvCxnSpPr>
            <p:cNvPr id="11" name="Straight Arrow Connector 10">
              <a:extLst>
                <a:ext uri="{FF2B5EF4-FFF2-40B4-BE49-F238E27FC236}">
                  <a16:creationId xmlns:a16="http://schemas.microsoft.com/office/drawing/2014/main" id="{14E5E6D0-B3A4-49D4-8A99-F37D35E4C8E0}"/>
                </a:ext>
              </a:extLst>
            </p:cNvPr>
            <p:cNvCxnSpPr>
              <a:cxnSpLocks/>
              <a:stCxn id="12" idx="0"/>
              <a:endCxn id="26" idx="0"/>
            </p:cNvCxnSpPr>
            <p:nvPr/>
          </p:nvCxnSpPr>
          <p:spPr>
            <a:xfrm flipH="1">
              <a:off x="1854901" y="4511255"/>
              <a:ext cx="1" cy="5947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C7DA7247-DBF7-4BDE-A54B-9F83B17131BC}"/>
                </a:ext>
              </a:extLst>
            </p:cNvPr>
            <p:cNvSpPr/>
            <p:nvPr/>
          </p:nvSpPr>
          <p:spPr>
            <a:xfrm>
              <a:off x="1671773" y="451125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3" name="Rectangle 12">
              <a:extLst>
                <a:ext uri="{FF2B5EF4-FFF2-40B4-BE49-F238E27FC236}">
                  <a16:creationId xmlns:a16="http://schemas.microsoft.com/office/drawing/2014/main" id="{0426AA5E-E848-4F11-9AB1-FE249BA1E2F3}"/>
                </a:ext>
              </a:extLst>
            </p:cNvPr>
            <p:cNvSpPr/>
            <p:nvPr/>
          </p:nvSpPr>
          <p:spPr>
            <a:xfrm>
              <a:off x="1671773" y="570067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-1</a:t>
              </a:r>
            </a:p>
          </p:txBody>
        </p:sp>
        <p:grpSp>
          <p:nvGrpSpPr>
            <p:cNvPr id="14" name="Group 13">
              <a:extLst>
                <a:ext uri="{FF2B5EF4-FFF2-40B4-BE49-F238E27FC236}">
                  <a16:creationId xmlns:a16="http://schemas.microsoft.com/office/drawing/2014/main" id="{B5FEE852-2AB5-4090-BA15-C5BD4D2FB0F5}"/>
                </a:ext>
              </a:extLst>
            </p:cNvPr>
            <p:cNvGrpSpPr/>
            <p:nvPr/>
          </p:nvGrpSpPr>
          <p:grpSpPr>
            <a:xfrm>
              <a:off x="1787456" y="5458540"/>
              <a:ext cx="2016015" cy="369333"/>
              <a:chOff x="1544429" y="3775756"/>
              <a:chExt cx="4125580" cy="755804"/>
            </a:xfrm>
          </p:grpSpPr>
          <p:sp>
            <p:nvSpPr>
              <p:cNvPr id="15" name="TextBox 14">
                <a:extLst>
                  <a:ext uri="{FF2B5EF4-FFF2-40B4-BE49-F238E27FC236}">
                    <a16:creationId xmlns:a16="http://schemas.microsoft.com/office/drawing/2014/main" id="{8A8F1BD6-7C70-4346-B9C7-40F59CC1A997}"/>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6" name="TextBox 15">
                <a:extLst>
                  <a:ext uri="{FF2B5EF4-FFF2-40B4-BE49-F238E27FC236}">
                    <a16:creationId xmlns:a16="http://schemas.microsoft.com/office/drawing/2014/main" id="{A6B4D8FD-FAFF-4157-A291-7BF0DF3630AF}"/>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7" name="TextBox 16">
                <a:extLst>
                  <a:ext uri="{FF2B5EF4-FFF2-40B4-BE49-F238E27FC236}">
                    <a16:creationId xmlns:a16="http://schemas.microsoft.com/office/drawing/2014/main" id="{0953589B-8A46-4C7A-BEA6-19D6CB8CF558}"/>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18" name="TextBox 17">
                <a:extLst>
                  <a:ext uri="{FF2B5EF4-FFF2-40B4-BE49-F238E27FC236}">
                    <a16:creationId xmlns:a16="http://schemas.microsoft.com/office/drawing/2014/main" id="{A0C6A083-7FBF-46FD-8674-FEC4A651A159}"/>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20" name="TextBox 19">
                <a:extLst>
                  <a:ext uri="{FF2B5EF4-FFF2-40B4-BE49-F238E27FC236}">
                    <a16:creationId xmlns:a16="http://schemas.microsoft.com/office/drawing/2014/main" id="{F8F71BEB-7F20-4E70-8D36-A5B521BCF547}"/>
                  </a:ext>
                </a:extLst>
              </p:cNvPr>
              <p:cNvSpPr txBox="1"/>
              <p:nvPr/>
            </p:nvSpPr>
            <p:spPr>
              <a:xfrm>
                <a:off x="5291975" y="3775756"/>
                <a:ext cx="378034" cy="755804"/>
              </a:xfrm>
              <a:prstGeom prst="rect">
                <a:avLst/>
              </a:prstGeom>
              <a:noFill/>
            </p:spPr>
            <p:txBody>
              <a:bodyPr wrap="none" rtlCol="0">
                <a:spAutoFit/>
              </a:bodyPr>
              <a:lstStyle/>
              <a:p>
                <a:endParaRPr lang="en-US" dirty="0"/>
              </a:p>
            </p:txBody>
          </p:sp>
        </p:grpSp>
        <p:sp>
          <p:nvSpPr>
            <p:cNvPr id="29" name="Rectangle 28">
              <a:extLst>
                <a:ext uri="{FF2B5EF4-FFF2-40B4-BE49-F238E27FC236}">
                  <a16:creationId xmlns:a16="http://schemas.microsoft.com/office/drawing/2014/main" id="{80A26DF8-04FD-4D35-AC17-231020DDA1BA}"/>
                </a:ext>
              </a:extLst>
            </p:cNvPr>
            <p:cNvSpPr/>
            <p:nvPr/>
          </p:nvSpPr>
          <p:spPr>
            <a:xfrm>
              <a:off x="640266" y="5105964"/>
              <a:ext cx="1098891" cy="369332"/>
            </a:xfrm>
            <a:prstGeom prst="rect">
              <a:avLst/>
            </a:prstGeom>
          </p:spPr>
          <p:txBody>
            <a:bodyPr wrap="none">
              <a:spAutoFit/>
            </a:bodyPr>
            <a:lstStyle/>
            <a:p>
              <a:r>
                <a:rPr lang="en-US" dirty="0"/>
                <a:t>myQueue</a:t>
              </a:r>
            </a:p>
          </p:txBody>
        </p:sp>
      </p:grpSp>
      <p:grpSp>
        <p:nvGrpSpPr>
          <p:cNvPr id="62" name="Group 61">
            <a:extLst>
              <a:ext uri="{FF2B5EF4-FFF2-40B4-BE49-F238E27FC236}">
                <a16:creationId xmlns:a16="http://schemas.microsoft.com/office/drawing/2014/main" id="{29B49D82-D158-4227-A146-30BA7FF158A1}"/>
              </a:ext>
            </a:extLst>
          </p:cNvPr>
          <p:cNvGrpSpPr/>
          <p:nvPr/>
        </p:nvGrpSpPr>
        <p:grpSpPr>
          <a:xfrm>
            <a:off x="638049" y="3789347"/>
            <a:ext cx="4199145" cy="1555677"/>
            <a:chOff x="3336074" y="4511255"/>
            <a:chExt cx="4199145" cy="1555677"/>
          </a:xfrm>
        </p:grpSpPr>
        <p:grpSp>
          <p:nvGrpSpPr>
            <p:cNvPr id="31" name="Group 30">
              <a:extLst>
                <a:ext uri="{FF2B5EF4-FFF2-40B4-BE49-F238E27FC236}">
                  <a16:creationId xmlns:a16="http://schemas.microsoft.com/office/drawing/2014/main" id="{E4BBC51D-914F-4621-87E7-FFC13E6C2595}"/>
                </a:ext>
              </a:extLst>
            </p:cNvPr>
            <p:cNvGrpSpPr/>
            <p:nvPr/>
          </p:nvGrpSpPr>
          <p:grpSpPr>
            <a:xfrm rot="5400000">
              <a:off x="5888802" y="3825806"/>
              <a:ext cx="366257" cy="2926577"/>
              <a:chOff x="2263515" y="-232730"/>
              <a:chExt cx="749510" cy="5988957"/>
            </a:xfrm>
          </p:grpSpPr>
          <p:sp>
            <p:nvSpPr>
              <p:cNvPr id="44" name="Rectangle 43">
                <a:extLst>
                  <a:ext uri="{FF2B5EF4-FFF2-40B4-BE49-F238E27FC236}">
                    <a16:creationId xmlns:a16="http://schemas.microsoft.com/office/drawing/2014/main" id="{F49917DE-AF67-4EC9-9146-76C433CC88CD}"/>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45" name="Rectangle 44">
                <a:extLst>
                  <a:ext uri="{FF2B5EF4-FFF2-40B4-BE49-F238E27FC236}">
                    <a16:creationId xmlns:a16="http://schemas.microsoft.com/office/drawing/2014/main" id="{E2C54147-D58F-4B71-893E-8726C98273E2}"/>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46" name="Rectangle 45">
                <a:extLst>
                  <a:ext uri="{FF2B5EF4-FFF2-40B4-BE49-F238E27FC236}">
                    <a16:creationId xmlns:a16="http://schemas.microsoft.com/office/drawing/2014/main" id="{14E36602-CAEA-4909-AE01-C7F29A5071BD}"/>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47" name="Rectangle 46">
                <a:extLst>
                  <a:ext uri="{FF2B5EF4-FFF2-40B4-BE49-F238E27FC236}">
                    <a16:creationId xmlns:a16="http://schemas.microsoft.com/office/drawing/2014/main" id="{7C3C3BF6-7625-4192-A2EE-6C058CB3C40D}"/>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49" name="Rectangle 48">
                <a:extLst>
                  <a:ext uri="{FF2B5EF4-FFF2-40B4-BE49-F238E27FC236}">
                    <a16:creationId xmlns:a16="http://schemas.microsoft.com/office/drawing/2014/main" id="{3E7A2C3E-68A6-4994-AA6D-C307186D52DA}"/>
                  </a:ext>
                </a:extLst>
              </p:cNvPr>
              <p:cNvSpPr/>
              <p:nvPr/>
            </p:nvSpPr>
            <p:spPr>
              <a:xfrm rot="16200000">
                <a:off x="2263515" y="-232730"/>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0" name="Rectangle 49">
                <a:extLst>
                  <a:ext uri="{FF2B5EF4-FFF2-40B4-BE49-F238E27FC236}">
                    <a16:creationId xmlns:a16="http://schemas.microsoft.com/office/drawing/2014/main" id="{36D4DCFA-1BAE-4B02-A545-AE34B3422033}"/>
                  </a:ext>
                </a:extLst>
              </p:cNvPr>
              <p:cNvSpPr/>
              <p:nvPr/>
            </p:nvSpPr>
            <p:spPr>
              <a:xfrm rot="16200000">
                <a:off x="2263515" y="516779"/>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1" name="Rectangle 50">
                <a:extLst>
                  <a:ext uri="{FF2B5EF4-FFF2-40B4-BE49-F238E27FC236}">
                    <a16:creationId xmlns:a16="http://schemas.microsoft.com/office/drawing/2014/main" id="{1BAFDEAB-6CCD-4588-BBCF-E89B44CFAAEC}"/>
                  </a:ext>
                </a:extLst>
              </p:cNvPr>
              <p:cNvSpPr/>
              <p:nvPr/>
            </p:nvSpPr>
            <p:spPr>
              <a:xfrm rot="16200000">
                <a:off x="2263515" y="1266287"/>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2" name="Rectangle 51">
                <a:extLst>
                  <a:ext uri="{FF2B5EF4-FFF2-40B4-BE49-F238E27FC236}">
                    <a16:creationId xmlns:a16="http://schemas.microsoft.com/office/drawing/2014/main" id="{C2798A70-68DB-4813-A524-7D6AB7157AA9}"/>
                  </a:ext>
                </a:extLst>
              </p:cNvPr>
              <p:cNvSpPr/>
              <p:nvPr/>
            </p:nvSpPr>
            <p:spPr>
              <a:xfrm rot="16200000">
                <a:off x="2263515" y="2015796"/>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sp>
          <p:nvSpPr>
            <p:cNvPr id="32" name="TextBox 31">
              <a:extLst>
                <a:ext uri="{FF2B5EF4-FFF2-40B4-BE49-F238E27FC236}">
                  <a16:creationId xmlns:a16="http://schemas.microsoft.com/office/drawing/2014/main" id="{639ACE90-5FAB-47D3-A7D0-F12778E28882}"/>
                </a:ext>
              </a:extLst>
            </p:cNvPr>
            <p:cNvSpPr txBox="1"/>
            <p:nvPr/>
          </p:nvSpPr>
          <p:spPr>
            <a:xfrm>
              <a:off x="4996191" y="5773473"/>
              <a:ext cx="370263" cy="225598"/>
            </a:xfrm>
            <a:prstGeom prst="rect">
              <a:avLst/>
            </a:prstGeom>
            <a:noFill/>
          </p:spPr>
          <p:txBody>
            <a:bodyPr wrap="none" rtlCol="0">
              <a:spAutoFit/>
            </a:bodyPr>
            <a:lstStyle/>
            <a:p>
              <a:r>
                <a:rPr lang="en-US" sz="2400" dirty="0"/>
                <a:t>start</a:t>
              </a:r>
            </a:p>
          </p:txBody>
        </p:sp>
        <p:cxnSp>
          <p:nvCxnSpPr>
            <p:cNvPr id="33" name="Straight Arrow Connector 32">
              <a:extLst>
                <a:ext uri="{FF2B5EF4-FFF2-40B4-BE49-F238E27FC236}">
                  <a16:creationId xmlns:a16="http://schemas.microsoft.com/office/drawing/2014/main" id="{982C249C-418D-4F69-B45E-186660077A60}"/>
                </a:ext>
              </a:extLst>
            </p:cNvPr>
            <p:cNvCxnSpPr>
              <a:cxnSpLocks/>
              <a:stCxn id="37" idx="2"/>
            </p:cNvCxnSpPr>
            <p:nvPr/>
          </p:nvCxnSpPr>
          <p:spPr>
            <a:xfrm flipH="1" flipV="1">
              <a:off x="4454636" y="5608940"/>
              <a:ext cx="337135" cy="4579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4" name="TextBox 33">
              <a:extLst>
                <a:ext uri="{FF2B5EF4-FFF2-40B4-BE49-F238E27FC236}">
                  <a16:creationId xmlns:a16="http://schemas.microsoft.com/office/drawing/2014/main" id="{1DBE6E39-002A-4F49-BAD4-B67377C396EA}"/>
                </a:ext>
              </a:extLst>
            </p:cNvPr>
            <p:cNvSpPr txBox="1"/>
            <p:nvPr/>
          </p:nvSpPr>
          <p:spPr>
            <a:xfrm>
              <a:off x="4996191" y="4581584"/>
              <a:ext cx="323671" cy="225598"/>
            </a:xfrm>
            <a:prstGeom prst="rect">
              <a:avLst/>
            </a:prstGeom>
            <a:noFill/>
          </p:spPr>
          <p:txBody>
            <a:bodyPr wrap="none" rtlCol="0">
              <a:spAutoFit/>
            </a:bodyPr>
            <a:lstStyle/>
            <a:p>
              <a:r>
                <a:rPr lang="en-US" sz="2400" dirty="0"/>
                <a:t>end</a:t>
              </a:r>
            </a:p>
          </p:txBody>
        </p:sp>
        <p:cxnSp>
          <p:nvCxnSpPr>
            <p:cNvPr id="35" name="Straight Arrow Connector 34">
              <a:extLst>
                <a:ext uri="{FF2B5EF4-FFF2-40B4-BE49-F238E27FC236}">
                  <a16:creationId xmlns:a16="http://schemas.microsoft.com/office/drawing/2014/main" id="{F71062FA-7C0A-4CF4-9EC3-9AE9D10E43E3}"/>
                </a:ext>
              </a:extLst>
            </p:cNvPr>
            <p:cNvCxnSpPr>
              <a:cxnSpLocks/>
              <a:stCxn id="36" idx="0"/>
              <a:endCxn id="47" idx="0"/>
            </p:cNvCxnSpPr>
            <p:nvPr/>
          </p:nvCxnSpPr>
          <p:spPr>
            <a:xfrm>
              <a:off x="4791771" y="4511255"/>
              <a:ext cx="0" cy="5947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Rectangle 35">
              <a:extLst>
                <a:ext uri="{FF2B5EF4-FFF2-40B4-BE49-F238E27FC236}">
                  <a16:creationId xmlns:a16="http://schemas.microsoft.com/office/drawing/2014/main" id="{16706FC2-8DBD-461C-AA4F-D5913699FE7D}"/>
                </a:ext>
              </a:extLst>
            </p:cNvPr>
            <p:cNvSpPr/>
            <p:nvPr/>
          </p:nvSpPr>
          <p:spPr>
            <a:xfrm>
              <a:off x="4608642" y="451125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37" name="Rectangle 36">
              <a:extLst>
                <a:ext uri="{FF2B5EF4-FFF2-40B4-BE49-F238E27FC236}">
                  <a16:creationId xmlns:a16="http://schemas.microsoft.com/office/drawing/2014/main" id="{6E5E8305-5E34-42C5-B99A-1AA358EFCD3B}"/>
                </a:ext>
              </a:extLst>
            </p:cNvPr>
            <p:cNvSpPr/>
            <p:nvPr/>
          </p:nvSpPr>
          <p:spPr>
            <a:xfrm>
              <a:off x="4608642" y="570067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-1</a:t>
              </a:r>
            </a:p>
          </p:txBody>
        </p:sp>
        <p:grpSp>
          <p:nvGrpSpPr>
            <p:cNvPr id="38" name="Group 37">
              <a:extLst>
                <a:ext uri="{FF2B5EF4-FFF2-40B4-BE49-F238E27FC236}">
                  <a16:creationId xmlns:a16="http://schemas.microsoft.com/office/drawing/2014/main" id="{542FA2A4-D47F-478B-86F7-1025F548C275}"/>
                </a:ext>
              </a:extLst>
            </p:cNvPr>
            <p:cNvGrpSpPr/>
            <p:nvPr/>
          </p:nvGrpSpPr>
          <p:grpSpPr>
            <a:xfrm>
              <a:off x="4724325" y="5458540"/>
              <a:ext cx="2809008" cy="369333"/>
              <a:chOff x="1544429" y="3775756"/>
              <a:chExt cx="5748365" cy="755804"/>
            </a:xfrm>
          </p:grpSpPr>
          <p:sp>
            <p:nvSpPr>
              <p:cNvPr id="39" name="TextBox 38">
                <a:extLst>
                  <a:ext uri="{FF2B5EF4-FFF2-40B4-BE49-F238E27FC236}">
                    <a16:creationId xmlns:a16="http://schemas.microsoft.com/office/drawing/2014/main" id="{DCC40792-B35D-44F3-B111-0A34C37633F7}"/>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40" name="TextBox 39">
                <a:extLst>
                  <a:ext uri="{FF2B5EF4-FFF2-40B4-BE49-F238E27FC236}">
                    <a16:creationId xmlns:a16="http://schemas.microsoft.com/office/drawing/2014/main" id="{28165E9B-F0C1-4D8F-9E02-C5F166A96CCC}"/>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41" name="TextBox 40">
                <a:extLst>
                  <a:ext uri="{FF2B5EF4-FFF2-40B4-BE49-F238E27FC236}">
                    <a16:creationId xmlns:a16="http://schemas.microsoft.com/office/drawing/2014/main" id="{B730DB43-F3F3-4614-B326-6AB4E0B9C178}"/>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42" name="TextBox 41">
                <a:extLst>
                  <a:ext uri="{FF2B5EF4-FFF2-40B4-BE49-F238E27FC236}">
                    <a16:creationId xmlns:a16="http://schemas.microsoft.com/office/drawing/2014/main" id="{23E01E0D-1C33-4321-8B73-BCC5DE2ACA70}"/>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43" name="TextBox 42">
                <a:extLst>
                  <a:ext uri="{FF2B5EF4-FFF2-40B4-BE49-F238E27FC236}">
                    <a16:creationId xmlns:a16="http://schemas.microsoft.com/office/drawing/2014/main" id="{085CAB2B-A40D-4AA9-BC41-5DE195A966F1}"/>
                  </a:ext>
                </a:extLst>
              </p:cNvPr>
              <p:cNvSpPr txBox="1"/>
              <p:nvPr/>
            </p:nvSpPr>
            <p:spPr>
              <a:xfrm>
                <a:off x="5291975" y="3775756"/>
                <a:ext cx="378034" cy="755804"/>
              </a:xfrm>
              <a:prstGeom prst="rect">
                <a:avLst/>
              </a:prstGeom>
              <a:noFill/>
            </p:spPr>
            <p:txBody>
              <a:bodyPr wrap="none" rtlCol="0">
                <a:spAutoFit/>
              </a:bodyPr>
              <a:lstStyle/>
              <a:p>
                <a:endParaRPr lang="en-US" dirty="0"/>
              </a:p>
            </p:txBody>
          </p:sp>
          <p:sp>
            <p:nvSpPr>
              <p:cNvPr id="55" name="TextBox 54">
                <a:extLst>
                  <a:ext uri="{FF2B5EF4-FFF2-40B4-BE49-F238E27FC236}">
                    <a16:creationId xmlns:a16="http://schemas.microsoft.com/office/drawing/2014/main" id="{3360AA92-CCAD-4538-BEA0-539D299DE6E9}"/>
                  </a:ext>
                </a:extLst>
              </p:cNvPr>
              <p:cNvSpPr txBox="1"/>
              <p:nvPr/>
            </p:nvSpPr>
            <p:spPr>
              <a:xfrm>
                <a:off x="4479383" y="3775758"/>
                <a:ext cx="564885" cy="629836"/>
              </a:xfrm>
              <a:prstGeom prst="rect">
                <a:avLst/>
              </a:prstGeom>
              <a:noFill/>
            </p:spPr>
            <p:txBody>
              <a:bodyPr wrap="none" rtlCol="0">
                <a:spAutoFit/>
              </a:bodyPr>
              <a:lstStyle/>
              <a:p>
                <a:r>
                  <a:rPr lang="en-US" sz="1400" dirty="0"/>
                  <a:t>4</a:t>
                </a:r>
                <a:endParaRPr lang="en-US" dirty="0"/>
              </a:p>
            </p:txBody>
          </p:sp>
          <p:sp>
            <p:nvSpPr>
              <p:cNvPr id="56" name="TextBox 55">
                <a:extLst>
                  <a:ext uri="{FF2B5EF4-FFF2-40B4-BE49-F238E27FC236}">
                    <a16:creationId xmlns:a16="http://schemas.microsoft.com/office/drawing/2014/main" id="{8B26CCC5-B261-49AB-BD47-277AC5C0C91E}"/>
                  </a:ext>
                </a:extLst>
              </p:cNvPr>
              <p:cNvSpPr txBox="1"/>
              <p:nvPr/>
            </p:nvSpPr>
            <p:spPr>
              <a:xfrm>
                <a:off x="5228891" y="3775758"/>
                <a:ext cx="564885" cy="629836"/>
              </a:xfrm>
              <a:prstGeom prst="rect">
                <a:avLst/>
              </a:prstGeom>
              <a:noFill/>
            </p:spPr>
            <p:txBody>
              <a:bodyPr wrap="none" rtlCol="0">
                <a:spAutoFit/>
              </a:bodyPr>
              <a:lstStyle/>
              <a:p>
                <a:r>
                  <a:rPr lang="en-US" sz="1400" dirty="0"/>
                  <a:t>5</a:t>
                </a:r>
                <a:endParaRPr lang="en-US" dirty="0"/>
              </a:p>
            </p:txBody>
          </p:sp>
          <p:sp>
            <p:nvSpPr>
              <p:cNvPr id="57" name="TextBox 56">
                <a:extLst>
                  <a:ext uri="{FF2B5EF4-FFF2-40B4-BE49-F238E27FC236}">
                    <a16:creationId xmlns:a16="http://schemas.microsoft.com/office/drawing/2014/main" id="{F581AD73-981B-46C6-9FF3-7960F5A82E01}"/>
                  </a:ext>
                </a:extLst>
              </p:cNvPr>
              <p:cNvSpPr txBox="1"/>
              <p:nvPr/>
            </p:nvSpPr>
            <p:spPr>
              <a:xfrm>
                <a:off x="5978401" y="3775756"/>
                <a:ext cx="564885" cy="629836"/>
              </a:xfrm>
              <a:prstGeom prst="rect">
                <a:avLst/>
              </a:prstGeom>
              <a:noFill/>
            </p:spPr>
            <p:txBody>
              <a:bodyPr wrap="none" rtlCol="0">
                <a:spAutoFit/>
              </a:bodyPr>
              <a:lstStyle/>
              <a:p>
                <a:r>
                  <a:rPr lang="en-US" sz="1400" dirty="0"/>
                  <a:t>6</a:t>
                </a:r>
                <a:endParaRPr lang="en-US" dirty="0"/>
              </a:p>
            </p:txBody>
          </p:sp>
          <p:sp>
            <p:nvSpPr>
              <p:cNvPr id="58" name="TextBox 57">
                <a:extLst>
                  <a:ext uri="{FF2B5EF4-FFF2-40B4-BE49-F238E27FC236}">
                    <a16:creationId xmlns:a16="http://schemas.microsoft.com/office/drawing/2014/main" id="{DBAE2E4C-1460-4F1F-A01E-0FA724F3B5C6}"/>
                  </a:ext>
                </a:extLst>
              </p:cNvPr>
              <p:cNvSpPr txBox="1"/>
              <p:nvPr/>
            </p:nvSpPr>
            <p:spPr>
              <a:xfrm>
                <a:off x="6727909" y="3775756"/>
                <a:ext cx="564885" cy="629836"/>
              </a:xfrm>
              <a:prstGeom prst="rect">
                <a:avLst/>
              </a:prstGeom>
              <a:noFill/>
            </p:spPr>
            <p:txBody>
              <a:bodyPr wrap="none" rtlCol="0">
                <a:spAutoFit/>
              </a:bodyPr>
              <a:lstStyle/>
              <a:p>
                <a:r>
                  <a:rPr lang="en-US" sz="1400" dirty="0"/>
                  <a:t>7</a:t>
                </a:r>
                <a:endParaRPr lang="en-US" dirty="0"/>
              </a:p>
            </p:txBody>
          </p:sp>
        </p:grpSp>
        <p:sp>
          <p:nvSpPr>
            <p:cNvPr id="48" name="Rectangle 47">
              <a:extLst>
                <a:ext uri="{FF2B5EF4-FFF2-40B4-BE49-F238E27FC236}">
                  <a16:creationId xmlns:a16="http://schemas.microsoft.com/office/drawing/2014/main" id="{89A5C966-20AB-4EAA-838F-498A047DFD1A}"/>
                </a:ext>
              </a:extLst>
            </p:cNvPr>
            <p:cNvSpPr/>
            <p:nvPr/>
          </p:nvSpPr>
          <p:spPr>
            <a:xfrm>
              <a:off x="3336074" y="5105964"/>
              <a:ext cx="1215846" cy="369332"/>
            </a:xfrm>
            <a:prstGeom prst="rect">
              <a:avLst/>
            </a:prstGeom>
          </p:spPr>
          <p:txBody>
            <a:bodyPr wrap="none">
              <a:spAutoFit/>
            </a:bodyPr>
            <a:lstStyle/>
            <a:p>
              <a:r>
                <a:rPr lang="en-US" dirty="0"/>
                <a:t>newQueue</a:t>
              </a:r>
            </a:p>
          </p:txBody>
        </p:sp>
      </p:grpSp>
    </p:spTree>
    <p:extLst>
      <p:ext uri="{BB962C8B-B14F-4D97-AF65-F5344CB8AC3E}">
        <p14:creationId xmlns:p14="http://schemas.microsoft.com/office/powerpoint/2010/main" val="13224092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B5075D-8A04-425B-8087-855C72AA7916}"/>
              </a:ext>
            </a:extLst>
          </p:cNvPr>
          <p:cNvSpPr txBox="1"/>
          <p:nvPr/>
        </p:nvSpPr>
        <p:spPr>
          <a:xfrm>
            <a:off x="914399" y="914400"/>
            <a:ext cx="3646447" cy="584775"/>
          </a:xfrm>
          <a:prstGeom prst="rect">
            <a:avLst/>
          </a:prstGeom>
          <a:noFill/>
        </p:spPr>
        <p:txBody>
          <a:bodyPr wrap="square" rtlCol="0">
            <a:spAutoFit/>
          </a:bodyPr>
          <a:lstStyle/>
          <a:p>
            <a:r>
              <a:rPr lang="en-US" sz="3200" dirty="0">
                <a:latin typeface="Myriad Pro" panose="020B0503030403020204" pitchFamily="34" charset="0"/>
              </a:rPr>
              <a:t>doubleCapacity()</a:t>
            </a:r>
            <a:endParaRPr lang="en-US" dirty="0">
              <a:latin typeface="Myriad Pro" panose="020B0503030403020204" pitchFamily="34" charset="0"/>
            </a:endParaRPr>
          </a:p>
        </p:txBody>
      </p:sp>
      <p:sp>
        <p:nvSpPr>
          <p:cNvPr id="27" name="Rectangle 26">
            <a:extLst>
              <a:ext uri="{FF2B5EF4-FFF2-40B4-BE49-F238E27FC236}">
                <a16:creationId xmlns:a16="http://schemas.microsoft.com/office/drawing/2014/main" id="{A6B5FB21-83D3-4D83-B8A0-9DD068D320D9}"/>
              </a:ext>
            </a:extLst>
          </p:cNvPr>
          <p:cNvSpPr/>
          <p:nvPr/>
        </p:nvSpPr>
        <p:spPr>
          <a:xfrm>
            <a:off x="5631997" y="927025"/>
            <a:ext cx="5642812" cy="2862322"/>
          </a:xfrm>
          <a:prstGeom prst="rect">
            <a:avLst/>
          </a:prstGeom>
        </p:spPr>
        <p:txBody>
          <a:bodyPr wrap="square">
            <a:spAutoFit/>
          </a:bodyPr>
          <a:lstStyle/>
          <a:p>
            <a:pPr>
              <a:tabLst>
                <a:tab pos="457200" algn="l"/>
                <a:tab pos="914400" algn="l"/>
                <a:tab pos="1371600" algn="l"/>
                <a:tab pos="1828800" algn="l"/>
                <a:tab pos="2286000" algn="l"/>
                <a:tab pos="2682875" algn="l"/>
              </a:tabLst>
            </a:pPr>
            <a:r>
              <a:rPr lang="en-US" dirty="0"/>
              <a:t>function DOUBLECAPACITY()</a:t>
            </a:r>
          </a:p>
          <a:p>
            <a:pPr>
              <a:tabLst>
                <a:tab pos="457200" algn="l"/>
                <a:tab pos="914400" algn="l"/>
                <a:tab pos="1371600" algn="l"/>
                <a:tab pos="1828800" algn="l"/>
                <a:tab pos="2286000" algn="l"/>
                <a:tab pos="2682875" algn="l"/>
              </a:tabLst>
            </a:pPr>
            <a:r>
              <a:rPr lang="en-US" dirty="0"/>
              <a:t>	NEWQUEUE = new array of MYQUEUE capacity * 2</a:t>
            </a:r>
          </a:p>
          <a:p>
            <a:pPr>
              <a:tabLst>
                <a:tab pos="457200" algn="l"/>
                <a:tab pos="914400" algn="l"/>
                <a:tab pos="1371600" algn="l"/>
                <a:tab pos="1828800" algn="l"/>
                <a:tab pos="2286000" algn="l"/>
                <a:tab pos="2682875" algn="l"/>
              </a:tabLst>
            </a:pPr>
            <a:r>
              <a:rPr lang="en-US" dirty="0"/>
              <a:t>	LENGTH = SIZE()		</a:t>
            </a:r>
          </a:p>
          <a:p>
            <a:pPr>
              <a:tabLst>
                <a:tab pos="457200" algn="l"/>
                <a:tab pos="914400" algn="l"/>
                <a:tab pos="1371600" algn="l"/>
                <a:tab pos="1828800" algn="l"/>
                <a:tab pos="2286000" algn="l"/>
                <a:tab pos="2682875" algn="l"/>
              </a:tabLst>
            </a:pPr>
            <a:r>
              <a:rPr lang="en-US" dirty="0"/>
              <a:t>	for I = 0 to LENGTH - 1	</a:t>
            </a:r>
          </a:p>
          <a:p>
            <a:pPr>
              <a:tabLst>
                <a:tab pos="457200" algn="l"/>
                <a:tab pos="914400" algn="l"/>
                <a:tab pos="1371600" algn="l"/>
                <a:tab pos="1828800" algn="l"/>
                <a:tab pos="2286000" algn="l"/>
                <a:tab pos="2682875" algn="l"/>
              </a:tabLst>
            </a:pPr>
            <a:r>
              <a:rPr lang="en-US" dirty="0"/>
              <a:t>		NEWQUEUE[I] = DEQUEUE()</a:t>
            </a:r>
          </a:p>
          <a:p>
            <a:pPr>
              <a:tabLst>
                <a:tab pos="457200" algn="l"/>
                <a:tab pos="914400" algn="l"/>
                <a:tab pos="1371600" algn="l"/>
                <a:tab pos="1828800" algn="l"/>
                <a:tab pos="2286000" algn="l"/>
                <a:tab pos="2682875" algn="l"/>
              </a:tabLst>
            </a:pPr>
            <a:r>
              <a:rPr lang="en-US" dirty="0"/>
              <a:t>	end for</a:t>
            </a:r>
          </a:p>
          <a:p>
            <a:pPr>
              <a:tabLst>
                <a:tab pos="457200" algn="l"/>
                <a:tab pos="914400" algn="l"/>
                <a:tab pos="1371600" algn="l"/>
                <a:tab pos="1828800" algn="l"/>
                <a:tab pos="2286000" algn="l"/>
                <a:tab pos="2682875" algn="l"/>
              </a:tabLst>
            </a:pPr>
            <a:r>
              <a:rPr lang="en-US" dirty="0"/>
              <a:t>	START = 0</a:t>
            </a:r>
          </a:p>
          <a:p>
            <a:pPr>
              <a:tabLst>
                <a:tab pos="457200" algn="l"/>
                <a:tab pos="914400" algn="l"/>
                <a:tab pos="1371600" algn="l"/>
                <a:tab pos="1828800" algn="l"/>
                <a:tab pos="2286000" algn="l"/>
                <a:tab pos="2682875" algn="l"/>
              </a:tabLst>
            </a:pPr>
            <a:r>
              <a:rPr lang="en-US" dirty="0"/>
              <a:t>	END = LENGTH</a:t>
            </a:r>
          </a:p>
          <a:p>
            <a:pPr>
              <a:tabLst>
                <a:tab pos="457200" algn="l"/>
                <a:tab pos="914400" algn="l"/>
                <a:tab pos="1371600" algn="l"/>
                <a:tab pos="1828800" algn="l"/>
                <a:tab pos="2286000" algn="l"/>
                <a:tab pos="2682875" algn="l"/>
              </a:tabLst>
            </a:pPr>
            <a:r>
              <a:rPr lang="en-US" dirty="0"/>
              <a:t>	MYQUEUE = NEWQUEUE</a:t>
            </a:r>
          </a:p>
          <a:p>
            <a:pPr>
              <a:tabLst>
                <a:tab pos="457200" algn="l"/>
                <a:tab pos="914400" algn="l"/>
                <a:tab pos="1371600" algn="l"/>
                <a:tab pos="1828800" algn="l"/>
                <a:tab pos="2286000" algn="l"/>
                <a:tab pos="2682875" algn="l"/>
              </a:tabLst>
            </a:pPr>
            <a:r>
              <a:rPr lang="en-US" dirty="0"/>
              <a:t>end function</a:t>
            </a:r>
          </a:p>
        </p:txBody>
      </p:sp>
      <p:grpSp>
        <p:nvGrpSpPr>
          <p:cNvPr id="62" name="Group 61">
            <a:extLst>
              <a:ext uri="{FF2B5EF4-FFF2-40B4-BE49-F238E27FC236}">
                <a16:creationId xmlns:a16="http://schemas.microsoft.com/office/drawing/2014/main" id="{29B49D82-D158-4227-A146-30BA7FF158A1}"/>
              </a:ext>
            </a:extLst>
          </p:cNvPr>
          <p:cNvGrpSpPr/>
          <p:nvPr/>
        </p:nvGrpSpPr>
        <p:grpSpPr>
          <a:xfrm>
            <a:off x="747758" y="3789347"/>
            <a:ext cx="4089436" cy="1555677"/>
            <a:chOff x="3445783" y="4511255"/>
            <a:chExt cx="4089436" cy="1555677"/>
          </a:xfrm>
        </p:grpSpPr>
        <p:grpSp>
          <p:nvGrpSpPr>
            <p:cNvPr id="31" name="Group 30">
              <a:extLst>
                <a:ext uri="{FF2B5EF4-FFF2-40B4-BE49-F238E27FC236}">
                  <a16:creationId xmlns:a16="http://schemas.microsoft.com/office/drawing/2014/main" id="{E4BBC51D-914F-4621-87E7-FFC13E6C2595}"/>
                </a:ext>
              </a:extLst>
            </p:cNvPr>
            <p:cNvGrpSpPr/>
            <p:nvPr/>
          </p:nvGrpSpPr>
          <p:grpSpPr>
            <a:xfrm rot="5400000">
              <a:off x="5888802" y="3825806"/>
              <a:ext cx="366257" cy="2926577"/>
              <a:chOff x="2263515" y="-232730"/>
              <a:chExt cx="749510" cy="5988957"/>
            </a:xfrm>
          </p:grpSpPr>
          <p:sp>
            <p:nvSpPr>
              <p:cNvPr id="44" name="Rectangle 43">
                <a:extLst>
                  <a:ext uri="{FF2B5EF4-FFF2-40B4-BE49-F238E27FC236}">
                    <a16:creationId xmlns:a16="http://schemas.microsoft.com/office/drawing/2014/main" id="{F49917DE-AF67-4EC9-9146-76C433CC88CD}"/>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45" name="Rectangle 44">
                <a:extLst>
                  <a:ext uri="{FF2B5EF4-FFF2-40B4-BE49-F238E27FC236}">
                    <a16:creationId xmlns:a16="http://schemas.microsoft.com/office/drawing/2014/main" id="{E2C54147-D58F-4B71-893E-8726C98273E2}"/>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46" name="Rectangle 45">
                <a:extLst>
                  <a:ext uri="{FF2B5EF4-FFF2-40B4-BE49-F238E27FC236}">
                    <a16:creationId xmlns:a16="http://schemas.microsoft.com/office/drawing/2014/main" id="{14E36602-CAEA-4909-AE01-C7F29A5071BD}"/>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47" name="Rectangle 46">
                <a:extLst>
                  <a:ext uri="{FF2B5EF4-FFF2-40B4-BE49-F238E27FC236}">
                    <a16:creationId xmlns:a16="http://schemas.microsoft.com/office/drawing/2014/main" id="{7C3C3BF6-7625-4192-A2EE-6C058CB3C40D}"/>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49" name="Rectangle 48">
                <a:extLst>
                  <a:ext uri="{FF2B5EF4-FFF2-40B4-BE49-F238E27FC236}">
                    <a16:creationId xmlns:a16="http://schemas.microsoft.com/office/drawing/2014/main" id="{3E7A2C3E-68A6-4994-AA6D-C307186D52DA}"/>
                  </a:ext>
                </a:extLst>
              </p:cNvPr>
              <p:cNvSpPr/>
              <p:nvPr/>
            </p:nvSpPr>
            <p:spPr>
              <a:xfrm rot="16200000">
                <a:off x="2263515" y="-232730"/>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0" name="Rectangle 49">
                <a:extLst>
                  <a:ext uri="{FF2B5EF4-FFF2-40B4-BE49-F238E27FC236}">
                    <a16:creationId xmlns:a16="http://schemas.microsoft.com/office/drawing/2014/main" id="{36D4DCFA-1BAE-4B02-A545-AE34B3422033}"/>
                  </a:ext>
                </a:extLst>
              </p:cNvPr>
              <p:cNvSpPr/>
              <p:nvPr/>
            </p:nvSpPr>
            <p:spPr>
              <a:xfrm rot="16200000">
                <a:off x="2263515" y="516779"/>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1" name="Rectangle 50">
                <a:extLst>
                  <a:ext uri="{FF2B5EF4-FFF2-40B4-BE49-F238E27FC236}">
                    <a16:creationId xmlns:a16="http://schemas.microsoft.com/office/drawing/2014/main" id="{1BAFDEAB-6CCD-4588-BBCF-E89B44CFAAEC}"/>
                  </a:ext>
                </a:extLst>
              </p:cNvPr>
              <p:cNvSpPr/>
              <p:nvPr/>
            </p:nvSpPr>
            <p:spPr>
              <a:xfrm rot="16200000">
                <a:off x="2263515" y="1266287"/>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2" name="Rectangle 51">
                <a:extLst>
                  <a:ext uri="{FF2B5EF4-FFF2-40B4-BE49-F238E27FC236}">
                    <a16:creationId xmlns:a16="http://schemas.microsoft.com/office/drawing/2014/main" id="{C2798A70-68DB-4813-A524-7D6AB7157AA9}"/>
                  </a:ext>
                </a:extLst>
              </p:cNvPr>
              <p:cNvSpPr/>
              <p:nvPr/>
            </p:nvSpPr>
            <p:spPr>
              <a:xfrm rot="16200000">
                <a:off x="2263515" y="2015796"/>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sp>
          <p:nvSpPr>
            <p:cNvPr id="32" name="TextBox 31">
              <a:extLst>
                <a:ext uri="{FF2B5EF4-FFF2-40B4-BE49-F238E27FC236}">
                  <a16:creationId xmlns:a16="http://schemas.microsoft.com/office/drawing/2014/main" id="{639ACE90-5FAB-47D3-A7D0-F12778E28882}"/>
                </a:ext>
              </a:extLst>
            </p:cNvPr>
            <p:cNvSpPr txBox="1"/>
            <p:nvPr/>
          </p:nvSpPr>
          <p:spPr>
            <a:xfrm>
              <a:off x="4996191" y="5773473"/>
              <a:ext cx="370263" cy="225598"/>
            </a:xfrm>
            <a:prstGeom prst="rect">
              <a:avLst/>
            </a:prstGeom>
            <a:noFill/>
          </p:spPr>
          <p:txBody>
            <a:bodyPr wrap="none" rtlCol="0">
              <a:spAutoFit/>
            </a:bodyPr>
            <a:lstStyle/>
            <a:p>
              <a:r>
                <a:rPr lang="en-US" sz="2400" dirty="0"/>
                <a:t>start</a:t>
              </a:r>
            </a:p>
          </p:txBody>
        </p:sp>
        <p:cxnSp>
          <p:nvCxnSpPr>
            <p:cNvPr id="33" name="Straight Arrow Connector 32">
              <a:extLst>
                <a:ext uri="{FF2B5EF4-FFF2-40B4-BE49-F238E27FC236}">
                  <a16:creationId xmlns:a16="http://schemas.microsoft.com/office/drawing/2014/main" id="{982C249C-418D-4F69-B45E-186660077A60}"/>
                </a:ext>
              </a:extLst>
            </p:cNvPr>
            <p:cNvCxnSpPr>
              <a:cxnSpLocks/>
              <a:stCxn id="37" idx="2"/>
              <a:endCxn id="39" idx="1"/>
            </p:cNvCxnSpPr>
            <p:nvPr/>
          </p:nvCxnSpPr>
          <p:spPr>
            <a:xfrm flipH="1" flipV="1">
              <a:off x="4724325" y="5533742"/>
              <a:ext cx="67446" cy="5331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4" name="TextBox 33">
              <a:extLst>
                <a:ext uri="{FF2B5EF4-FFF2-40B4-BE49-F238E27FC236}">
                  <a16:creationId xmlns:a16="http://schemas.microsoft.com/office/drawing/2014/main" id="{1DBE6E39-002A-4F49-BAD4-B67377C396EA}"/>
                </a:ext>
              </a:extLst>
            </p:cNvPr>
            <p:cNvSpPr txBox="1"/>
            <p:nvPr/>
          </p:nvSpPr>
          <p:spPr>
            <a:xfrm>
              <a:off x="4996191" y="4581584"/>
              <a:ext cx="323671" cy="225598"/>
            </a:xfrm>
            <a:prstGeom prst="rect">
              <a:avLst/>
            </a:prstGeom>
            <a:noFill/>
          </p:spPr>
          <p:txBody>
            <a:bodyPr wrap="none" rtlCol="0">
              <a:spAutoFit/>
            </a:bodyPr>
            <a:lstStyle/>
            <a:p>
              <a:r>
                <a:rPr lang="en-US" sz="2400" dirty="0"/>
                <a:t>end</a:t>
              </a:r>
            </a:p>
          </p:txBody>
        </p:sp>
        <p:cxnSp>
          <p:nvCxnSpPr>
            <p:cNvPr id="35" name="Straight Arrow Connector 34">
              <a:extLst>
                <a:ext uri="{FF2B5EF4-FFF2-40B4-BE49-F238E27FC236}">
                  <a16:creationId xmlns:a16="http://schemas.microsoft.com/office/drawing/2014/main" id="{F71062FA-7C0A-4CF4-9EC3-9AE9D10E43E3}"/>
                </a:ext>
              </a:extLst>
            </p:cNvPr>
            <p:cNvCxnSpPr>
              <a:cxnSpLocks/>
              <a:stCxn id="36" idx="0"/>
              <a:endCxn id="44" idx="0"/>
            </p:cNvCxnSpPr>
            <p:nvPr/>
          </p:nvCxnSpPr>
          <p:spPr>
            <a:xfrm>
              <a:off x="4791771" y="4511255"/>
              <a:ext cx="1098770" cy="5947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Rectangle 35">
              <a:extLst>
                <a:ext uri="{FF2B5EF4-FFF2-40B4-BE49-F238E27FC236}">
                  <a16:creationId xmlns:a16="http://schemas.microsoft.com/office/drawing/2014/main" id="{16706FC2-8DBD-461C-AA4F-D5913699FE7D}"/>
                </a:ext>
              </a:extLst>
            </p:cNvPr>
            <p:cNvSpPr/>
            <p:nvPr/>
          </p:nvSpPr>
          <p:spPr>
            <a:xfrm>
              <a:off x="4608642" y="451125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37" name="Rectangle 36">
              <a:extLst>
                <a:ext uri="{FF2B5EF4-FFF2-40B4-BE49-F238E27FC236}">
                  <a16:creationId xmlns:a16="http://schemas.microsoft.com/office/drawing/2014/main" id="{6E5E8305-5E34-42C5-B99A-1AA358EFCD3B}"/>
                </a:ext>
              </a:extLst>
            </p:cNvPr>
            <p:cNvSpPr/>
            <p:nvPr/>
          </p:nvSpPr>
          <p:spPr>
            <a:xfrm>
              <a:off x="4608642" y="570067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-1</a:t>
              </a:r>
            </a:p>
          </p:txBody>
        </p:sp>
        <p:grpSp>
          <p:nvGrpSpPr>
            <p:cNvPr id="38" name="Group 37">
              <a:extLst>
                <a:ext uri="{FF2B5EF4-FFF2-40B4-BE49-F238E27FC236}">
                  <a16:creationId xmlns:a16="http://schemas.microsoft.com/office/drawing/2014/main" id="{542FA2A4-D47F-478B-86F7-1025F548C275}"/>
                </a:ext>
              </a:extLst>
            </p:cNvPr>
            <p:cNvGrpSpPr/>
            <p:nvPr/>
          </p:nvGrpSpPr>
          <p:grpSpPr>
            <a:xfrm>
              <a:off x="4724325" y="5458540"/>
              <a:ext cx="2809008" cy="369333"/>
              <a:chOff x="1544429" y="3775756"/>
              <a:chExt cx="5748365" cy="755804"/>
            </a:xfrm>
          </p:grpSpPr>
          <p:sp>
            <p:nvSpPr>
              <p:cNvPr id="39" name="TextBox 38">
                <a:extLst>
                  <a:ext uri="{FF2B5EF4-FFF2-40B4-BE49-F238E27FC236}">
                    <a16:creationId xmlns:a16="http://schemas.microsoft.com/office/drawing/2014/main" id="{DCC40792-B35D-44F3-B111-0A34C37633F7}"/>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40" name="TextBox 39">
                <a:extLst>
                  <a:ext uri="{FF2B5EF4-FFF2-40B4-BE49-F238E27FC236}">
                    <a16:creationId xmlns:a16="http://schemas.microsoft.com/office/drawing/2014/main" id="{28165E9B-F0C1-4D8F-9E02-C5F166A96CCC}"/>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41" name="TextBox 40">
                <a:extLst>
                  <a:ext uri="{FF2B5EF4-FFF2-40B4-BE49-F238E27FC236}">
                    <a16:creationId xmlns:a16="http://schemas.microsoft.com/office/drawing/2014/main" id="{B730DB43-F3F3-4614-B326-6AB4E0B9C178}"/>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42" name="TextBox 41">
                <a:extLst>
                  <a:ext uri="{FF2B5EF4-FFF2-40B4-BE49-F238E27FC236}">
                    <a16:creationId xmlns:a16="http://schemas.microsoft.com/office/drawing/2014/main" id="{23E01E0D-1C33-4321-8B73-BCC5DE2ACA70}"/>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43" name="TextBox 42">
                <a:extLst>
                  <a:ext uri="{FF2B5EF4-FFF2-40B4-BE49-F238E27FC236}">
                    <a16:creationId xmlns:a16="http://schemas.microsoft.com/office/drawing/2014/main" id="{085CAB2B-A40D-4AA9-BC41-5DE195A966F1}"/>
                  </a:ext>
                </a:extLst>
              </p:cNvPr>
              <p:cNvSpPr txBox="1"/>
              <p:nvPr/>
            </p:nvSpPr>
            <p:spPr>
              <a:xfrm>
                <a:off x="5291975" y="3775756"/>
                <a:ext cx="378034" cy="755804"/>
              </a:xfrm>
              <a:prstGeom prst="rect">
                <a:avLst/>
              </a:prstGeom>
              <a:noFill/>
            </p:spPr>
            <p:txBody>
              <a:bodyPr wrap="none" rtlCol="0">
                <a:spAutoFit/>
              </a:bodyPr>
              <a:lstStyle/>
              <a:p>
                <a:endParaRPr lang="en-US" dirty="0"/>
              </a:p>
            </p:txBody>
          </p:sp>
          <p:sp>
            <p:nvSpPr>
              <p:cNvPr id="55" name="TextBox 54">
                <a:extLst>
                  <a:ext uri="{FF2B5EF4-FFF2-40B4-BE49-F238E27FC236}">
                    <a16:creationId xmlns:a16="http://schemas.microsoft.com/office/drawing/2014/main" id="{3360AA92-CCAD-4538-BEA0-539D299DE6E9}"/>
                  </a:ext>
                </a:extLst>
              </p:cNvPr>
              <p:cNvSpPr txBox="1"/>
              <p:nvPr/>
            </p:nvSpPr>
            <p:spPr>
              <a:xfrm>
                <a:off x="4479383" y="3775758"/>
                <a:ext cx="564885" cy="629836"/>
              </a:xfrm>
              <a:prstGeom prst="rect">
                <a:avLst/>
              </a:prstGeom>
              <a:noFill/>
            </p:spPr>
            <p:txBody>
              <a:bodyPr wrap="none" rtlCol="0">
                <a:spAutoFit/>
              </a:bodyPr>
              <a:lstStyle/>
              <a:p>
                <a:r>
                  <a:rPr lang="en-US" sz="1400" dirty="0"/>
                  <a:t>4</a:t>
                </a:r>
                <a:endParaRPr lang="en-US" dirty="0"/>
              </a:p>
            </p:txBody>
          </p:sp>
          <p:sp>
            <p:nvSpPr>
              <p:cNvPr id="56" name="TextBox 55">
                <a:extLst>
                  <a:ext uri="{FF2B5EF4-FFF2-40B4-BE49-F238E27FC236}">
                    <a16:creationId xmlns:a16="http://schemas.microsoft.com/office/drawing/2014/main" id="{8B26CCC5-B261-49AB-BD47-277AC5C0C91E}"/>
                  </a:ext>
                </a:extLst>
              </p:cNvPr>
              <p:cNvSpPr txBox="1"/>
              <p:nvPr/>
            </p:nvSpPr>
            <p:spPr>
              <a:xfrm>
                <a:off x="5228891" y="3775758"/>
                <a:ext cx="564885" cy="629836"/>
              </a:xfrm>
              <a:prstGeom prst="rect">
                <a:avLst/>
              </a:prstGeom>
              <a:noFill/>
            </p:spPr>
            <p:txBody>
              <a:bodyPr wrap="none" rtlCol="0">
                <a:spAutoFit/>
              </a:bodyPr>
              <a:lstStyle/>
              <a:p>
                <a:r>
                  <a:rPr lang="en-US" sz="1400" dirty="0"/>
                  <a:t>5</a:t>
                </a:r>
                <a:endParaRPr lang="en-US" dirty="0"/>
              </a:p>
            </p:txBody>
          </p:sp>
          <p:sp>
            <p:nvSpPr>
              <p:cNvPr id="57" name="TextBox 56">
                <a:extLst>
                  <a:ext uri="{FF2B5EF4-FFF2-40B4-BE49-F238E27FC236}">
                    <a16:creationId xmlns:a16="http://schemas.microsoft.com/office/drawing/2014/main" id="{F581AD73-981B-46C6-9FF3-7960F5A82E01}"/>
                  </a:ext>
                </a:extLst>
              </p:cNvPr>
              <p:cNvSpPr txBox="1"/>
              <p:nvPr/>
            </p:nvSpPr>
            <p:spPr>
              <a:xfrm>
                <a:off x="5978401" y="3775756"/>
                <a:ext cx="564885" cy="629836"/>
              </a:xfrm>
              <a:prstGeom prst="rect">
                <a:avLst/>
              </a:prstGeom>
              <a:noFill/>
            </p:spPr>
            <p:txBody>
              <a:bodyPr wrap="none" rtlCol="0">
                <a:spAutoFit/>
              </a:bodyPr>
              <a:lstStyle/>
              <a:p>
                <a:r>
                  <a:rPr lang="en-US" sz="1400" dirty="0"/>
                  <a:t>6</a:t>
                </a:r>
                <a:endParaRPr lang="en-US" dirty="0"/>
              </a:p>
            </p:txBody>
          </p:sp>
          <p:sp>
            <p:nvSpPr>
              <p:cNvPr id="58" name="TextBox 57">
                <a:extLst>
                  <a:ext uri="{FF2B5EF4-FFF2-40B4-BE49-F238E27FC236}">
                    <a16:creationId xmlns:a16="http://schemas.microsoft.com/office/drawing/2014/main" id="{DBAE2E4C-1460-4F1F-A01E-0FA724F3B5C6}"/>
                  </a:ext>
                </a:extLst>
              </p:cNvPr>
              <p:cNvSpPr txBox="1"/>
              <p:nvPr/>
            </p:nvSpPr>
            <p:spPr>
              <a:xfrm>
                <a:off x="6727909" y="3775756"/>
                <a:ext cx="564885" cy="629836"/>
              </a:xfrm>
              <a:prstGeom prst="rect">
                <a:avLst/>
              </a:prstGeom>
              <a:noFill/>
            </p:spPr>
            <p:txBody>
              <a:bodyPr wrap="none" rtlCol="0">
                <a:spAutoFit/>
              </a:bodyPr>
              <a:lstStyle/>
              <a:p>
                <a:r>
                  <a:rPr lang="en-US" sz="1400" dirty="0"/>
                  <a:t>7</a:t>
                </a:r>
                <a:endParaRPr lang="en-US" dirty="0"/>
              </a:p>
            </p:txBody>
          </p:sp>
        </p:grpSp>
        <p:sp>
          <p:nvSpPr>
            <p:cNvPr id="48" name="Rectangle 47">
              <a:extLst>
                <a:ext uri="{FF2B5EF4-FFF2-40B4-BE49-F238E27FC236}">
                  <a16:creationId xmlns:a16="http://schemas.microsoft.com/office/drawing/2014/main" id="{89A5C966-20AB-4EAA-838F-498A047DFD1A}"/>
                </a:ext>
              </a:extLst>
            </p:cNvPr>
            <p:cNvSpPr/>
            <p:nvPr/>
          </p:nvSpPr>
          <p:spPr>
            <a:xfrm>
              <a:off x="3445783" y="5105964"/>
              <a:ext cx="1098891" cy="369332"/>
            </a:xfrm>
            <a:prstGeom prst="rect">
              <a:avLst/>
            </a:prstGeom>
          </p:spPr>
          <p:txBody>
            <a:bodyPr wrap="none">
              <a:spAutoFit/>
            </a:bodyPr>
            <a:lstStyle/>
            <a:p>
              <a:r>
                <a:rPr lang="en-US" dirty="0"/>
                <a:t>myQueue</a:t>
              </a:r>
            </a:p>
          </p:txBody>
        </p:sp>
      </p:grpSp>
      <p:grpSp>
        <p:nvGrpSpPr>
          <p:cNvPr id="53" name="Group 52">
            <a:extLst>
              <a:ext uri="{FF2B5EF4-FFF2-40B4-BE49-F238E27FC236}">
                <a16:creationId xmlns:a16="http://schemas.microsoft.com/office/drawing/2014/main" id="{7949214F-D4C1-43CD-8C1D-7E4029C85FC8}"/>
              </a:ext>
            </a:extLst>
          </p:cNvPr>
          <p:cNvGrpSpPr/>
          <p:nvPr/>
        </p:nvGrpSpPr>
        <p:grpSpPr>
          <a:xfrm>
            <a:off x="747758" y="1752036"/>
            <a:ext cx="3313140" cy="1555677"/>
            <a:chOff x="490331" y="4511255"/>
            <a:chExt cx="3313140" cy="1555677"/>
          </a:xfrm>
        </p:grpSpPr>
        <p:grpSp>
          <p:nvGrpSpPr>
            <p:cNvPr id="54" name="Group 53">
              <a:extLst>
                <a:ext uri="{FF2B5EF4-FFF2-40B4-BE49-F238E27FC236}">
                  <a16:creationId xmlns:a16="http://schemas.microsoft.com/office/drawing/2014/main" id="{F227341D-E2A4-4709-94EA-C49778C1DD1D}"/>
                </a:ext>
              </a:extLst>
            </p:cNvPr>
            <p:cNvGrpSpPr/>
            <p:nvPr/>
          </p:nvGrpSpPr>
          <p:grpSpPr>
            <a:xfrm rot="5400000">
              <a:off x="2221158" y="4556581"/>
              <a:ext cx="366257" cy="1465027"/>
              <a:chOff x="2263515" y="2758191"/>
              <a:chExt cx="749510" cy="2998036"/>
            </a:xfrm>
          </p:grpSpPr>
          <p:sp>
            <p:nvSpPr>
              <p:cNvPr id="73" name="Rectangle 72">
                <a:extLst>
                  <a:ext uri="{FF2B5EF4-FFF2-40B4-BE49-F238E27FC236}">
                    <a16:creationId xmlns:a16="http://schemas.microsoft.com/office/drawing/2014/main" id="{BE5F58B6-A705-4BF6-A868-4758A3C51799}"/>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4" name="Rectangle 73">
                <a:extLst>
                  <a:ext uri="{FF2B5EF4-FFF2-40B4-BE49-F238E27FC236}">
                    <a16:creationId xmlns:a16="http://schemas.microsoft.com/office/drawing/2014/main" id="{40ED3393-7FBE-46C7-9C41-3FB108744F13}"/>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5" name="Rectangle 74">
                <a:extLst>
                  <a:ext uri="{FF2B5EF4-FFF2-40B4-BE49-F238E27FC236}">
                    <a16:creationId xmlns:a16="http://schemas.microsoft.com/office/drawing/2014/main" id="{0AE41FCB-1543-4FEF-9CAA-1023B8DD68F1}"/>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6" name="Rectangle 75">
                <a:extLst>
                  <a:ext uri="{FF2B5EF4-FFF2-40B4-BE49-F238E27FC236}">
                    <a16:creationId xmlns:a16="http://schemas.microsoft.com/office/drawing/2014/main" id="{338C5404-748A-445A-B908-E45CBFCD2682}"/>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sp>
          <p:nvSpPr>
            <p:cNvPr id="59" name="TextBox 58">
              <a:extLst>
                <a:ext uri="{FF2B5EF4-FFF2-40B4-BE49-F238E27FC236}">
                  <a16:creationId xmlns:a16="http://schemas.microsoft.com/office/drawing/2014/main" id="{3629C221-3F2E-4470-9613-B5C8AD02E13E}"/>
                </a:ext>
              </a:extLst>
            </p:cNvPr>
            <p:cNvSpPr txBox="1"/>
            <p:nvPr/>
          </p:nvSpPr>
          <p:spPr>
            <a:xfrm>
              <a:off x="2059322" y="5773473"/>
              <a:ext cx="370263" cy="225598"/>
            </a:xfrm>
            <a:prstGeom prst="rect">
              <a:avLst/>
            </a:prstGeom>
            <a:noFill/>
          </p:spPr>
          <p:txBody>
            <a:bodyPr wrap="none" rtlCol="0">
              <a:spAutoFit/>
            </a:bodyPr>
            <a:lstStyle/>
            <a:p>
              <a:r>
                <a:rPr lang="en-US" sz="2400" dirty="0"/>
                <a:t>start</a:t>
              </a:r>
            </a:p>
          </p:txBody>
        </p:sp>
        <p:cxnSp>
          <p:nvCxnSpPr>
            <p:cNvPr id="60" name="Straight Arrow Connector 59">
              <a:extLst>
                <a:ext uri="{FF2B5EF4-FFF2-40B4-BE49-F238E27FC236}">
                  <a16:creationId xmlns:a16="http://schemas.microsoft.com/office/drawing/2014/main" id="{9545D8B9-9F57-4DBD-A1C4-7B51F5811338}"/>
                </a:ext>
              </a:extLst>
            </p:cNvPr>
            <p:cNvCxnSpPr>
              <a:cxnSpLocks/>
              <a:stCxn id="65" idx="2"/>
            </p:cNvCxnSpPr>
            <p:nvPr/>
          </p:nvCxnSpPr>
          <p:spPr>
            <a:xfrm flipH="1" flipV="1">
              <a:off x="1499184" y="5608940"/>
              <a:ext cx="355718" cy="4579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1" name="TextBox 60">
              <a:extLst>
                <a:ext uri="{FF2B5EF4-FFF2-40B4-BE49-F238E27FC236}">
                  <a16:creationId xmlns:a16="http://schemas.microsoft.com/office/drawing/2014/main" id="{9FE41C41-B69E-4C55-BD79-0ABDA5FB92C7}"/>
                </a:ext>
              </a:extLst>
            </p:cNvPr>
            <p:cNvSpPr txBox="1"/>
            <p:nvPr/>
          </p:nvSpPr>
          <p:spPr>
            <a:xfrm>
              <a:off x="2059322" y="4581584"/>
              <a:ext cx="323671" cy="225598"/>
            </a:xfrm>
            <a:prstGeom prst="rect">
              <a:avLst/>
            </a:prstGeom>
            <a:noFill/>
          </p:spPr>
          <p:txBody>
            <a:bodyPr wrap="none" rtlCol="0">
              <a:spAutoFit/>
            </a:bodyPr>
            <a:lstStyle/>
            <a:p>
              <a:r>
                <a:rPr lang="en-US" sz="2400" dirty="0"/>
                <a:t>end</a:t>
              </a:r>
            </a:p>
          </p:txBody>
        </p:sp>
        <p:cxnSp>
          <p:nvCxnSpPr>
            <p:cNvPr id="63" name="Straight Arrow Connector 62">
              <a:extLst>
                <a:ext uri="{FF2B5EF4-FFF2-40B4-BE49-F238E27FC236}">
                  <a16:creationId xmlns:a16="http://schemas.microsoft.com/office/drawing/2014/main" id="{D9539586-B6A4-4BB6-8C7C-8937C9165251}"/>
                </a:ext>
              </a:extLst>
            </p:cNvPr>
            <p:cNvCxnSpPr>
              <a:cxnSpLocks/>
              <a:stCxn id="64" idx="0"/>
              <a:endCxn id="76" idx="0"/>
            </p:cNvCxnSpPr>
            <p:nvPr/>
          </p:nvCxnSpPr>
          <p:spPr>
            <a:xfrm flipH="1">
              <a:off x="1854901" y="4511255"/>
              <a:ext cx="1" cy="5947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4" name="Rectangle 63">
              <a:extLst>
                <a:ext uri="{FF2B5EF4-FFF2-40B4-BE49-F238E27FC236}">
                  <a16:creationId xmlns:a16="http://schemas.microsoft.com/office/drawing/2014/main" id="{A18BBC8D-B556-4E65-94A6-FADFD0857729}"/>
                </a:ext>
              </a:extLst>
            </p:cNvPr>
            <p:cNvSpPr/>
            <p:nvPr/>
          </p:nvSpPr>
          <p:spPr>
            <a:xfrm>
              <a:off x="1671773" y="451125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65" name="Rectangle 64">
              <a:extLst>
                <a:ext uri="{FF2B5EF4-FFF2-40B4-BE49-F238E27FC236}">
                  <a16:creationId xmlns:a16="http://schemas.microsoft.com/office/drawing/2014/main" id="{68E76B67-5DC7-45D5-9E52-6979AFD135DE}"/>
                </a:ext>
              </a:extLst>
            </p:cNvPr>
            <p:cNvSpPr/>
            <p:nvPr/>
          </p:nvSpPr>
          <p:spPr>
            <a:xfrm>
              <a:off x="1671773" y="570067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-1</a:t>
              </a:r>
            </a:p>
          </p:txBody>
        </p:sp>
        <p:grpSp>
          <p:nvGrpSpPr>
            <p:cNvPr id="66" name="Group 65">
              <a:extLst>
                <a:ext uri="{FF2B5EF4-FFF2-40B4-BE49-F238E27FC236}">
                  <a16:creationId xmlns:a16="http://schemas.microsoft.com/office/drawing/2014/main" id="{454364A5-9BCD-4DB9-A915-D87375B2E47B}"/>
                </a:ext>
              </a:extLst>
            </p:cNvPr>
            <p:cNvGrpSpPr/>
            <p:nvPr/>
          </p:nvGrpSpPr>
          <p:grpSpPr>
            <a:xfrm>
              <a:off x="1787456" y="5458540"/>
              <a:ext cx="2016015" cy="369333"/>
              <a:chOff x="1544429" y="3775756"/>
              <a:chExt cx="4125580" cy="755804"/>
            </a:xfrm>
          </p:grpSpPr>
          <p:sp>
            <p:nvSpPr>
              <p:cNvPr id="68" name="TextBox 67">
                <a:extLst>
                  <a:ext uri="{FF2B5EF4-FFF2-40B4-BE49-F238E27FC236}">
                    <a16:creationId xmlns:a16="http://schemas.microsoft.com/office/drawing/2014/main" id="{4C27A9F0-C954-42EE-A37F-B4B338C04BA9}"/>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69" name="TextBox 68">
                <a:extLst>
                  <a:ext uri="{FF2B5EF4-FFF2-40B4-BE49-F238E27FC236}">
                    <a16:creationId xmlns:a16="http://schemas.microsoft.com/office/drawing/2014/main" id="{FA256DB4-088D-4B73-A582-10C6B58E59C6}"/>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70" name="TextBox 69">
                <a:extLst>
                  <a:ext uri="{FF2B5EF4-FFF2-40B4-BE49-F238E27FC236}">
                    <a16:creationId xmlns:a16="http://schemas.microsoft.com/office/drawing/2014/main" id="{4308BC1B-B686-4FEC-BBDD-807ED2035240}"/>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71" name="TextBox 70">
                <a:extLst>
                  <a:ext uri="{FF2B5EF4-FFF2-40B4-BE49-F238E27FC236}">
                    <a16:creationId xmlns:a16="http://schemas.microsoft.com/office/drawing/2014/main" id="{44351A59-D92D-404C-B937-6E25BAA74E0B}"/>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72" name="TextBox 71">
                <a:extLst>
                  <a:ext uri="{FF2B5EF4-FFF2-40B4-BE49-F238E27FC236}">
                    <a16:creationId xmlns:a16="http://schemas.microsoft.com/office/drawing/2014/main" id="{F01B2FBE-DCC6-4628-8424-3944A093C593}"/>
                  </a:ext>
                </a:extLst>
              </p:cNvPr>
              <p:cNvSpPr txBox="1"/>
              <p:nvPr/>
            </p:nvSpPr>
            <p:spPr>
              <a:xfrm>
                <a:off x="5291975" y="3775756"/>
                <a:ext cx="378034" cy="755804"/>
              </a:xfrm>
              <a:prstGeom prst="rect">
                <a:avLst/>
              </a:prstGeom>
              <a:noFill/>
            </p:spPr>
            <p:txBody>
              <a:bodyPr wrap="none" rtlCol="0">
                <a:spAutoFit/>
              </a:bodyPr>
              <a:lstStyle/>
              <a:p>
                <a:endParaRPr lang="en-US" dirty="0"/>
              </a:p>
            </p:txBody>
          </p:sp>
        </p:grpSp>
        <p:sp>
          <p:nvSpPr>
            <p:cNvPr id="67" name="Rectangle 66">
              <a:extLst>
                <a:ext uri="{FF2B5EF4-FFF2-40B4-BE49-F238E27FC236}">
                  <a16:creationId xmlns:a16="http://schemas.microsoft.com/office/drawing/2014/main" id="{1B328D30-C46E-48A8-A9EC-D3DB8DEC35CA}"/>
                </a:ext>
              </a:extLst>
            </p:cNvPr>
            <p:cNvSpPr/>
            <p:nvPr/>
          </p:nvSpPr>
          <p:spPr>
            <a:xfrm>
              <a:off x="490331" y="5105964"/>
              <a:ext cx="1365781" cy="369332"/>
            </a:xfrm>
            <a:prstGeom prst="rect">
              <a:avLst/>
            </a:prstGeom>
          </p:spPr>
          <p:txBody>
            <a:bodyPr wrap="square">
              <a:spAutoFit/>
            </a:bodyPr>
            <a:lstStyle/>
            <a:p>
              <a:endParaRPr lang="en-US" dirty="0"/>
            </a:p>
          </p:txBody>
        </p:sp>
      </p:grpSp>
    </p:spTree>
    <p:extLst>
      <p:ext uri="{BB962C8B-B14F-4D97-AF65-F5344CB8AC3E}">
        <p14:creationId xmlns:p14="http://schemas.microsoft.com/office/powerpoint/2010/main" val="24205906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B5075D-8A04-425B-8087-855C72AA7916}"/>
              </a:ext>
            </a:extLst>
          </p:cNvPr>
          <p:cNvSpPr txBox="1"/>
          <p:nvPr/>
        </p:nvSpPr>
        <p:spPr>
          <a:xfrm>
            <a:off x="914399" y="914400"/>
            <a:ext cx="8151542" cy="584775"/>
          </a:xfrm>
          <a:prstGeom prst="rect">
            <a:avLst/>
          </a:prstGeom>
          <a:noFill/>
        </p:spPr>
        <p:txBody>
          <a:bodyPr wrap="square" rtlCol="0">
            <a:spAutoFit/>
          </a:bodyPr>
          <a:lstStyle/>
          <a:p>
            <a:r>
              <a:rPr lang="en-US" sz="3200" dirty="0" err="1">
                <a:latin typeface="Myriad Pro" panose="020B0503030403020204" pitchFamily="34" charset="0"/>
              </a:rPr>
              <a:t>halveCapacity</a:t>
            </a:r>
            <a:r>
              <a:rPr lang="en-US" sz="3200" dirty="0">
                <a:latin typeface="Myriad Pro" panose="020B0503030403020204" pitchFamily="34" charset="0"/>
              </a:rPr>
              <a:t>() </a:t>
            </a:r>
            <a:r>
              <a:rPr lang="en-US" sz="3200" i="1" dirty="0">
                <a:latin typeface="Myriad Pro" panose="020B0503030403020204" pitchFamily="34" charset="0"/>
              </a:rPr>
              <a:t>– for traditional languages</a:t>
            </a:r>
            <a:endParaRPr lang="en-US" i="1" dirty="0">
              <a:latin typeface="Myriad Pro" panose="020B0503030403020204" pitchFamily="34" charset="0"/>
            </a:endParaRPr>
          </a:p>
        </p:txBody>
      </p:sp>
      <p:sp>
        <p:nvSpPr>
          <p:cNvPr id="7" name="Rectangle 6">
            <a:extLst>
              <a:ext uri="{FF2B5EF4-FFF2-40B4-BE49-F238E27FC236}">
                <a16:creationId xmlns:a16="http://schemas.microsoft.com/office/drawing/2014/main" id="{E92C78FE-1F92-4475-BBFD-47ECF8C0B165}"/>
              </a:ext>
            </a:extLst>
          </p:cNvPr>
          <p:cNvSpPr/>
          <p:nvPr/>
        </p:nvSpPr>
        <p:spPr>
          <a:xfrm>
            <a:off x="914399" y="2181145"/>
            <a:ext cx="6846850" cy="3170099"/>
          </a:xfrm>
          <a:prstGeom prst="rect">
            <a:avLst/>
          </a:prstGeom>
        </p:spPr>
        <p:txBody>
          <a:bodyPr wrap="square">
            <a:spAutoFit/>
          </a:bodyPr>
          <a:lstStyle/>
          <a:p>
            <a:pPr lvl="0"/>
            <a:r>
              <a:rPr lang="en-US" sz="2000" dirty="0"/>
              <a:t>Precondition – ensure queue can fit into new capacity!</a:t>
            </a:r>
          </a:p>
          <a:p>
            <a:pPr marL="457200" lvl="0" indent="-457200">
              <a:buFont typeface="+mj-lt"/>
              <a:buAutoNum type="arabicPeriod"/>
            </a:pPr>
            <a:endParaRPr lang="en-US" sz="2000" dirty="0"/>
          </a:p>
          <a:p>
            <a:pPr marL="457200" lvl="0" indent="-457200">
              <a:buFont typeface="+mj-lt"/>
              <a:buAutoNum type="arabicPeriod"/>
            </a:pPr>
            <a:r>
              <a:rPr lang="en-US" sz="2000" dirty="0"/>
              <a:t>Create a new array with </a:t>
            </a:r>
            <a:r>
              <a:rPr lang="en-US" sz="2000" u="sng" dirty="0"/>
              <a:t>1/2 the capacity </a:t>
            </a:r>
            <a:r>
              <a:rPr lang="en-US" sz="2000" dirty="0"/>
              <a:t>of the existing array, </a:t>
            </a:r>
          </a:p>
          <a:p>
            <a:pPr marL="457200" lvl="0" indent="-457200">
              <a:buFont typeface="+mj-lt"/>
              <a:buAutoNum type="arabicPeriod"/>
            </a:pPr>
            <a:endParaRPr lang="en-US" sz="2000" dirty="0"/>
          </a:p>
          <a:p>
            <a:pPr marL="457200" lvl="0" indent="-457200">
              <a:buFont typeface="+mj-lt"/>
              <a:buAutoNum type="arabicPeriod"/>
            </a:pPr>
            <a:r>
              <a:rPr lang="en-US" sz="2000" dirty="0"/>
              <a:t>Copy the contents of original array into the new array,</a:t>
            </a:r>
          </a:p>
          <a:p>
            <a:pPr marL="457200" lvl="0" indent="-457200">
              <a:buFont typeface="+mj-lt"/>
              <a:buAutoNum type="arabicPeriod"/>
            </a:pPr>
            <a:endParaRPr lang="en-US" sz="2000" dirty="0"/>
          </a:p>
          <a:p>
            <a:pPr marL="457200" lvl="0" indent="-457200">
              <a:buFont typeface="+mj-lt"/>
              <a:buAutoNum type="arabicPeriod"/>
            </a:pPr>
            <a:r>
              <a:rPr lang="en-US" sz="2000" dirty="0"/>
              <a:t>Point the 'myQueue' array at the new array. </a:t>
            </a:r>
            <a:br>
              <a:rPr lang="en-US" sz="2000" dirty="0"/>
            </a:br>
            <a:endParaRPr lang="en-US" sz="2000" dirty="0"/>
          </a:p>
          <a:p>
            <a:pPr marL="457200" lvl="0" indent="-457200">
              <a:buFont typeface="+mj-lt"/>
              <a:buAutoNum type="arabicPeriod"/>
            </a:pPr>
            <a:r>
              <a:rPr lang="en-US" sz="2000" dirty="0">
                <a:effectLst/>
              </a:rPr>
              <a:t>Update the start and end values.</a:t>
            </a:r>
          </a:p>
        </p:txBody>
      </p:sp>
    </p:spTree>
    <p:extLst>
      <p:ext uri="{BB962C8B-B14F-4D97-AF65-F5344CB8AC3E}">
        <p14:creationId xmlns:p14="http://schemas.microsoft.com/office/powerpoint/2010/main" val="3616125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10E425E-6DC1-41CF-BD60-D248E5B03C8F}"/>
              </a:ext>
            </a:extLst>
          </p:cNvPr>
          <p:cNvSpPr/>
          <p:nvPr/>
        </p:nvSpPr>
        <p:spPr>
          <a:xfrm>
            <a:off x="1263805" y="1925053"/>
            <a:ext cx="5064806" cy="1191126"/>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DB5075D-8A04-425B-8087-855C72AA7916}"/>
              </a:ext>
            </a:extLst>
          </p:cNvPr>
          <p:cNvSpPr txBox="1"/>
          <p:nvPr/>
        </p:nvSpPr>
        <p:spPr>
          <a:xfrm>
            <a:off x="914399" y="914400"/>
            <a:ext cx="3646447" cy="584775"/>
          </a:xfrm>
          <a:prstGeom prst="rect">
            <a:avLst/>
          </a:prstGeom>
          <a:noFill/>
        </p:spPr>
        <p:txBody>
          <a:bodyPr wrap="square" rtlCol="0">
            <a:spAutoFit/>
          </a:bodyPr>
          <a:lstStyle/>
          <a:p>
            <a:r>
              <a:rPr lang="en-US" sz="3200" dirty="0" err="1">
                <a:latin typeface="Myriad Pro" panose="020B0503030403020204" pitchFamily="34" charset="0"/>
              </a:rPr>
              <a:t>halveCapacity</a:t>
            </a:r>
            <a:r>
              <a:rPr lang="en-US" sz="3200" dirty="0">
                <a:latin typeface="Myriad Pro" panose="020B0503030403020204" pitchFamily="34" charset="0"/>
              </a:rPr>
              <a:t>()</a:t>
            </a:r>
            <a:endParaRPr lang="en-US" dirty="0">
              <a:latin typeface="Myriad Pro" panose="020B0503030403020204" pitchFamily="34" charset="0"/>
            </a:endParaRPr>
          </a:p>
        </p:txBody>
      </p:sp>
      <p:sp>
        <p:nvSpPr>
          <p:cNvPr id="7" name="Rectangle 6">
            <a:extLst>
              <a:ext uri="{FF2B5EF4-FFF2-40B4-BE49-F238E27FC236}">
                <a16:creationId xmlns:a16="http://schemas.microsoft.com/office/drawing/2014/main" id="{E92C78FE-1F92-4475-BBFD-47ECF8C0B165}"/>
              </a:ext>
            </a:extLst>
          </p:cNvPr>
          <p:cNvSpPr/>
          <p:nvPr/>
        </p:nvSpPr>
        <p:spPr>
          <a:xfrm>
            <a:off x="914399" y="1610372"/>
            <a:ext cx="10013795" cy="3693319"/>
          </a:xfrm>
          <a:prstGeom prst="rect">
            <a:avLst/>
          </a:prstGeom>
        </p:spPr>
        <p:txBody>
          <a:bodyPr wrap="square">
            <a:spAutoFit/>
          </a:bodyPr>
          <a:lstStyle/>
          <a:p>
            <a:pPr>
              <a:tabLst>
                <a:tab pos="457200" algn="l"/>
                <a:tab pos="914400" algn="l"/>
                <a:tab pos="1371600" algn="l"/>
                <a:tab pos="1828800" algn="l"/>
                <a:tab pos="2286000" algn="l"/>
                <a:tab pos="2743200" algn="l"/>
              </a:tabLst>
            </a:pPr>
            <a:r>
              <a:rPr lang="en-US" dirty="0"/>
              <a:t>FUNCTION HALVECAPACITY()</a:t>
            </a:r>
          </a:p>
          <a:p>
            <a:pPr>
              <a:tabLst>
                <a:tab pos="457200" algn="l"/>
                <a:tab pos="914400" algn="l"/>
                <a:tab pos="1371600" algn="l"/>
                <a:tab pos="1828800" algn="l"/>
                <a:tab pos="2286000" algn="l"/>
                <a:tab pos="2743200" algn="l"/>
              </a:tabLst>
            </a:pPr>
            <a:r>
              <a:rPr lang="en-US" dirty="0"/>
              <a:t>	if SIZE() &gt; MYQUEUE capacity / 2 then</a:t>
            </a:r>
          </a:p>
          <a:p>
            <a:pPr>
              <a:tabLst>
                <a:tab pos="457200" algn="l"/>
                <a:tab pos="914400" algn="l"/>
                <a:tab pos="1371600" algn="l"/>
                <a:tab pos="1828800" algn="l"/>
                <a:tab pos="2286000" algn="l"/>
                <a:tab pos="2743200" algn="l"/>
              </a:tabLst>
            </a:pPr>
            <a:r>
              <a:rPr lang="en-US" dirty="0"/>
              <a:t>		throw exception	</a:t>
            </a:r>
          </a:p>
          <a:p>
            <a:pPr>
              <a:tabLst>
                <a:tab pos="457200" algn="l"/>
                <a:tab pos="914400" algn="l"/>
                <a:tab pos="1371600" algn="l"/>
                <a:tab pos="1828800" algn="l"/>
                <a:tab pos="2286000" algn="l"/>
                <a:tab pos="2743200" algn="l"/>
              </a:tabLst>
            </a:pPr>
            <a:r>
              <a:rPr lang="en-US" dirty="0"/>
              <a:t>	end if</a:t>
            </a:r>
          </a:p>
          <a:p>
            <a:pPr>
              <a:tabLst>
                <a:tab pos="457200" algn="l"/>
                <a:tab pos="914400" algn="l"/>
                <a:tab pos="1371600" algn="l"/>
                <a:tab pos="1828800" algn="l"/>
                <a:tab pos="2286000" algn="l"/>
                <a:tab pos="2743200" algn="l"/>
              </a:tabLst>
            </a:pPr>
            <a:r>
              <a:rPr lang="en-US" dirty="0"/>
              <a:t>	NEWQUEUE = new array of MYQUEUE capacity / 2</a:t>
            </a:r>
          </a:p>
          <a:p>
            <a:pPr>
              <a:tabLst>
                <a:tab pos="457200" algn="l"/>
                <a:tab pos="914400" algn="l"/>
                <a:tab pos="1371600" algn="l"/>
                <a:tab pos="1828800" algn="l"/>
                <a:tab pos="2286000" algn="l"/>
                <a:tab pos="2743200" algn="l"/>
              </a:tabLst>
            </a:pPr>
            <a:r>
              <a:rPr lang="en-US" dirty="0"/>
              <a:t>	LENGTH = SIZE()	</a:t>
            </a:r>
          </a:p>
          <a:p>
            <a:pPr>
              <a:tabLst>
                <a:tab pos="457200" algn="l"/>
                <a:tab pos="914400" algn="l"/>
                <a:tab pos="1371600" algn="l"/>
                <a:tab pos="1828800" algn="l"/>
                <a:tab pos="2286000" algn="l"/>
                <a:tab pos="2743200" algn="l"/>
              </a:tabLst>
            </a:pPr>
            <a:r>
              <a:rPr lang="en-US" dirty="0"/>
              <a:t>	for I = 0 to LENGTH - 1	</a:t>
            </a:r>
          </a:p>
          <a:p>
            <a:pPr>
              <a:tabLst>
                <a:tab pos="457200" algn="l"/>
                <a:tab pos="914400" algn="l"/>
                <a:tab pos="1371600" algn="l"/>
                <a:tab pos="1828800" algn="l"/>
                <a:tab pos="2286000" algn="l"/>
                <a:tab pos="2743200" algn="l"/>
              </a:tabLst>
            </a:pPr>
            <a:r>
              <a:rPr lang="en-US" dirty="0"/>
              <a:t>		NEWQUEUE[I] = DEQUEUE()	</a:t>
            </a:r>
          </a:p>
          <a:p>
            <a:pPr>
              <a:tabLst>
                <a:tab pos="457200" algn="l"/>
                <a:tab pos="914400" algn="l"/>
                <a:tab pos="1371600" algn="l"/>
                <a:tab pos="1828800" algn="l"/>
                <a:tab pos="2286000" algn="l"/>
                <a:tab pos="2743200" algn="l"/>
              </a:tabLst>
            </a:pPr>
            <a:r>
              <a:rPr lang="en-US" dirty="0"/>
              <a:t>	end for</a:t>
            </a:r>
          </a:p>
          <a:p>
            <a:pPr>
              <a:tabLst>
                <a:tab pos="457200" algn="l"/>
                <a:tab pos="914400" algn="l"/>
                <a:tab pos="1371600" algn="l"/>
                <a:tab pos="1828800" algn="l"/>
                <a:tab pos="2286000" algn="l"/>
                <a:tab pos="2743200" algn="l"/>
              </a:tabLst>
            </a:pPr>
            <a:r>
              <a:rPr lang="en-US" dirty="0"/>
              <a:t>	START = 0	</a:t>
            </a:r>
          </a:p>
          <a:p>
            <a:pPr>
              <a:tabLst>
                <a:tab pos="457200" algn="l"/>
                <a:tab pos="914400" algn="l"/>
                <a:tab pos="1371600" algn="l"/>
                <a:tab pos="1828800" algn="l"/>
                <a:tab pos="2286000" algn="l"/>
                <a:tab pos="2743200" algn="l"/>
              </a:tabLst>
            </a:pPr>
            <a:r>
              <a:rPr lang="en-US" dirty="0"/>
              <a:t>	END = LENGTH</a:t>
            </a:r>
          </a:p>
          <a:p>
            <a:pPr>
              <a:tabLst>
                <a:tab pos="457200" algn="l"/>
                <a:tab pos="914400" algn="l"/>
                <a:tab pos="1371600" algn="l"/>
                <a:tab pos="1828800" algn="l"/>
                <a:tab pos="2286000" algn="l"/>
                <a:tab pos="2743200" algn="l"/>
              </a:tabLst>
            </a:pPr>
            <a:r>
              <a:rPr lang="en-US" dirty="0"/>
              <a:t>	MYQUEUE = NEWQUEUE</a:t>
            </a:r>
          </a:p>
          <a:p>
            <a:pPr>
              <a:tabLst>
                <a:tab pos="457200" algn="l"/>
                <a:tab pos="914400" algn="l"/>
                <a:tab pos="1371600" algn="l"/>
                <a:tab pos="1828800" algn="l"/>
                <a:tab pos="2286000" algn="l"/>
                <a:tab pos="2743200" algn="l"/>
              </a:tabLst>
            </a:pPr>
            <a:r>
              <a:rPr lang="en-US" dirty="0"/>
              <a:t>end function</a:t>
            </a:r>
          </a:p>
        </p:txBody>
      </p:sp>
      <p:grpSp>
        <p:nvGrpSpPr>
          <p:cNvPr id="54" name="Group 53">
            <a:extLst>
              <a:ext uri="{FF2B5EF4-FFF2-40B4-BE49-F238E27FC236}">
                <a16:creationId xmlns:a16="http://schemas.microsoft.com/office/drawing/2014/main" id="{29175729-E964-431C-8B42-E8666F030714}"/>
              </a:ext>
            </a:extLst>
          </p:cNvPr>
          <p:cNvGrpSpPr/>
          <p:nvPr/>
        </p:nvGrpSpPr>
        <p:grpSpPr>
          <a:xfrm>
            <a:off x="6729049" y="1206787"/>
            <a:ext cx="4199145" cy="1555677"/>
            <a:chOff x="3336074" y="4511255"/>
            <a:chExt cx="4199145" cy="1555677"/>
          </a:xfrm>
        </p:grpSpPr>
        <p:grpSp>
          <p:nvGrpSpPr>
            <p:cNvPr id="55" name="Group 54">
              <a:extLst>
                <a:ext uri="{FF2B5EF4-FFF2-40B4-BE49-F238E27FC236}">
                  <a16:creationId xmlns:a16="http://schemas.microsoft.com/office/drawing/2014/main" id="{865569DF-1CE7-4481-A790-DAB48476B91F}"/>
                </a:ext>
              </a:extLst>
            </p:cNvPr>
            <p:cNvGrpSpPr/>
            <p:nvPr/>
          </p:nvGrpSpPr>
          <p:grpSpPr>
            <a:xfrm rot="5400000">
              <a:off x="5888802" y="3825806"/>
              <a:ext cx="366257" cy="2926577"/>
              <a:chOff x="2263515" y="-232730"/>
              <a:chExt cx="749510" cy="5988957"/>
            </a:xfrm>
          </p:grpSpPr>
          <p:sp>
            <p:nvSpPr>
              <p:cNvPr id="73" name="Rectangle 72">
                <a:extLst>
                  <a:ext uri="{FF2B5EF4-FFF2-40B4-BE49-F238E27FC236}">
                    <a16:creationId xmlns:a16="http://schemas.microsoft.com/office/drawing/2014/main" id="{FF946F0A-967A-444C-BE63-EC79B655DEF7}"/>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4" name="Rectangle 73">
                <a:extLst>
                  <a:ext uri="{FF2B5EF4-FFF2-40B4-BE49-F238E27FC236}">
                    <a16:creationId xmlns:a16="http://schemas.microsoft.com/office/drawing/2014/main" id="{5DD989FE-41A5-4773-8C80-BA6B70DF88D8}"/>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5" name="Rectangle 74">
                <a:extLst>
                  <a:ext uri="{FF2B5EF4-FFF2-40B4-BE49-F238E27FC236}">
                    <a16:creationId xmlns:a16="http://schemas.microsoft.com/office/drawing/2014/main" id="{454F20FA-8981-4CC8-9DE5-F36A70EEDF86}"/>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76" name="Rectangle 75">
                <a:extLst>
                  <a:ext uri="{FF2B5EF4-FFF2-40B4-BE49-F238E27FC236}">
                    <a16:creationId xmlns:a16="http://schemas.microsoft.com/office/drawing/2014/main" id="{FE306672-EC79-4051-A359-A453DF5266F8}"/>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77" name="Rectangle 76">
                <a:extLst>
                  <a:ext uri="{FF2B5EF4-FFF2-40B4-BE49-F238E27FC236}">
                    <a16:creationId xmlns:a16="http://schemas.microsoft.com/office/drawing/2014/main" id="{F9475CE1-9BAD-45B5-8349-AB08F9160773}"/>
                  </a:ext>
                </a:extLst>
              </p:cNvPr>
              <p:cNvSpPr/>
              <p:nvPr/>
            </p:nvSpPr>
            <p:spPr>
              <a:xfrm rot="16200000">
                <a:off x="2263515" y="-232730"/>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78" name="Rectangle 77">
                <a:extLst>
                  <a:ext uri="{FF2B5EF4-FFF2-40B4-BE49-F238E27FC236}">
                    <a16:creationId xmlns:a16="http://schemas.microsoft.com/office/drawing/2014/main" id="{AB327BAA-7F38-42A8-8A5B-31BB9904D42D}"/>
                  </a:ext>
                </a:extLst>
              </p:cNvPr>
              <p:cNvSpPr/>
              <p:nvPr/>
            </p:nvSpPr>
            <p:spPr>
              <a:xfrm rot="16200000">
                <a:off x="2263515" y="516779"/>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9" name="Rectangle 78">
                <a:extLst>
                  <a:ext uri="{FF2B5EF4-FFF2-40B4-BE49-F238E27FC236}">
                    <a16:creationId xmlns:a16="http://schemas.microsoft.com/office/drawing/2014/main" id="{E87D0663-CB14-49C4-88CA-6C9D53476E59}"/>
                  </a:ext>
                </a:extLst>
              </p:cNvPr>
              <p:cNvSpPr/>
              <p:nvPr/>
            </p:nvSpPr>
            <p:spPr>
              <a:xfrm rot="16200000">
                <a:off x="2263515" y="1266287"/>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0" name="Rectangle 79">
                <a:extLst>
                  <a:ext uri="{FF2B5EF4-FFF2-40B4-BE49-F238E27FC236}">
                    <a16:creationId xmlns:a16="http://schemas.microsoft.com/office/drawing/2014/main" id="{13EE801A-13AA-476C-BB13-1DDDBA8C171D}"/>
                  </a:ext>
                </a:extLst>
              </p:cNvPr>
              <p:cNvSpPr/>
              <p:nvPr/>
            </p:nvSpPr>
            <p:spPr>
              <a:xfrm rot="16200000">
                <a:off x="2263515" y="2015796"/>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sp>
          <p:nvSpPr>
            <p:cNvPr id="56" name="TextBox 55">
              <a:extLst>
                <a:ext uri="{FF2B5EF4-FFF2-40B4-BE49-F238E27FC236}">
                  <a16:creationId xmlns:a16="http://schemas.microsoft.com/office/drawing/2014/main" id="{48A28901-9CEE-4DD3-987B-BF31604C5D42}"/>
                </a:ext>
              </a:extLst>
            </p:cNvPr>
            <p:cNvSpPr txBox="1"/>
            <p:nvPr/>
          </p:nvSpPr>
          <p:spPr>
            <a:xfrm>
              <a:off x="4996191" y="5773473"/>
              <a:ext cx="370263" cy="225598"/>
            </a:xfrm>
            <a:prstGeom prst="rect">
              <a:avLst/>
            </a:prstGeom>
            <a:noFill/>
          </p:spPr>
          <p:txBody>
            <a:bodyPr wrap="none" rtlCol="0">
              <a:spAutoFit/>
            </a:bodyPr>
            <a:lstStyle/>
            <a:p>
              <a:r>
                <a:rPr lang="en-US" sz="2400" dirty="0"/>
                <a:t>start</a:t>
              </a:r>
            </a:p>
          </p:txBody>
        </p:sp>
        <p:cxnSp>
          <p:nvCxnSpPr>
            <p:cNvPr id="57" name="Straight Arrow Connector 56">
              <a:extLst>
                <a:ext uri="{FF2B5EF4-FFF2-40B4-BE49-F238E27FC236}">
                  <a16:creationId xmlns:a16="http://schemas.microsoft.com/office/drawing/2014/main" id="{86168A7F-E090-494F-91F6-34B8E2873F95}"/>
                </a:ext>
              </a:extLst>
            </p:cNvPr>
            <p:cNvCxnSpPr>
              <a:cxnSpLocks/>
              <a:stCxn id="61" idx="2"/>
              <a:endCxn id="72" idx="2"/>
            </p:cNvCxnSpPr>
            <p:nvPr/>
          </p:nvCxnSpPr>
          <p:spPr>
            <a:xfrm flipV="1">
              <a:off x="4791771" y="5766317"/>
              <a:ext cx="2603543" cy="3006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8" name="TextBox 57">
              <a:extLst>
                <a:ext uri="{FF2B5EF4-FFF2-40B4-BE49-F238E27FC236}">
                  <a16:creationId xmlns:a16="http://schemas.microsoft.com/office/drawing/2014/main" id="{411DD788-97B8-4BF7-955D-5391BE138B38}"/>
                </a:ext>
              </a:extLst>
            </p:cNvPr>
            <p:cNvSpPr txBox="1"/>
            <p:nvPr/>
          </p:nvSpPr>
          <p:spPr>
            <a:xfrm>
              <a:off x="4996191" y="4581584"/>
              <a:ext cx="323671" cy="225598"/>
            </a:xfrm>
            <a:prstGeom prst="rect">
              <a:avLst/>
            </a:prstGeom>
            <a:noFill/>
          </p:spPr>
          <p:txBody>
            <a:bodyPr wrap="none" rtlCol="0">
              <a:spAutoFit/>
            </a:bodyPr>
            <a:lstStyle/>
            <a:p>
              <a:r>
                <a:rPr lang="en-US" sz="2400" dirty="0"/>
                <a:t>end</a:t>
              </a:r>
            </a:p>
          </p:txBody>
        </p:sp>
        <p:cxnSp>
          <p:nvCxnSpPr>
            <p:cNvPr id="59" name="Straight Arrow Connector 58">
              <a:extLst>
                <a:ext uri="{FF2B5EF4-FFF2-40B4-BE49-F238E27FC236}">
                  <a16:creationId xmlns:a16="http://schemas.microsoft.com/office/drawing/2014/main" id="{8753878F-4359-484B-9C79-91172B03A7F8}"/>
                </a:ext>
              </a:extLst>
            </p:cNvPr>
            <p:cNvCxnSpPr>
              <a:cxnSpLocks/>
              <a:stCxn id="60" idx="0"/>
              <a:endCxn id="74" idx="0"/>
            </p:cNvCxnSpPr>
            <p:nvPr/>
          </p:nvCxnSpPr>
          <p:spPr>
            <a:xfrm>
              <a:off x="4791771" y="4511255"/>
              <a:ext cx="732513" cy="5947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0" name="Rectangle 59">
              <a:extLst>
                <a:ext uri="{FF2B5EF4-FFF2-40B4-BE49-F238E27FC236}">
                  <a16:creationId xmlns:a16="http://schemas.microsoft.com/office/drawing/2014/main" id="{D808EC6C-BB07-49E5-AD2E-BB4A55AD5FDC}"/>
                </a:ext>
              </a:extLst>
            </p:cNvPr>
            <p:cNvSpPr/>
            <p:nvPr/>
          </p:nvSpPr>
          <p:spPr>
            <a:xfrm>
              <a:off x="4608642" y="451125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61" name="Rectangle 60">
              <a:extLst>
                <a:ext uri="{FF2B5EF4-FFF2-40B4-BE49-F238E27FC236}">
                  <a16:creationId xmlns:a16="http://schemas.microsoft.com/office/drawing/2014/main" id="{CE441531-DF49-4957-9D2D-A700491397D1}"/>
                </a:ext>
              </a:extLst>
            </p:cNvPr>
            <p:cNvSpPr/>
            <p:nvPr/>
          </p:nvSpPr>
          <p:spPr>
            <a:xfrm>
              <a:off x="4608642" y="570067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grpSp>
          <p:nvGrpSpPr>
            <p:cNvPr id="62" name="Group 61">
              <a:extLst>
                <a:ext uri="{FF2B5EF4-FFF2-40B4-BE49-F238E27FC236}">
                  <a16:creationId xmlns:a16="http://schemas.microsoft.com/office/drawing/2014/main" id="{B9437FB5-4CF0-41CC-8E2B-62659B1316A7}"/>
                </a:ext>
              </a:extLst>
            </p:cNvPr>
            <p:cNvGrpSpPr/>
            <p:nvPr/>
          </p:nvGrpSpPr>
          <p:grpSpPr>
            <a:xfrm>
              <a:off x="4724325" y="5458540"/>
              <a:ext cx="2809008" cy="369333"/>
              <a:chOff x="1544429" y="3775756"/>
              <a:chExt cx="5748365" cy="755804"/>
            </a:xfrm>
          </p:grpSpPr>
          <p:sp>
            <p:nvSpPr>
              <p:cNvPr id="64" name="TextBox 63">
                <a:extLst>
                  <a:ext uri="{FF2B5EF4-FFF2-40B4-BE49-F238E27FC236}">
                    <a16:creationId xmlns:a16="http://schemas.microsoft.com/office/drawing/2014/main" id="{674FAA1D-85C2-4881-A9E5-12F22EF43CE8}"/>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65" name="TextBox 64">
                <a:extLst>
                  <a:ext uri="{FF2B5EF4-FFF2-40B4-BE49-F238E27FC236}">
                    <a16:creationId xmlns:a16="http://schemas.microsoft.com/office/drawing/2014/main" id="{3039797F-A053-487B-AD9A-55DA1EC43ECE}"/>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66" name="TextBox 65">
                <a:extLst>
                  <a:ext uri="{FF2B5EF4-FFF2-40B4-BE49-F238E27FC236}">
                    <a16:creationId xmlns:a16="http://schemas.microsoft.com/office/drawing/2014/main" id="{59477F1B-BD63-4797-B0FB-861467F2BC0D}"/>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67" name="TextBox 66">
                <a:extLst>
                  <a:ext uri="{FF2B5EF4-FFF2-40B4-BE49-F238E27FC236}">
                    <a16:creationId xmlns:a16="http://schemas.microsoft.com/office/drawing/2014/main" id="{E21A8B90-B04A-4113-A93C-2D3CF76F40FD}"/>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68" name="TextBox 67">
                <a:extLst>
                  <a:ext uri="{FF2B5EF4-FFF2-40B4-BE49-F238E27FC236}">
                    <a16:creationId xmlns:a16="http://schemas.microsoft.com/office/drawing/2014/main" id="{751D5168-2BC4-4A68-8C7D-DEBCB71183B5}"/>
                  </a:ext>
                </a:extLst>
              </p:cNvPr>
              <p:cNvSpPr txBox="1"/>
              <p:nvPr/>
            </p:nvSpPr>
            <p:spPr>
              <a:xfrm>
                <a:off x="5291975" y="3775756"/>
                <a:ext cx="378034" cy="755804"/>
              </a:xfrm>
              <a:prstGeom prst="rect">
                <a:avLst/>
              </a:prstGeom>
              <a:noFill/>
            </p:spPr>
            <p:txBody>
              <a:bodyPr wrap="none" rtlCol="0">
                <a:spAutoFit/>
              </a:bodyPr>
              <a:lstStyle/>
              <a:p>
                <a:endParaRPr lang="en-US" dirty="0"/>
              </a:p>
            </p:txBody>
          </p:sp>
          <p:sp>
            <p:nvSpPr>
              <p:cNvPr id="69" name="TextBox 68">
                <a:extLst>
                  <a:ext uri="{FF2B5EF4-FFF2-40B4-BE49-F238E27FC236}">
                    <a16:creationId xmlns:a16="http://schemas.microsoft.com/office/drawing/2014/main" id="{C7C965B7-5626-49C6-B643-A770945317D3}"/>
                  </a:ext>
                </a:extLst>
              </p:cNvPr>
              <p:cNvSpPr txBox="1"/>
              <p:nvPr/>
            </p:nvSpPr>
            <p:spPr>
              <a:xfrm>
                <a:off x="4479383" y="3775758"/>
                <a:ext cx="564885" cy="629836"/>
              </a:xfrm>
              <a:prstGeom prst="rect">
                <a:avLst/>
              </a:prstGeom>
              <a:noFill/>
            </p:spPr>
            <p:txBody>
              <a:bodyPr wrap="none" rtlCol="0">
                <a:spAutoFit/>
              </a:bodyPr>
              <a:lstStyle/>
              <a:p>
                <a:r>
                  <a:rPr lang="en-US" sz="1400" dirty="0"/>
                  <a:t>4</a:t>
                </a:r>
                <a:endParaRPr lang="en-US" dirty="0"/>
              </a:p>
            </p:txBody>
          </p:sp>
          <p:sp>
            <p:nvSpPr>
              <p:cNvPr id="70" name="TextBox 69">
                <a:extLst>
                  <a:ext uri="{FF2B5EF4-FFF2-40B4-BE49-F238E27FC236}">
                    <a16:creationId xmlns:a16="http://schemas.microsoft.com/office/drawing/2014/main" id="{EEB9FD19-ABC1-4F7F-8230-6CD91F5673F6}"/>
                  </a:ext>
                </a:extLst>
              </p:cNvPr>
              <p:cNvSpPr txBox="1"/>
              <p:nvPr/>
            </p:nvSpPr>
            <p:spPr>
              <a:xfrm>
                <a:off x="5228891" y="3775758"/>
                <a:ext cx="564885" cy="629836"/>
              </a:xfrm>
              <a:prstGeom prst="rect">
                <a:avLst/>
              </a:prstGeom>
              <a:noFill/>
            </p:spPr>
            <p:txBody>
              <a:bodyPr wrap="none" rtlCol="0">
                <a:spAutoFit/>
              </a:bodyPr>
              <a:lstStyle/>
              <a:p>
                <a:r>
                  <a:rPr lang="en-US" sz="1400" dirty="0"/>
                  <a:t>5</a:t>
                </a:r>
                <a:endParaRPr lang="en-US" dirty="0"/>
              </a:p>
            </p:txBody>
          </p:sp>
          <p:sp>
            <p:nvSpPr>
              <p:cNvPr id="71" name="TextBox 70">
                <a:extLst>
                  <a:ext uri="{FF2B5EF4-FFF2-40B4-BE49-F238E27FC236}">
                    <a16:creationId xmlns:a16="http://schemas.microsoft.com/office/drawing/2014/main" id="{70B0CD70-D48D-490C-B18A-CC497709E003}"/>
                  </a:ext>
                </a:extLst>
              </p:cNvPr>
              <p:cNvSpPr txBox="1"/>
              <p:nvPr/>
            </p:nvSpPr>
            <p:spPr>
              <a:xfrm>
                <a:off x="5978401" y="3775756"/>
                <a:ext cx="564885" cy="629836"/>
              </a:xfrm>
              <a:prstGeom prst="rect">
                <a:avLst/>
              </a:prstGeom>
              <a:noFill/>
            </p:spPr>
            <p:txBody>
              <a:bodyPr wrap="none" rtlCol="0">
                <a:spAutoFit/>
              </a:bodyPr>
              <a:lstStyle/>
              <a:p>
                <a:r>
                  <a:rPr lang="en-US" sz="1400" dirty="0"/>
                  <a:t>6</a:t>
                </a:r>
                <a:endParaRPr lang="en-US" dirty="0"/>
              </a:p>
            </p:txBody>
          </p:sp>
          <p:sp>
            <p:nvSpPr>
              <p:cNvPr id="72" name="TextBox 71">
                <a:extLst>
                  <a:ext uri="{FF2B5EF4-FFF2-40B4-BE49-F238E27FC236}">
                    <a16:creationId xmlns:a16="http://schemas.microsoft.com/office/drawing/2014/main" id="{40E4867E-F068-4159-B2FF-BAFF5FE801D9}"/>
                  </a:ext>
                </a:extLst>
              </p:cNvPr>
              <p:cNvSpPr txBox="1"/>
              <p:nvPr/>
            </p:nvSpPr>
            <p:spPr>
              <a:xfrm>
                <a:off x="6727909" y="3775756"/>
                <a:ext cx="564885" cy="629836"/>
              </a:xfrm>
              <a:prstGeom prst="rect">
                <a:avLst/>
              </a:prstGeom>
              <a:noFill/>
            </p:spPr>
            <p:txBody>
              <a:bodyPr wrap="none" rtlCol="0">
                <a:spAutoFit/>
              </a:bodyPr>
              <a:lstStyle/>
              <a:p>
                <a:r>
                  <a:rPr lang="en-US" sz="1400" dirty="0"/>
                  <a:t>7</a:t>
                </a:r>
                <a:endParaRPr lang="en-US" dirty="0"/>
              </a:p>
            </p:txBody>
          </p:sp>
        </p:grpSp>
        <p:sp>
          <p:nvSpPr>
            <p:cNvPr id="63" name="Rectangle 62">
              <a:extLst>
                <a:ext uri="{FF2B5EF4-FFF2-40B4-BE49-F238E27FC236}">
                  <a16:creationId xmlns:a16="http://schemas.microsoft.com/office/drawing/2014/main" id="{BD06C032-28F3-450A-A6DE-92A9BE902AEA}"/>
                </a:ext>
              </a:extLst>
            </p:cNvPr>
            <p:cNvSpPr/>
            <p:nvPr/>
          </p:nvSpPr>
          <p:spPr>
            <a:xfrm>
              <a:off x="3336074" y="5105964"/>
              <a:ext cx="1255154" cy="369332"/>
            </a:xfrm>
            <a:prstGeom prst="rect">
              <a:avLst/>
            </a:prstGeom>
          </p:spPr>
          <p:txBody>
            <a:bodyPr wrap="square">
              <a:spAutoFit/>
            </a:bodyPr>
            <a:lstStyle/>
            <a:p>
              <a:pPr algn="r"/>
              <a:r>
                <a:rPr lang="en-US" dirty="0"/>
                <a:t>myQueue</a:t>
              </a:r>
            </a:p>
          </p:txBody>
        </p:sp>
      </p:grpSp>
    </p:spTree>
    <p:extLst>
      <p:ext uri="{BB962C8B-B14F-4D97-AF65-F5344CB8AC3E}">
        <p14:creationId xmlns:p14="http://schemas.microsoft.com/office/powerpoint/2010/main" val="12255398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B5075D-8A04-425B-8087-855C72AA7916}"/>
              </a:ext>
            </a:extLst>
          </p:cNvPr>
          <p:cNvSpPr txBox="1"/>
          <p:nvPr/>
        </p:nvSpPr>
        <p:spPr>
          <a:xfrm>
            <a:off x="914399" y="914400"/>
            <a:ext cx="3646447" cy="584775"/>
          </a:xfrm>
          <a:prstGeom prst="rect">
            <a:avLst/>
          </a:prstGeom>
          <a:noFill/>
        </p:spPr>
        <p:txBody>
          <a:bodyPr wrap="square" rtlCol="0">
            <a:spAutoFit/>
          </a:bodyPr>
          <a:lstStyle/>
          <a:p>
            <a:r>
              <a:rPr lang="en-US" sz="3200" dirty="0" err="1">
                <a:latin typeface="Myriad Pro" panose="020B0503030403020204" pitchFamily="34" charset="0"/>
              </a:rPr>
              <a:t>halveCapacity</a:t>
            </a:r>
            <a:r>
              <a:rPr lang="en-US" sz="3200" dirty="0">
                <a:latin typeface="Myriad Pro" panose="020B0503030403020204" pitchFamily="34" charset="0"/>
              </a:rPr>
              <a:t>()</a:t>
            </a:r>
            <a:endParaRPr lang="en-US" dirty="0">
              <a:latin typeface="Myriad Pro" panose="020B0503030403020204" pitchFamily="34" charset="0"/>
            </a:endParaRPr>
          </a:p>
        </p:txBody>
      </p:sp>
      <p:sp>
        <p:nvSpPr>
          <p:cNvPr id="7" name="Rectangle 6">
            <a:extLst>
              <a:ext uri="{FF2B5EF4-FFF2-40B4-BE49-F238E27FC236}">
                <a16:creationId xmlns:a16="http://schemas.microsoft.com/office/drawing/2014/main" id="{E92C78FE-1F92-4475-BBFD-47ECF8C0B165}"/>
              </a:ext>
            </a:extLst>
          </p:cNvPr>
          <p:cNvSpPr/>
          <p:nvPr/>
        </p:nvSpPr>
        <p:spPr>
          <a:xfrm>
            <a:off x="914399" y="1610372"/>
            <a:ext cx="10013795" cy="3693319"/>
          </a:xfrm>
          <a:prstGeom prst="rect">
            <a:avLst/>
          </a:prstGeom>
        </p:spPr>
        <p:txBody>
          <a:bodyPr wrap="square">
            <a:spAutoFit/>
          </a:bodyPr>
          <a:lstStyle/>
          <a:p>
            <a:pPr>
              <a:tabLst>
                <a:tab pos="457200" algn="l"/>
                <a:tab pos="914400" algn="l"/>
                <a:tab pos="1371600" algn="l"/>
                <a:tab pos="1828800" algn="l"/>
                <a:tab pos="2286000" algn="l"/>
                <a:tab pos="2743200" algn="l"/>
              </a:tabLst>
            </a:pPr>
            <a:r>
              <a:rPr lang="en-US" dirty="0"/>
              <a:t>FUNCTION HALVECAPACITY()</a:t>
            </a:r>
          </a:p>
          <a:p>
            <a:pPr>
              <a:tabLst>
                <a:tab pos="457200" algn="l"/>
                <a:tab pos="914400" algn="l"/>
                <a:tab pos="1371600" algn="l"/>
                <a:tab pos="1828800" algn="l"/>
                <a:tab pos="2286000" algn="l"/>
                <a:tab pos="2743200" algn="l"/>
              </a:tabLst>
            </a:pPr>
            <a:r>
              <a:rPr lang="en-US" dirty="0"/>
              <a:t>	if SIZE() &gt; MYQUEUE capacity / 2 then</a:t>
            </a:r>
          </a:p>
          <a:p>
            <a:pPr>
              <a:tabLst>
                <a:tab pos="457200" algn="l"/>
                <a:tab pos="914400" algn="l"/>
                <a:tab pos="1371600" algn="l"/>
                <a:tab pos="1828800" algn="l"/>
                <a:tab pos="2286000" algn="l"/>
                <a:tab pos="2743200" algn="l"/>
              </a:tabLst>
            </a:pPr>
            <a:r>
              <a:rPr lang="en-US" dirty="0"/>
              <a:t>		throw exception	</a:t>
            </a:r>
          </a:p>
          <a:p>
            <a:pPr>
              <a:tabLst>
                <a:tab pos="457200" algn="l"/>
                <a:tab pos="914400" algn="l"/>
                <a:tab pos="1371600" algn="l"/>
                <a:tab pos="1828800" algn="l"/>
                <a:tab pos="2286000" algn="l"/>
                <a:tab pos="2743200" algn="l"/>
              </a:tabLst>
            </a:pPr>
            <a:r>
              <a:rPr lang="en-US" dirty="0"/>
              <a:t>	end if</a:t>
            </a:r>
          </a:p>
          <a:p>
            <a:pPr>
              <a:tabLst>
                <a:tab pos="457200" algn="l"/>
                <a:tab pos="914400" algn="l"/>
                <a:tab pos="1371600" algn="l"/>
                <a:tab pos="1828800" algn="l"/>
                <a:tab pos="2286000" algn="l"/>
                <a:tab pos="2743200" algn="l"/>
              </a:tabLst>
            </a:pPr>
            <a:r>
              <a:rPr lang="en-US" dirty="0"/>
              <a:t>	NEWQUEUE = new array of MYQUEUE capacity / 2</a:t>
            </a:r>
          </a:p>
          <a:p>
            <a:pPr>
              <a:tabLst>
                <a:tab pos="457200" algn="l"/>
                <a:tab pos="914400" algn="l"/>
                <a:tab pos="1371600" algn="l"/>
                <a:tab pos="1828800" algn="l"/>
                <a:tab pos="2286000" algn="l"/>
                <a:tab pos="2743200" algn="l"/>
              </a:tabLst>
            </a:pPr>
            <a:r>
              <a:rPr lang="en-US" dirty="0"/>
              <a:t>	LENGTH = SIZE()	</a:t>
            </a:r>
          </a:p>
          <a:p>
            <a:pPr>
              <a:tabLst>
                <a:tab pos="457200" algn="l"/>
                <a:tab pos="914400" algn="l"/>
                <a:tab pos="1371600" algn="l"/>
                <a:tab pos="1828800" algn="l"/>
                <a:tab pos="2286000" algn="l"/>
                <a:tab pos="2743200" algn="l"/>
              </a:tabLst>
            </a:pPr>
            <a:r>
              <a:rPr lang="en-US" dirty="0"/>
              <a:t>	for I = 0 to LENGTH - 1	</a:t>
            </a:r>
          </a:p>
          <a:p>
            <a:pPr>
              <a:tabLst>
                <a:tab pos="457200" algn="l"/>
                <a:tab pos="914400" algn="l"/>
                <a:tab pos="1371600" algn="l"/>
                <a:tab pos="1828800" algn="l"/>
                <a:tab pos="2286000" algn="l"/>
                <a:tab pos="2743200" algn="l"/>
              </a:tabLst>
            </a:pPr>
            <a:r>
              <a:rPr lang="en-US" dirty="0"/>
              <a:t>		NEWQUEUE[I] = DEQUEUE()	</a:t>
            </a:r>
          </a:p>
          <a:p>
            <a:pPr>
              <a:tabLst>
                <a:tab pos="457200" algn="l"/>
                <a:tab pos="914400" algn="l"/>
                <a:tab pos="1371600" algn="l"/>
                <a:tab pos="1828800" algn="l"/>
                <a:tab pos="2286000" algn="l"/>
                <a:tab pos="2743200" algn="l"/>
              </a:tabLst>
            </a:pPr>
            <a:r>
              <a:rPr lang="en-US" dirty="0"/>
              <a:t>	end for</a:t>
            </a:r>
          </a:p>
          <a:p>
            <a:pPr>
              <a:tabLst>
                <a:tab pos="457200" algn="l"/>
                <a:tab pos="914400" algn="l"/>
                <a:tab pos="1371600" algn="l"/>
                <a:tab pos="1828800" algn="l"/>
                <a:tab pos="2286000" algn="l"/>
                <a:tab pos="2743200" algn="l"/>
              </a:tabLst>
            </a:pPr>
            <a:r>
              <a:rPr lang="en-US" dirty="0"/>
              <a:t>	START = 0	</a:t>
            </a:r>
          </a:p>
          <a:p>
            <a:pPr>
              <a:tabLst>
                <a:tab pos="457200" algn="l"/>
                <a:tab pos="914400" algn="l"/>
                <a:tab pos="1371600" algn="l"/>
                <a:tab pos="1828800" algn="l"/>
                <a:tab pos="2286000" algn="l"/>
                <a:tab pos="2743200" algn="l"/>
              </a:tabLst>
            </a:pPr>
            <a:r>
              <a:rPr lang="en-US" dirty="0"/>
              <a:t>	END = LENGTH</a:t>
            </a:r>
          </a:p>
          <a:p>
            <a:pPr>
              <a:tabLst>
                <a:tab pos="457200" algn="l"/>
                <a:tab pos="914400" algn="l"/>
                <a:tab pos="1371600" algn="l"/>
                <a:tab pos="1828800" algn="l"/>
                <a:tab pos="2286000" algn="l"/>
                <a:tab pos="2743200" algn="l"/>
              </a:tabLst>
            </a:pPr>
            <a:r>
              <a:rPr lang="en-US" dirty="0"/>
              <a:t>	MYQUEUE = NEWQUEUE</a:t>
            </a:r>
          </a:p>
          <a:p>
            <a:pPr>
              <a:tabLst>
                <a:tab pos="457200" algn="l"/>
                <a:tab pos="914400" algn="l"/>
                <a:tab pos="1371600" algn="l"/>
                <a:tab pos="1828800" algn="l"/>
                <a:tab pos="2286000" algn="l"/>
                <a:tab pos="2743200" algn="l"/>
              </a:tabLst>
            </a:pPr>
            <a:r>
              <a:rPr lang="en-US" dirty="0"/>
              <a:t>end function</a:t>
            </a:r>
          </a:p>
        </p:txBody>
      </p:sp>
      <p:grpSp>
        <p:nvGrpSpPr>
          <p:cNvPr id="8" name="Group 7">
            <a:extLst>
              <a:ext uri="{FF2B5EF4-FFF2-40B4-BE49-F238E27FC236}">
                <a16:creationId xmlns:a16="http://schemas.microsoft.com/office/drawing/2014/main" id="{6129416D-ABF4-43E7-8E75-9980A07B8916}"/>
              </a:ext>
            </a:extLst>
          </p:cNvPr>
          <p:cNvGrpSpPr/>
          <p:nvPr/>
        </p:nvGrpSpPr>
        <p:grpSpPr>
          <a:xfrm>
            <a:off x="6954389" y="1206787"/>
            <a:ext cx="3163205" cy="1555677"/>
            <a:chOff x="640266" y="4511255"/>
            <a:chExt cx="3163205" cy="1555677"/>
          </a:xfrm>
        </p:grpSpPr>
        <p:grpSp>
          <p:nvGrpSpPr>
            <p:cNvPr id="9" name="Group 8">
              <a:extLst>
                <a:ext uri="{FF2B5EF4-FFF2-40B4-BE49-F238E27FC236}">
                  <a16:creationId xmlns:a16="http://schemas.microsoft.com/office/drawing/2014/main" id="{16E79FED-B7E9-4375-9158-3233744DFAA3}"/>
                </a:ext>
              </a:extLst>
            </p:cNvPr>
            <p:cNvGrpSpPr/>
            <p:nvPr/>
          </p:nvGrpSpPr>
          <p:grpSpPr>
            <a:xfrm rot="5400000">
              <a:off x="2221158" y="4556581"/>
              <a:ext cx="366257" cy="1465027"/>
              <a:chOff x="2263515" y="2758191"/>
              <a:chExt cx="749510" cy="2998036"/>
            </a:xfrm>
          </p:grpSpPr>
          <p:sp>
            <p:nvSpPr>
              <p:cNvPr id="23" name="Rectangle 22">
                <a:extLst>
                  <a:ext uri="{FF2B5EF4-FFF2-40B4-BE49-F238E27FC236}">
                    <a16:creationId xmlns:a16="http://schemas.microsoft.com/office/drawing/2014/main" id="{DEDCCD04-90B3-4768-90AD-F86C88FE6F7D}"/>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 name="Rectangle 23">
                <a:extLst>
                  <a:ext uri="{FF2B5EF4-FFF2-40B4-BE49-F238E27FC236}">
                    <a16:creationId xmlns:a16="http://schemas.microsoft.com/office/drawing/2014/main" id="{03214E0F-3BB0-4498-A5AE-C9AFA6DEE133}"/>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25" name="Rectangle 24">
                <a:extLst>
                  <a:ext uri="{FF2B5EF4-FFF2-40B4-BE49-F238E27FC236}">
                    <a16:creationId xmlns:a16="http://schemas.microsoft.com/office/drawing/2014/main" id="{A62377DE-EEC2-4950-B236-E812A2C8B549}"/>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26" name="Rectangle 25">
                <a:extLst>
                  <a:ext uri="{FF2B5EF4-FFF2-40B4-BE49-F238E27FC236}">
                    <a16:creationId xmlns:a16="http://schemas.microsoft.com/office/drawing/2014/main" id="{3AD929A3-0FBD-48F3-AFE2-881B93C3D001}"/>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grpSp>
        <p:sp>
          <p:nvSpPr>
            <p:cNvPr id="10" name="TextBox 9">
              <a:extLst>
                <a:ext uri="{FF2B5EF4-FFF2-40B4-BE49-F238E27FC236}">
                  <a16:creationId xmlns:a16="http://schemas.microsoft.com/office/drawing/2014/main" id="{AED48D84-C23D-4587-96B2-865C68A8089E}"/>
                </a:ext>
              </a:extLst>
            </p:cNvPr>
            <p:cNvSpPr txBox="1"/>
            <p:nvPr/>
          </p:nvSpPr>
          <p:spPr>
            <a:xfrm>
              <a:off x="2059322" y="5773473"/>
              <a:ext cx="370263" cy="225598"/>
            </a:xfrm>
            <a:prstGeom prst="rect">
              <a:avLst/>
            </a:prstGeom>
            <a:noFill/>
          </p:spPr>
          <p:txBody>
            <a:bodyPr wrap="none" rtlCol="0">
              <a:spAutoFit/>
            </a:bodyPr>
            <a:lstStyle/>
            <a:p>
              <a:r>
                <a:rPr lang="en-US" sz="2400" dirty="0"/>
                <a:t>start</a:t>
              </a:r>
            </a:p>
          </p:txBody>
        </p:sp>
        <p:cxnSp>
          <p:nvCxnSpPr>
            <p:cNvPr id="11" name="Straight Arrow Connector 10">
              <a:extLst>
                <a:ext uri="{FF2B5EF4-FFF2-40B4-BE49-F238E27FC236}">
                  <a16:creationId xmlns:a16="http://schemas.microsoft.com/office/drawing/2014/main" id="{DE8419B4-2FF4-4081-8803-56E1969A9250}"/>
                </a:ext>
              </a:extLst>
            </p:cNvPr>
            <p:cNvCxnSpPr>
              <a:cxnSpLocks/>
              <a:stCxn id="15" idx="2"/>
              <a:endCxn id="18" idx="1"/>
            </p:cNvCxnSpPr>
            <p:nvPr/>
          </p:nvCxnSpPr>
          <p:spPr>
            <a:xfrm flipH="1" flipV="1">
              <a:off x="1787456" y="5533742"/>
              <a:ext cx="67446" cy="5331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1A7C30B9-683F-45CE-91B8-7C240057EE88}"/>
                </a:ext>
              </a:extLst>
            </p:cNvPr>
            <p:cNvSpPr txBox="1"/>
            <p:nvPr/>
          </p:nvSpPr>
          <p:spPr>
            <a:xfrm>
              <a:off x="2059322" y="4581584"/>
              <a:ext cx="323671" cy="225598"/>
            </a:xfrm>
            <a:prstGeom prst="rect">
              <a:avLst/>
            </a:prstGeom>
            <a:noFill/>
          </p:spPr>
          <p:txBody>
            <a:bodyPr wrap="none" rtlCol="0">
              <a:spAutoFit/>
            </a:bodyPr>
            <a:lstStyle/>
            <a:p>
              <a:r>
                <a:rPr lang="en-US" sz="2400" dirty="0"/>
                <a:t>end</a:t>
              </a:r>
            </a:p>
          </p:txBody>
        </p:sp>
        <p:cxnSp>
          <p:nvCxnSpPr>
            <p:cNvPr id="13" name="Straight Arrow Connector 12">
              <a:extLst>
                <a:ext uri="{FF2B5EF4-FFF2-40B4-BE49-F238E27FC236}">
                  <a16:creationId xmlns:a16="http://schemas.microsoft.com/office/drawing/2014/main" id="{A9A14484-DE80-4C0F-B7C4-E0E64DD6368B}"/>
                </a:ext>
              </a:extLst>
            </p:cNvPr>
            <p:cNvCxnSpPr>
              <a:cxnSpLocks/>
              <a:stCxn id="14" idx="0"/>
              <a:endCxn id="23" idx="0"/>
            </p:cNvCxnSpPr>
            <p:nvPr/>
          </p:nvCxnSpPr>
          <p:spPr>
            <a:xfrm>
              <a:off x="1854902" y="4511255"/>
              <a:ext cx="1098770" cy="5947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Rectangle 13">
              <a:extLst>
                <a:ext uri="{FF2B5EF4-FFF2-40B4-BE49-F238E27FC236}">
                  <a16:creationId xmlns:a16="http://schemas.microsoft.com/office/drawing/2014/main" id="{42ABF482-2D1E-4EF3-B962-D17BD64828B9}"/>
                </a:ext>
              </a:extLst>
            </p:cNvPr>
            <p:cNvSpPr/>
            <p:nvPr/>
          </p:nvSpPr>
          <p:spPr>
            <a:xfrm>
              <a:off x="1671773" y="451125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5" name="Rectangle 14">
              <a:extLst>
                <a:ext uri="{FF2B5EF4-FFF2-40B4-BE49-F238E27FC236}">
                  <a16:creationId xmlns:a16="http://schemas.microsoft.com/office/drawing/2014/main" id="{25C83AB5-BA03-4BD7-9043-119F9AF4305E}"/>
                </a:ext>
              </a:extLst>
            </p:cNvPr>
            <p:cNvSpPr/>
            <p:nvPr/>
          </p:nvSpPr>
          <p:spPr>
            <a:xfrm>
              <a:off x="1671773" y="570067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endParaRPr lang="en-US" sz="1600" dirty="0"/>
            </a:p>
          </p:txBody>
        </p:sp>
        <p:grpSp>
          <p:nvGrpSpPr>
            <p:cNvPr id="16" name="Group 15">
              <a:extLst>
                <a:ext uri="{FF2B5EF4-FFF2-40B4-BE49-F238E27FC236}">
                  <a16:creationId xmlns:a16="http://schemas.microsoft.com/office/drawing/2014/main" id="{79E1BB11-6EF2-4324-BC78-B7173DBF2C72}"/>
                </a:ext>
              </a:extLst>
            </p:cNvPr>
            <p:cNvGrpSpPr/>
            <p:nvPr/>
          </p:nvGrpSpPr>
          <p:grpSpPr>
            <a:xfrm>
              <a:off x="1787456" y="5458540"/>
              <a:ext cx="2016015" cy="369333"/>
              <a:chOff x="1544429" y="3775756"/>
              <a:chExt cx="4125580" cy="755804"/>
            </a:xfrm>
          </p:grpSpPr>
          <p:sp>
            <p:nvSpPr>
              <p:cNvPr id="18" name="TextBox 17">
                <a:extLst>
                  <a:ext uri="{FF2B5EF4-FFF2-40B4-BE49-F238E27FC236}">
                    <a16:creationId xmlns:a16="http://schemas.microsoft.com/office/drawing/2014/main" id="{FA23B398-F6A6-4EED-9F45-B60BDA93F26F}"/>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9" name="TextBox 18">
                <a:extLst>
                  <a:ext uri="{FF2B5EF4-FFF2-40B4-BE49-F238E27FC236}">
                    <a16:creationId xmlns:a16="http://schemas.microsoft.com/office/drawing/2014/main" id="{76200547-6B0A-47F4-AFD1-D10982028030}"/>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20" name="TextBox 19">
                <a:extLst>
                  <a:ext uri="{FF2B5EF4-FFF2-40B4-BE49-F238E27FC236}">
                    <a16:creationId xmlns:a16="http://schemas.microsoft.com/office/drawing/2014/main" id="{78908FDB-A52E-4CF3-A639-7E9FE47360D3}"/>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21" name="TextBox 20">
                <a:extLst>
                  <a:ext uri="{FF2B5EF4-FFF2-40B4-BE49-F238E27FC236}">
                    <a16:creationId xmlns:a16="http://schemas.microsoft.com/office/drawing/2014/main" id="{E6698675-7943-40C1-B4BD-A5F1D257447A}"/>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22" name="TextBox 21">
                <a:extLst>
                  <a:ext uri="{FF2B5EF4-FFF2-40B4-BE49-F238E27FC236}">
                    <a16:creationId xmlns:a16="http://schemas.microsoft.com/office/drawing/2014/main" id="{90039C5B-0B05-471E-94B1-43A168030CF9}"/>
                  </a:ext>
                </a:extLst>
              </p:cNvPr>
              <p:cNvSpPr txBox="1"/>
              <p:nvPr/>
            </p:nvSpPr>
            <p:spPr>
              <a:xfrm>
                <a:off x="5291975" y="3775756"/>
                <a:ext cx="378034" cy="755804"/>
              </a:xfrm>
              <a:prstGeom prst="rect">
                <a:avLst/>
              </a:prstGeom>
              <a:noFill/>
            </p:spPr>
            <p:txBody>
              <a:bodyPr wrap="none" rtlCol="0">
                <a:spAutoFit/>
              </a:bodyPr>
              <a:lstStyle/>
              <a:p>
                <a:endParaRPr lang="en-US" dirty="0"/>
              </a:p>
            </p:txBody>
          </p:sp>
        </p:grpSp>
        <p:sp>
          <p:nvSpPr>
            <p:cNvPr id="17" name="Rectangle 16">
              <a:extLst>
                <a:ext uri="{FF2B5EF4-FFF2-40B4-BE49-F238E27FC236}">
                  <a16:creationId xmlns:a16="http://schemas.microsoft.com/office/drawing/2014/main" id="{8C5CCBE3-F538-4ED6-8162-891F40D553F5}"/>
                </a:ext>
              </a:extLst>
            </p:cNvPr>
            <p:cNvSpPr/>
            <p:nvPr/>
          </p:nvSpPr>
          <p:spPr>
            <a:xfrm>
              <a:off x="640266" y="5105964"/>
              <a:ext cx="1098891" cy="369332"/>
            </a:xfrm>
            <a:prstGeom prst="rect">
              <a:avLst/>
            </a:prstGeom>
          </p:spPr>
          <p:txBody>
            <a:bodyPr wrap="none">
              <a:spAutoFit/>
            </a:bodyPr>
            <a:lstStyle/>
            <a:p>
              <a:r>
                <a:rPr lang="en-US" dirty="0"/>
                <a:t>myQueue</a:t>
              </a:r>
            </a:p>
          </p:txBody>
        </p:sp>
      </p:grpSp>
    </p:spTree>
    <p:extLst>
      <p:ext uri="{BB962C8B-B14F-4D97-AF65-F5344CB8AC3E}">
        <p14:creationId xmlns:p14="http://schemas.microsoft.com/office/powerpoint/2010/main" val="4542526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B5075D-8A04-425B-8087-855C72AA7916}"/>
              </a:ext>
            </a:extLst>
          </p:cNvPr>
          <p:cNvSpPr txBox="1"/>
          <p:nvPr/>
        </p:nvSpPr>
        <p:spPr>
          <a:xfrm>
            <a:off x="914399" y="914400"/>
            <a:ext cx="8151542" cy="584775"/>
          </a:xfrm>
          <a:prstGeom prst="rect">
            <a:avLst/>
          </a:prstGeom>
          <a:noFill/>
        </p:spPr>
        <p:txBody>
          <a:bodyPr wrap="square" rtlCol="0">
            <a:spAutoFit/>
          </a:bodyPr>
          <a:lstStyle/>
          <a:p>
            <a:r>
              <a:rPr lang="en-US" sz="3200" dirty="0" err="1">
                <a:latin typeface="Myriad Pro" panose="020B0503030403020204" pitchFamily="34" charset="0"/>
              </a:rPr>
              <a:t>toString</a:t>
            </a:r>
            <a:r>
              <a:rPr lang="en-US" sz="3200" dirty="0">
                <a:latin typeface="Myriad Pro" panose="020B0503030403020204" pitchFamily="34" charset="0"/>
              </a:rPr>
              <a:t>()</a:t>
            </a:r>
            <a:endParaRPr lang="en-US" i="1" dirty="0">
              <a:latin typeface="Myriad Pro" panose="020B0503030403020204" pitchFamily="34" charset="0"/>
            </a:endParaRPr>
          </a:p>
        </p:txBody>
      </p:sp>
      <p:sp>
        <p:nvSpPr>
          <p:cNvPr id="7" name="Rectangle 6">
            <a:extLst>
              <a:ext uri="{FF2B5EF4-FFF2-40B4-BE49-F238E27FC236}">
                <a16:creationId xmlns:a16="http://schemas.microsoft.com/office/drawing/2014/main" id="{E92C78FE-1F92-4475-BBFD-47ECF8C0B165}"/>
              </a:ext>
            </a:extLst>
          </p:cNvPr>
          <p:cNvSpPr/>
          <p:nvPr/>
        </p:nvSpPr>
        <p:spPr>
          <a:xfrm>
            <a:off x="914399" y="2181145"/>
            <a:ext cx="6846850" cy="2677656"/>
          </a:xfrm>
          <a:prstGeom prst="rect">
            <a:avLst/>
          </a:prstGeom>
        </p:spPr>
        <p:txBody>
          <a:bodyPr wrap="square">
            <a:spAutoFit/>
          </a:bodyPr>
          <a:lstStyle/>
          <a:p>
            <a:pPr marL="457200" lvl="0" indent="-457200">
              <a:buFont typeface="+mj-lt"/>
              <a:buAutoNum type="arabicPeriod"/>
            </a:pPr>
            <a:r>
              <a:rPr lang="en-US" sz="2800" dirty="0"/>
              <a:t>Create an empty output string</a:t>
            </a:r>
          </a:p>
          <a:p>
            <a:pPr marL="457200" lvl="0" indent="-457200">
              <a:buFont typeface="+mj-lt"/>
              <a:buAutoNum type="arabicPeriod"/>
            </a:pPr>
            <a:endParaRPr lang="en-US" sz="2800" dirty="0"/>
          </a:p>
          <a:p>
            <a:pPr marL="457200" lvl="0" indent="-457200">
              <a:buFont typeface="+mj-lt"/>
              <a:buAutoNum type="arabicPeriod"/>
            </a:pPr>
            <a:r>
              <a:rPr lang="en-US" sz="2800" dirty="0"/>
              <a:t>For each item on the queue, append its string to our output string </a:t>
            </a:r>
          </a:p>
          <a:p>
            <a:pPr marL="457200" lvl="0" indent="-457200">
              <a:buFont typeface="+mj-lt"/>
              <a:buAutoNum type="arabicPeriod"/>
            </a:pPr>
            <a:endParaRPr lang="en-US" sz="2800" dirty="0"/>
          </a:p>
          <a:p>
            <a:pPr marL="457200" lvl="0" indent="-457200">
              <a:buFont typeface="+mj-lt"/>
              <a:buAutoNum type="arabicPeriod"/>
            </a:pPr>
            <a:r>
              <a:rPr lang="en-US" sz="2800" dirty="0"/>
              <a:t>Return the output string </a:t>
            </a:r>
            <a:endParaRPr lang="en-US" sz="2800" dirty="0">
              <a:effectLst/>
            </a:endParaRPr>
          </a:p>
        </p:txBody>
      </p:sp>
    </p:spTree>
    <p:extLst>
      <p:ext uri="{BB962C8B-B14F-4D97-AF65-F5344CB8AC3E}">
        <p14:creationId xmlns:p14="http://schemas.microsoft.com/office/powerpoint/2010/main" val="17021418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B5075D-8A04-425B-8087-855C72AA7916}"/>
              </a:ext>
            </a:extLst>
          </p:cNvPr>
          <p:cNvSpPr txBox="1"/>
          <p:nvPr/>
        </p:nvSpPr>
        <p:spPr>
          <a:xfrm>
            <a:off x="914399" y="914400"/>
            <a:ext cx="3646447" cy="584775"/>
          </a:xfrm>
          <a:prstGeom prst="rect">
            <a:avLst/>
          </a:prstGeom>
          <a:noFill/>
        </p:spPr>
        <p:txBody>
          <a:bodyPr wrap="square" rtlCol="0">
            <a:spAutoFit/>
          </a:bodyPr>
          <a:lstStyle/>
          <a:p>
            <a:r>
              <a:rPr lang="en-US" sz="3200" dirty="0" err="1">
                <a:latin typeface="Myriad Pro" panose="020B0503030403020204" pitchFamily="34" charset="0"/>
              </a:rPr>
              <a:t>toString</a:t>
            </a:r>
            <a:r>
              <a:rPr lang="en-US" sz="3200" dirty="0">
                <a:latin typeface="Myriad Pro" panose="020B0503030403020204" pitchFamily="34" charset="0"/>
              </a:rPr>
              <a:t>()</a:t>
            </a:r>
            <a:endParaRPr lang="en-US" sz="3200" i="1" dirty="0">
              <a:latin typeface="Myriad Pro" panose="020B0503030403020204" pitchFamily="34" charset="0"/>
            </a:endParaRPr>
          </a:p>
        </p:txBody>
      </p:sp>
      <p:sp>
        <p:nvSpPr>
          <p:cNvPr id="7" name="Rectangle 6">
            <a:extLst>
              <a:ext uri="{FF2B5EF4-FFF2-40B4-BE49-F238E27FC236}">
                <a16:creationId xmlns:a16="http://schemas.microsoft.com/office/drawing/2014/main" id="{E92C78FE-1F92-4475-BBFD-47ECF8C0B165}"/>
              </a:ext>
            </a:extLst>
          </p:cNvPr>
          <p:cNvSpPr/>
          <p:nvPr/>
        </p:nvSpPr>
        <p:spPr>
          <a:xfrm>
            <a:off x="914399" y="1841439"/>
            <a:ext cx="6208295" cy="2308324"/>
          </a:xfrm>
          <a:prstGeom prst="rect">
            <a:avLst/>
          </a:prstGeom>
        </p:spPr>
        <p:txBody>
          <a:bodyPr wrap="square">
            <a:spAutoFit/>
          </a:bodyPr>
          <a:lstStyle/>
          <a:p>
            <a:pPr>
              <a:tabLst>
                <a:tab pos="457200" algn="l"/>
                <a:tab pos="914400" algn="l"/>
                <a:tab pos="1371600" algn="l"/>
                <a:tab pos="1828800" algn="l"/>
                <a:tab pos="2286000" algn="l"/>
                <a:tab pos="2743200" algn="l"/>
              </a:tabLst>
            </a:pPr>
            <a:r>
              <a:rPr lang="en-US" dirty="0"/>
              <a:t>function TOSTRING()</a:t>
            </a:r>
          </a:p>
          <a:p>
            <a:pPr>
              <a:tabLst>
                <a:tab pos="457200" algn="l"/>
                <a:tab pos="914400" algn="l"/>
                <a:tab pos="1371600" algn="l"/>
                <a:tab pos="1828800" algn="l"/>
                <a:tab pos="2286000" algn="l"/>
                <a:tab pos="2743200" algn="l"/>
              </a:tabLst>
            </a:pPr>
            <a:r>
              <a:rPr lang="en-US" dirty="0"/>
              <a:t>	OUTPUT = ""</a:t>
            </a:r>
          </a:p>
          <a:p>
            <a:pPr>
              <a:tabLst>
                <a:tab pos="457200" algn="l"/>
                <a:tab pos="914400" algn="l"/>
                <a:tab pos="1371600" algn="l"/>
                <a:tab pos="1828800" algn="l"/>
                <a:tab pos="2286000" algn="l"/>
                <a:tab pos="2743200" algn="l"/>
              </a:tabLst>
            </a:pPr>
            <a:r>
              <a:rPr lang="en-US" dirty="0"/>
              <a:t>	for I = 0 to SIZE() - 1</a:t>
            </a:r>
          </a:p>
          <a:p>
            <a:pPr>
              <a:tabLst>
                <a:tab pos="457200" algn="l"/>
                <a:tab pos="914400" algn="l"/>
                <a:tab pos="1371600" algn="l"/>
                <a:tab pos="1828800" algn="l"/>
                <a:tab pos="2286000" algn="l"/>
                <a:tab pos="2743200" algn="l"/>
              </a:tabLst>
            </a:pPr>
            <a:r>
              <a:rPr lang="en-US" dirty="0"/>
              <a:t>		NEXT = (START + I) % MYQUEUE capacity</a:t>
            </a:r>
          </a:p>
          <a:p>
            <a:pPr>
              <a:tabLst>
                <a:tab pos="457200" algn="l"/>
                <a:tab pos="914400" algn="l"/>
                <a:tab pos="1371600" algn="l"/>
                <a:tab pos="1828800" algn="l"/>
                <a:tab pos="2286000" algn="l"/>
                <a:tab pos="2743200" algn="l"/>
              </a:tabLst>
            </a:pPr>
            <a:r>
              <a:rPr lang="en-US" dirty="0"/>
              <a:t>		OUTPUT = OUTPUT + MYQUEUE[next].TOSTRING()</a:t>
            </a:r>
          </a:p>
          <a:p>
            <a:pPr>
              <a:tabLst>
                <a:tab pos="457200" algn="l"/>
                <a:tab pos="914400" algn="l"/>
                <a:tab pos="1371600" algn="l"/>
                <a:tab pos="1828800" algn="l"/>
                <a:tab pos="2286000" algn="l"/>
                <a:tab pos="2743200" algn="l"/>
              </a:tabLst>
            </a:pPr>
            <a:r>
              <a:rPr lang="en-US" dirty="0"/>
              <a:t>	end for</a:t>
            </a:r>
          </a:p>
          <a:p>
            <a:pPr>
              <a:tabLst>
                <a:tab pos="457200" algn="l"/>
                <a:tab pos="914400" algn="l"/>
                <a:tab pos="1371600" algn="l"/>
                <a:tab pos="1828800" algn="l"/>
                <a:tab pos="2286000" algn="l"/>
                <a:tab pos="2743200" algn="l"/>
              </a:tabLst>
            </a:pPr>
            <a:r>
              <a:rPr lang="en-US" dirty="0"/>
              <a:t>	return OUTPUT</a:t>
            </a:r>
          </a:p>
          <a:p>
            <a:pPr>
              <a:tabLst>
                <a:tab pos="457200" algn="l"/>
                <a:tab pos="914400" algn="l"/>
                <a:tab pos="1371600" algn="l"/>
                <a:tab pos="1828800" algn="l"/>
                <a:tab pos="2286000" algn="l"/>
                <a:tab pos="2743200" algn="l"/>
              </a:tabLst>
            </a:pPr>
            <a:r>
              <a:rPr lang="en-US" dirty="0"/>
              <a:t>end function</a:t>
            </a:r>
          </a:p>
        </p:txBody>
      </p:sp>
      <p:grpSp>
        <p:nvGrpSpPr>
          <p:cNvPr id="5" name="Group 4">
            <a:extLst>
              <a:ext uri="{FF2B5EF4-FFF2-40B4-BE49-F238E27FC236}">
                <a16:creationId xmlns:a16="http://schemas.microsoft.com/office/drawing/2014/main" id="{A5AF44F6-324F-4642-BF2E-D9D6BA59965A}"/>
              </a:ext>
            </a:extLst>
          </p:cNvPr>
          <p:cNvGrpSpPr/>
          <p:nvPr/>
        </p:nvGrpSpPr>
        <p:grpSpPr>
          <a:xfrm>
            <a:off x="1638852" y="4387923"/>
            <a:ext cx="2197540" cy="1555677"/>
            <a:chOff x="1307694" y="1837228"/>
            <a:chExt cx="4497054" cy="3183543"/>
          </a:xfrm>
        </p:grpSpPr>
        <p:grpSp>
          <p:nvGrpSpPr>
            <p:cNvPr id="6" name="Group 5">
              <a:extLst>
                <a:ext uri="{FF2B5EF4-FFF2-40B4-BE49-F238E27FC236}">
                  <a16:creationId xmlns:a16="http://schemas.microsoft.com/office/drawing/2014/main" id="{18188F8B-5720-4B5D-9C55-43131B9579FB}"/>
                </a:ext>
              </a:extLst>
            </p:cNvPr>
            <p:cNvGrpSpPr/>
            <p:nvPr/>
          </p:nvGrpSpPr>
          <p:grpSpPr>
            <a:xfrm rot="5400000">
              <a:off x="3181466" y="1180473"/>
              <a:ext cx="749510" cy="4497054"/>
              <a:chOff x="2263515" y="1259173"/>
              <a:chExt cx="749510" cy="4497054"/>
            </a:xfrm>
          </p:grpSpPr>
          <p:sp>
            <p:nvSpPr>
              <p:cNvPr id="22" name="Rectangle 21">
                <a:extLst>
                  <a:ext uri="{FF2B5EF4-FFF2-40B4-BE49-F238E27FC236}">
                    <a16:creationId xmlns:a16="http://schemas.microsoft.com/office/drawing/2014/main" id="{AA7B1590-0D77-4678-B287-001EA948E94A}"/>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o</a:t>
                </a:r>
              </a:p>
            </p:txBody>
          </p:sp>
          <p:sp>
            <p:nvSpPr>
              <p:cNvPr id="23" name="Rectangle 22">
                <a:extLst>
                  <a:ext uri="{FF2B5EF4-FFF2-40B4-BE49-F238E27FC236}">
                    <a16:creationId xmlns:a16="http://schemas.microsoft.com/office/drawing/2014/main" id="{72FB13D2-C2A4-4657-A38F-F3EB282DE2C2}"/>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24" name="Rectangle 23">
                <a:extLst>
                  <a:ext uri="{FF2B5EF4-FFF2-40B4-BE49-F238E27FC236}">
                    <a16:creationId xmlns:a16="http://schemas.microsoft.com/office/drawing/2014/main" id="{14F3B5D8-8436-4EA8-BC56-24A27B6CA890}"/>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25" name="Rectangle 24">
                <a:extLst>
                  <a:ext uri="{FF2B5EF4-FFF2-40B4-BE49-F238E27FC236}">
                    <a16:creationId xmlns:a16="http://schemas.microsoft.com/office/drawing/2014/main" id="{50D65614-8EA2-4488-9F69-35C0809CEEAE}"/>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26" name="Rectangle 25">
                <a:extLst>
                  <a:ext uri="{FF2B5EF4-FFF2-40B4-BE49-F238E27FC236}">
                    <a16:creationId xmlns:a16="http://schemas.microsoft.com/office/drawing/2014/main" id="{0D811A9A-14DE-4CB2-ABD0-76AAA8281956}"/>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27" name="Rectangle 26">
                <a:extLst>
                  <a:ext uri="{FF2B5EF4-FFF2-40B4-BE49-F238E27FC236}">
                    <a16:creationId xmlns:a16="http://schemas.microsoft.com/office/drawing/2014/main" id="{E0EB5C71-292C-4022-85C3-29F8FCE1FCED}"/>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sp>
          <p:nvSpPr>
            <p:cNvPr id="8" name="TextBox 7">
              <a:extLst>
                <a:ext uri="{FF2B5EF4-FFF2-40B4-BE49-F238E27FC236}">
                  <a16:creationId xmlns:a16="http://schemas.microsoft.com/office/drawing/2014/main" id="{B21EB8FF-B264-48DD-9EE6-B97A65DC007F}"/>
                </a:ext>
              </a:extLst>
            </p:cNvPr>
            <p:cNvSpPr txBox="1"/>
            <p:nvPr/>
          </p:nvSpPr>
          <p:spPr>
            <a:xfrm>
              <a:off x="2100776" y="4420235"/>
              <a:ext cx="757708" cy="461665"/>
            </a:xfrm>
            <a:prstGeom prst="rect">
              <a:avLst/>
            </a:prstGeom>
            <a:noFill/>
          </p:spPr>
          <p:txBody>
            <a:bodyPr wrap="none" rtlCol="0">
              <a:spAutoFit/>
            </a:bodyPr>
            <a:lstStyle/>
            <a:p>
              <a:r>
                <a:rPr lang="en-US" sz="2400" dirty="0"/>
                <a:t>start</a:t>
              </a:r>
            </a:p>
          </p:txBody>
        </p:sp>
        <p:cxnSp>
          <p:nvCxnSpPr>
            <p:cNvPr id="9" name="Straight Arrow Connector 8">
              <a:extLst>
                <a:ext uri="{FF2B5EF4-FFF2-40B4-BE49-F238E27FC236}">
                  <a16:creationId xmlns:a16="http://schemas.microsoft.com/office/drawing/2014/main" id="{81A46589-B15D-4E8C-9F81-9A3AC1F2D1BC}"/>
                </a:ext>
              </a:extLst>
            </p:cNvPr>
            <p:cNvCxnSpPr>
              <a:cxnSpLocks/>
              <a:stCxn id="13" idx="2"/>
            </p:cNvCxnSpPr>
            <p:nvPr/>
          </p:nvCxnSpPr>
          <p:spPr>
            <a:xfrm flipV="1">
              <a:off x="1682450" y="4271261"/>
              <a:ext cx="825421" cy="7495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0F7DCD6E-31BD-474D-ADF3-79BFDEB19F86}"/>
                </a:ext>
              </a:extLst>
            </p:cNvPr>
            <p:cNvSpPr txBox="1"/>
            <p:nvPr/>
          </p:nvSpPr>
          <p:spPr>
            <a:xfrm>
              <a:off x="2100776" y="1981149"/>
              <a:ext cx="662361" cy="461665"/>
            </a:xfrm>
            <a:prstGeom prst="rect">
              <a:avLst/>
            </a:prstGeom>
            <a:noFill/>
          </p:spPr>
          <p:txBody>
            <a:bodyPr wrap="none" rtlCol="0">
              <a:spAutoFit/>
            </a:bodyPr>
            <a:lstStyle/>
            <a:p>
              <a:r>
                <a:rPr lang="en-US" sz="2400" dirty="0"/>
                <a:t>end</a:t>
              </a:r>
            </a:p>
          </p:txBody>
        </p:sp>
        <p:cxnSp>
          <p:nvCxnSpPr>
            <p:cNvPr id="11" name="Straight Arrow Connector 10">
              <a:extLst>
                <a:ext uri="{FF2B5EF4-FFF2-40B4-BE49-F238E27FC236}">
                  <a16:creationId xmlns:a16="http://schemas.microsoft.com/office/drawing/2014/main" id="{A2055D41-D86B-44C8-B3D2-BDCB966896C9}"/>
                </a:ext>
              </a:extLst>
            </p:cNvPr>
            <p:cNvCxnSpPr>
              <a:cxnSpLocks/>
              <a:stCxn id="12" idx="0"/>
              <a:endCxn id="27" idx="0"/>
            </p:cNvCxnSpPr>
            <p:nvPr/>
          </p:nvCxnSpPr>
          <p:spPr>
            <a:xfrm flipH="1">
              <a:off x="1682448" y="1837228"/>
              <a:ext cx="2" cy="12170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6505F197-6276-4E6B-9475-7D7B34AC8FF6}"/>
                </a:ext>
              </a:extLst>
            </p:cNvPr>
            <p:cNvSpPr/>
            <p:nvPr/>
          </p:nvSpPr>
          <p:spPr>
            <a:xfrm>
              <a:off x="1307694" y="183722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3" name="Rectangle 12">
              <a:extLst>
                <a:ext uri="{FF2B5EF4-FFF2-40B4-BE49-F238E27FC236}">
                  <a16:creationId xmlns:a16="http://schemas.microsoft.com/office/drawing/2014/main" id="{B407520B-A4B7-4AF2-91A1-DCE8DDA6E190}"/>
                </a:ext>
              </a:extLst>
            </p:cNvPr>
            <p:cNvSpPr/>
            <p:nvPr/>
          </p:nvSpPr>
          <p:spPr>
            <a:xfrm>
              <a:off x="1307694" y="427126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grpSp>
          <p:nvGrpSpPr>
            <p:cNvPr id="15" name="Group 14">
              <a:extLst>
                <a:ext uri="{FF2B5EF4-FFF2-40B4-BE49-F238E27FC236}">
                  <a16:creationId xmlns:a16="http://schemas.microsoft.com/office/drawing/2014/main" id="{E3747002-8B84-4620-BCAE-58C4C0997C56}"/>
                </a:ext>
              </a:extLst>
            </p:cNvPr>
            <p:cNvGrpSpPr/>
            <p:nvPr/>
          </p:nvGrpSpPr>
          <p:grpSpPr>
            <a:xfrm>
              <a:off x="1544429" y="3775756"/>
              <a:ext cx="4023583" cy="307782"/>
              <a:chOff x="1544429" y="3775756"/>
              <a:chExt cx="4023583" cy="307782"/>
            </a:xfrm>
          </p:grpSpPr>
          <p:sp>
            <p:nvSpPr>
              <p:cNvPr id="16" name="TextBox 15">
                <a:extLst>
                  <a:ext uri="{FF2B5EF4-FFF2-40B4-BE49-F238E27FC236}">
                    <a16:creationId xmlns:a16="http://schemas.microsoft.com/office/drawing/2014/main" id="{30BC4A4C-8F2B-44B2-968E-71EF6F30B0DB}"/>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7" name="TextBox 16">
                <a:extLst>
                  <a:ext uri="{FF2B5EF4-FFF2-40B4-BE49-F238E27FC236}">
                    <a16:creationId xmlns:a16="http://schemas.microsoft.com/office/drawing/2014/main" id="{E792FAB5-2F2D-4422-9BB6-BA280B5373E9}"/>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8" name="TextBox 17">
                <a:extLst>
                  <a:ext uri="{FF2B5EF4-FFF2-40B4-BE49-F238E27FC236}">
                    <a16:creationId xmlns:a16="http://schemas.microsoft.com/office/drawing/2014/main" id="{57E79F1D-F4A6-41EF-A680-09FA35DAAF80}"/>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19" name="TextBox 18">
                <a:extLst>
                  <a:ext uri="{FF2B5EF4-FFF2-40B4-BE49-F238E27FC236}">
                    <a16:creationId xmlns:a16="http://schemas.microsoft.com/office/drawing/2014/main" id="{34DE8889-BC20-4638-A530-F13E1BFAB4AB}"/>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20" name="TextBox 19">
                <a:extLst>
                  <a:ext uri="{FF2B5EF4-FFF2-40B4-BE49-F238E27FC236}">
                    <a16:creationId xmlns:a16="http://schemas.microsoft.com/office/drawing/2014/main" id="{9C826CB0-A103-417B-9FFB-6CCE1866D3FA}"/>
                  </a:ext>
                </a:extLst>
              </p:cNvPr>
              <p:cNvSpPr txBox="1"/>
              <p:nvPr/>
            </p:nvSpPr>
            <p:spPr>
              <a:xfrm>
                <a:off x="4542465" y="3775757"/>
                <a:ext cx="276038" cy="307777"/>
              </a:xfrm>
              <a:prstGeom prst="rect">
                <a:avLst/>
              </a:prstGeom>
              <a:noFill/>
            </p:spPr>
            <p:txBody>
              <a:bodyPr wrap="none" rtlCol="0">
                <a:spAutoFit/>
              </a:bodyPr>
              <a:lstStyle/>
              <a:p>
                <a:r>
                  <a:rPr lang="en-US" sz="1400" dirty="0"/>
                  <a:t>4</a:t>
                </a:r>
                <a:endParaRPr lang="en-US" dirty="0"/>
              </a:p>
            </p:txBody>
          </p:sp>
          <p:sp>
            <p:nvSpPr>
              <p:cNvPr id="21" name="TextBox 20">
                <a:extLst>
                  <a:ext uri="{FF2B5EF4-FFF2-40B4-BE49-F238E27FC236}">
                    <a16:creationId xmlns:a16="http://schemas.microsoft.com/office/drawing/2014/main" id="{72CF8F3A-CC79-4679-848E-C6BDD2501F05}"/>
                  </a:ext>
                </a:extLst>
              </p:cNvPr>
              <p:cNvSpPr txBox="1"/>
              <p:nvPr/>
            </p:nvSpPr>
            <p:spPr>
              <a:xfrm>
                <a:off x="5291974" y="3775756"/>
                <a:ext cx="276038" cy="307777"/>
              </a:xfrm>
              <a:prstGeom prst="rect">
                <a:avLst/>
              </a:prstGeom>
              <a:noFill/>
            </p:spPr>
            <p:txBody>
              <a:bodyPr wrap="none" rtlCol="0">
                <a:spAutoFit/>
              </a:bodyPr>
              <a:lstStyle/>
              <a:p>
                <a:r>
                  <a:rPr lang="en-US" sz="1400" dirty="0"/>
                  <a:t>5</a:t>
                </a:r>
                <a:endParaRPr lang="en-US" dirty="0"/>
              </a:p>
            </p:txBody>
          </p:sp>
        </p:grpSp>
      </p:grpSp>
    </p:spTree>
    <p:extLst>
      <p:ext uri="{BB962C8B-B14F-4D97-AF65-F5344CB8AC3E}">
        <p14:creationId xmlns:p14="http://schemas.microsoft.com/office/powerpoint/2010/main" val="32762454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B5075D-8A04-425B-8087-855C72AA7916}"/>
              </a:ext>
            </a:extLst>
          </p:cNvPr>
          <p:cNvSpPr txBox="1"/>
          <p:nvPr/>
        </p:nvSpPr>
        <p:spPr>
          <a:xfrm>
            <a:off x="914399" y="914400"/>
            <a:ext cx="3646447" cy="584775"/>
          </a:xfrm>
          <a:prstGeom prst="rect">
            <a:avLst/>
          </a:prstGeom>
          <a:noFill/>
        </p:spPr>
        <p:txBody>
          <a:bodyPr wrap="square" rtlCol="0">
            <a:spAutoFit/>
          </a:bodyPr>
          <a:lstStyle/>
          <a:p>
            <a:r>
              <a:rPr lang="en-US" sz="3200" dirty="0" err="1">
                <a:latin typeface="Myriad Pro" panose="020B0503030403020204" pitchFamily="34" charset="0"/>
              </a:rPr>
              <a:t>toString</a:t>
            </a:r>
            <a:r>
              <a:rPr lang="en-US" sz="3200" dirty="0">
                <a:latin typeface="Myriad Pro" panose="020B0503030403020204" pitchFamily="34" charset="0"/>
              </a:rPr>
              <a:t>()</a:t>
            </a:r>
            <a:endParaRPr lang="en-US" sz="3200" i="1" dirty="0">
              <a:latin typeface="Myriad Pro" panose="020B0503030403020204" pitchFamily="34" charset="0"/>
            </a:endParaRPr>
          </a:p>
        </p:txBody>
      </p:sp>
      <p:sp>
        <p:nvSpPr>
          <p:cNvPr id="7" name="Rectangle 6">
            <a:extLst>
              <a:ext uri="{FF2B5EF4-FFF2-40B4-BE49-F238E27FC236}">
                <a16:creationId xmlns:a16="http://schemas.microsoft.com/office/drawing/2014/main" id="{E92C78FE-1F92-4475-BBFD-47ECF8C0B165}"/>
              </a:ext>
            </a:extLst>
          </p:cNvPr>
          <p:cNvSpPr/>
          <p:nvPr/>
        </p:nvSpPr>
        <p:spPr>
          <a:xfrm>
            <a:off x="914399" y="1841439"/>
            <a:ext cx="6208295" cy="2308324"/>
          </a:xfrm>
          <a:prstGeom prst="rect">
            <a:avLst/>
          </a:prstGeom>
        </p:spPr>
        <p:txBody>
          <a:bodyPr wrap="square">
            <a:spAutoFit/>
          </a:bodyPr>
          <a:lstStyle/>
          <a:p>
            <a:pPr>
              <a:tabLst>
                <a:tab pos="457200" algn="l"/>
                <a:tab pos="914400" algn="l"/>
                <a:tab pos="1371600" algn="l"/>
                <a:tab pos="1828800" algn="l"/>
                <a:tab pos="2286000" algn="l"/>
                <a:tab pos="2743200" algn="l"/>
              </a:tabLst>
            </a:pPr>
            <a:r>
              <a:rPr lang="en-US" dirty="0"/>
              <a:t>function TOSTRING()</a:t>
            </a:r>
          </a:p>
          <a:p>
            <a:pPr>
              <a:tabLst>
                <a:tab pos="457200" algn="l"/>
                <a:tab pos="914400" algn="l"/>
                <a:tab pos="1371600" algn="l"/>
                <a:tab pos="1828800" algn="l"/>
                <a:tab pos="2286000" algn="l"/>
                <a:tab pos="2743200" algn="l"/>
              </a:tabLst>
            </a:pPr>
            <a:r>
              <a:rPr lang="en-US" dirty="0"/>
              <a:t>	OUTPUT = ""</a:t>
            </a:r>
          </a:p>
          <a:p>
            <a:pPr>
              <a:tabLst>
                <a:tab pos="457200" algn="l"/>
                <a:tab pos="914400" algn="l"/>
                <a:tab pos="1371600" algn="l"/>
                <a:tab pos="1828800" algn="l"/>
                <a:tab pos="2286000" algn="l"/>
                <a:tab pos="2743200" algn="l"/>
              </a:tabLst>
            </a:pPr>
            <a:r>
              <a:rPr lang="en-US" dirty="0"/>
              <a:t>	for I = 0 to SIZE() - 1</a:t>
            </a:r>
          </a:p>
          <a:p>
            <a:pPr>
              <a:tabLst>
                <a:tab pos="457200" algn="l"/>
                <a:tab pos="914400" algn="l"/>
                <a:tab pos="1371600" algn="l"/>
                <a:tab pos="1828800" algn="l"/>
                <a:tab pos="2286000" algn="l"/>
                <a:tab pos="2743200" algn="l"/>
              </a:tabLst>
            </a:pPr>
            <a:r>
              <a:rPr lang="en-US" dirty="0"/>
              <a:t>		NEXT = (START + I) % MYQUEUE capacity</a:t>
            </a:r>
          </a:p>
          <a:p>
            <a:pPr>
              <a:tabLst>
                <a:tab pos="457200" algn="l"/>
                <a:tab pos="914400" algn="l"/>
                <a:tab pos="1371600" algn="l"/>
                <a:tab pos="1828800" algn="l"/>
                <a:tab pos="2286000" algn="l"/>
                <a:tab pos="2743200" algn="l"/>
              </a:tabLst>
            </a:pPr>
            <a:r>
              <a:rPr lang="en-US" dirty="0"/>
              <a:t>		OUTPUT = OUTPUT + MYQUEUE[next].TOSTRING()</a:t>
            </a:r>
          </a:p>
          <a:p>
            <a:pPr>
              <a:tabLst>
                <a:tab pos="457200" algn="l"/>
                <a:tab pos="914400" algn="l"/>
                <a:tab pos="1371600" algn="l"/>
                <a:tab pos="1828800" algn="l"/>
                <a:tab pos="2286000" algn="l"/>
                <a:tab pos="2743200" algn="l"/>
              </a:tabLst>
            </a:pPr>
            <a:r>
              <a:rPr lang="en-US" dirty="0"/>
              <a:t>	end for</a:t>
            </a:r>
          </a:p>
          <a:p>
            <a:pPr>
              <a:tabLst>
                <a:tab pos="457200" algn="l"/>
                <a:tab pos="914400" algn="l"/>
                <a:tab pos="1371600" algn="l"/>
                <a:tab pos="1828800" algn="l"/>
                <a:tab pos="2286000" algn="l"/>
                <a:tab pos="2743200" algn="l"/>
              </a:tabLst>
            </a:pPr>
            <a:r>
              <a:rPr lang="en-US" dirty="0"/>
              <a:t>	return OUTPUT</a:t>
            </a:r>
          </a:p>
          <a:p>
            <a:pPr>
              <a:tabLst>
                <a:tab pos="457200" algn="l"/>
                <a:tab pos="914400" algn="l"/>
                <a:tab pos="1371600" algn="l"/>
                <a:tab pos="1828800" algn="l"/>
                <a:tab pos="2286000" algn="l"/>
                <a:tab pos="2743200" algn="l"/>
              </a:tabLst>
            </a:pPr>
            <a:r>
              <a:rPr lang="en-US" dirty="0"/>
              <a:t>end function</a:t>
            </a:r>
          </a:p>
        </p:txBody>
      </p:sp>
      <p:grpSp>
        <p:nvGrpSpPr>
          <p:cNvPr id="5" name="Group 4">
            <a:extLst>
              <a:ext uri="{FF2B5EF4-FFF2-40B4-BE49-F238E27FC236}">
                <a16:creationId xmlns:a16="http://schemas.microsoft.com/office/drawing/2014/main" id="{A5AF44F6-324F-4642-BF2E-D9D6BA59965A}"/>
              </a:ext>
            </a:extLst>
          </p:cNvPr>
          <p:cNvGrpSpPr/>
          <p:nvPr/>
        </p:nvGrpSpPr>
        <p:grpSpPr>
          <a:xfrm>
            <a:off x="1638852" y="4387923"/>
            <a:ext cx="2197540" cy="1555677"/>
            <a:chOff x="1307694" y="1837228"/>
            <a:chExt cx="4497054" cy="3183543"/>
          </a:xfrm>
        </p:grpSpPr>
        <p:grpSp>
          <p:nvGrpSpPr>
            <p:cNvPr id="6" name="Group 5">
              <a:extLst>
                <a:ext uri="{FF2B5EF4-FFF2-40B4-BE49-F238E27FC236}">
                  <a16:creationId xmlns:a16="http://schemas.microsoft.com/office/drawing/2014/main" id="{18188F8B-5720-4B5D-9C55-43131B9579FB}"/>
                </a:ext>
              </a:extLst>
            </p:cNvPr>
            <p:cNvGrpSpPr/>
            <p:nvPr/>
          </p:nvGrpSpPr>
          <p:grpSpPr>
            <a:xfrm rot="5400000">
              <a:off x="3181466" y="1180473"/>
              <a:ext cx="749510" cy="4497054"/>
              <a:chOff x="2263515" y="1259173"/>
              <a:chExt cx="749510" cy="4497054"/>
            </a:xfrm>
          </p:grpSpPr>
          <p:sp>
            <p:nvSpPr>
              <p:cNvPr id="22" name="Rectangle 21">
                <a:extLst>
                  <a:ext uri="{FF2B5EF4-FFF2-40B4-BE49-F238E27FC236}">
                    <a16:creationId xmlns:a16="http://schemas.microsoft.com/office/drawing/2014/main" id="{AA7B1590-0D77-4678-B287-001EA948E94A}"/>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o</a:t>
                </a:r>
              </a:p>
            </p:txBody>
          </p:sp>
          <p:sp>
            <p:nvSpPr>
              <p:cNvPr id="23" name="Rectangle 22">
                <a:extLst>
                  <a:ext uri="{FF2B5EF4-FFF2-40B4-BE49-F238E27FC236}">
                    <a16:creationId xmlns:a16="http://schemas.microsoft.com/office/drawing/2014/main" id="{72FB13D2-C2A4-4657-A38F-F3EB282DE2C2}"/>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24" name="Rectangle 23">
                <a:extLst>
                  <a:ext uri="{FF2B5EF4-FFF2-40B4-BE49-F238E27FC236}">
                    <a16:creationId xmlns:a16="http://schemas.microsoft.com/office/drawing/2014/main" id="{14F3B5D8-8436-4EA8-BC56-24A27B6CA890}"/>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25" name="Rectangle 24">
                <a:extLst>
                  <a:ext uri="{FF2B5EF4-FFF2-40B4-BE49-F238E27FC236}">
                    <a16:creationId xmlns:a16="http://schemas.microsoft.com/office/drawing/2014/main" id="{50D65614-8EA2-4488-9F69-35C0809CEEAE}"/>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26" name="Rectangle 25">
                <a:extLst>
                  <a:ext uri="{FF2B5EF4-FFF2-40B4-BE49-F238E27FC236}">
                    <a16:creationId xmlns:a16="http://schemas.microsoft.com/office/drawing/2014/main" id="{0D811A9A-14DE-4CB2-ABD0-76AAA8281956}"/>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27" name="Rectangle 26">
                <a:extLst>
                  <a:ext uri="{FF2B5EF4-FFF2-40B4-BE49-F238E27FC236}">
                    <a16:creationId xmlns:a16="http://schemas.microsoft.com/office/drawing/2014/main" id="{E0EB5C71-292C-4022-85C3-29F8FCE1FCED}"/>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sp>
          <p:nvSpPr>
            <p:cNvPr id="8" name="TextBox 7">
              <a:extLst>
                <a:ext uri="{FF2B5EF4-FFF2-40B4-BE49-F238E27FC236}">
                  <a16:creationId xmlns:a16="http://schemas.microsoft.com/office/drawing/2014/main" id="{B21EB8FF-B264-48DD-9EE6-B97A65DC007F}"/>
                </a:ext>
              </a:extLst>
            </p:cNvPr>
            <p:cNvSpPr txBox="1"/>
            <p:nvPr/>
          </p:nvSpPr>
          <p:spPr>
            <a:xfrm>
              <a:off x="2100776" y="4420235"/>
              <a:ext cx="757708" cy="461665"/>
            </a:xfrm>
            <a:prstGeom prst="rect">
              <a:avLst/>
            </a:prstGeom>
            <a:noFill/>
          </p:spPr>
          <p:txBody>
            <a:bodyPr wrap="none" rtlCol="0">
              <a:spAutoFit/>
            </a:bodyPr>
            <a:lstStyle/>
            <a:p>
              <a:r>
                <a:rPr lang="en-US" sz="2400" dirty="0"/>
                <a:t>start</a:t>
              </a:r>
            </a:p>
          </p:txBody>
        </p:sp>
        <p:cxnSp>
          <p:nvCxnSpPr>
            <p:cNvPr id="9" name="Straight Arrow Connector 8">
              <a:extLst>
                <a:ext uri="{FF2B5EF4-FFF2-40B4-BE49-F238E27FC236}">
                  <a16:creationId xmlns:a16="http://schemas.microsoft.com/office/drawing/2014/main" id="{81A46589-B15D-4E8C-9F81-9A3AC1F2D1BC}"/>
                </a:ext>
              </a:extLst>
            </p:cNvPr>
            <p:cNvCxnSpPr>
              <a:cxnSpLocks/>
              <a:stCxn id="13" idx="2"/>
            </p:cNvCxnSpPr>
            <p:nvPr/>
          </p:nvCxnSpPr>
          <p:spPr>
            <a:xfrm flipV="1">
              <a:off x="1682450" y="4271261"/>
              <a:ext cx="825421" cy="7495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0F7DCD6E-31BD-474D-ADF3-79BFDEB19F86}"/>
                </a:ext>
              </a:extLst>
            </p:cNvPr>
            <p:cNvSpPr txBox="1"/>
            <p:nvPr/>
          </p:nvSpPr>
          <p:spPr>
            <a:xfrm>
              <a:off x="2100776" y="1981149"/>
              <a:ext cx="662361" cy="461665"/>
            </a:xfrm>
            <a:prstGeom prst="rect">
              <a:avLst/>
            </a:prstGeom>
            <a:noFill/>
          </p:spPr>
          <p:txBody>
            <a:bodyPr wrap="none" rtlCol="0">
              <a:spAutoFit/>
            </a:bodyPr>
            <a:lstStyle/>
            <a:p>
              <a:r>
                <a:rPr lang="en-US" sz="2400" dirty="0"/>
                <a:t>end</a:t>
              </a:r>
            </a:p>
          </p:txBody>
        </p:sp>
        <p:cxnSp>
          <p:nvCxnSpPr>
            <p:cNvPr id="11" name="Straight Arrow Connector 10">
              <a:extLst>
                <a:ext uri="{FF2B5EF4-FFF2-40B4-BE49-F238E27FC236}">
                  <a16:creationId xmlns:a16="http://schemas.microsoft.com/office/drawing/2014/main" id="{A2055D41-D86B-44C8-B3D2-BDCB966896C9}"/>
                </a:ext>
              </a:extLst>
            </p:cNvPr>
            <p:cNvCxnSpPr>
              <a:cxnSpLocks/>
              <a:stCxn id="12" idx="0"/>
              <a:endCxn id="27" idx="0"/>
            </p:cNvCxnSpPr>
            <p:nvPr/>
          </p:nvCxnSpPr>
          <p:spPr>
            <a:xfrm flipH="1">
              <a:off x="1682448" y="1837228"/>
              <a:ext cx="2" cy="12170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6505F197-6276-4E6B-9475-7D7B34AC8FF6}"/>
                </a:ext>
              </a:extLst>
            </p:cNvPr>
            <p:cNvSpPr/>
            <p:nvPr/>
          </p:nvSpPr>
          <p:spPr>
            <a:xfrm>
              <a:off x="1307694" y="183722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3" name="Rectangle 12">
              <a:extLst>
                <a:ext uri="{FF2B5EF4-FFF2-40B4-BE49-F238E27FC236}">
                  <a16:creationId xmlns:a16="http://schemas.microsoft.com/office/drawing/2014/main" id="{B407520B-A4B7-4AF2-91A1-DCE8DDA6E190}"/>
                </a:ext>
              </a:extLst>
            </p:cNvPr>
            <p:cNvSpPr/>
            <p:nvPr/>
          </p:nvSpPr>
          <p:spPr>
            <a:xfrm>
              <a:off x="1307694" y="427126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grpSp>
          <p:nvGrpSpPr>
            <p:cNvPr id="15" name="Group 14">
              <a:extLst>
                <a:ext uri="{FF2B5EF4-FFF2-40B4-BE49-F238E27FC236}">
                  <a16:creationId xmlns:a16="http://schemas.microsoft.com/office/drawing/2014/main" id="{E3747002-8B84-4620-BCAE-58C4C0997C56}"/>
                </a:ext>
              </a:extLst>
            </p:cNvPr>
            <p:cNvGrpSpPr/>
            <p:nvPr/>
          </p:nvGrpSpPr>
          <p:grpSpPr>
            <a:xfrm>
              <a:off x="1544429" y="3775756"/>
              <a:ext cx="4023583" cy="307782"/>
              <a:chOff x="1544429" y="3775756"/>
              <a:chExt cx="4023583" cy="307782"/>
            </a:xfrm>
          </p:grpSpPr>
          <p:sp>
            <p:nvSpPr>
              <p:cNvPr id="16" name="TextBox 15">
                <a:extLst>
                  <a:ext uri="{FF2B5EF4-FFF2-40B4-BE49-F238E27FC236}">
                    <a16:creationId xmlns:a16="http://schemas.microsoft.com/office/drawing/2014/main" id="{30BC4A4C-8F2B-44B2-968E-71EF6F30B0DB}"/>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7" name="TextBox 16">
                <a:extLst>
                  <a:ext uri="{FF2B5EF4-FFF2-40B4-BE49-F238E27FC236}">
                    <a16:creationId xmlns:a16="http://schemas.microsoft.com/office/drawing/2014/main" id="{E792FAB5-2F2D-4422-9BB6-BA280B5373E9}"/>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8" name="TextBox 17">
                <a:extLst>
                  <a:ext uri="{FF2B5EF4-FFF2-40B4-BE49-F238E27FC236}">
                    <a16:creationId xmlns:a16="http://schemas.microsoft.com/office/drawing/2014/main" id="{57E79F1D-F4A6-41EF-A680-09FA35DAAF80}"/>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19" name="TextBox 18">
                <a:extLst>
                  <a:ext uri="{FF2B5EF4-FFF2-40B4-BE49-F238E27FC236}">
                    <a16:creationId xmlns:a16="http://schemas.microsoft.com/office/drawing/2014/main" id="{34DE8889-BC20-4638-A530-F13E1BFAB4AB}"/>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20" name="TextBox 19">
                <a:extLst>
                  <a:ext uri="{FF2B5EF4-FFF2-40B4-BE49-F238E27FC236}">
                    <a16:creationId xmlns:a16="http://schemas.microsoft.com/office/drawing/2014/main" id="{9C826CB0-A103-417B-9FFB-6CCE1866D3FA}"/>
                  </a:ext>
                </a:extLst>
              </p:cNvPr>
              <p:cNvSpPr txBox="1"/>
              <p:nvPr/>
            </p:nvSpPr>
            <p:spPr>
              <a:xfrm>
                <a:off x="4542465" y="3775757"/>
                <a:ext cx="276038" cy="307777"/>
              </a:xfrm>
              <a:prstGeom prst="rect">
                <a:avLst/>
              </a:prstGeom>
              <a:noFill/>
            </p:spPr>
            <p:txBody>
              <a:bodyPr wrap="none" rtlCol="0">
                <a:spAutoFit/>
              </a:bodyPr>
              <a:lstStyle/>
              <a:p>
                <a:r>
                  <a:rPr lang="en-US" sz="1400" dirty="0"/>
                  <a:t>4</a:t>
                </a:r>
                <a:endParaRPr lang="en-US" dirty="0"/>
              </a:p>
            </p:txBody>
          </p:sp>
          <p:sp>
            <p:nvSpPr>
              <p:cNvPr id="21" name="TextBox 20">
                <a:extLst>
                  <a:ext uri="{FF2B5EF4-FFF2-40B4-BE49-F238E27FC236}">
                    <a16:creationId xmlns:a16="http://schemas.microsoft.com/office/drawing/2014/main" id="{72CF8F3A-CC79-4679-848E-C6BDD2501F05}"/>
                  </a:ext>
                </a:extLst>
              </p:cNvPr>
              <p:cNvSpPr txBox="1"/>
              <p:nvPr/>
            </p:nvSpPr>
            <p:spPr>
              <a:xfrm>
                <a:off x="5291974" y="3775756"/>
                <a:ext cx="276038" cy="307777"/>
              </a:xfrm>
              <a:prstGeom prst="rect">
                <a:avLst/>
              </a:prstGeom>
              <a:noFill/>
            </p:spPr>
            <p:txBody>
              <a:bodyPr wrap="none" rtlCol="0">
                <a:spAutoFit/>
              </a:bodyPr>
              <a:lstStyle/>
              <a:p>
                <a:r>
                  <a:rPr lang="en-US" sz="1400" dirty="0"/>
                  <a:t>5</a:t>
                </a:r>
                <a:endParaRPr lang="en-US" dirty="0"/>
              </a:p>
            </p:txBody>
          </p:sp>
        </p:grpSp>
      </p:grpSp>
      <p:sp>
        <p:nvSpPr>
          <p:cNvPr id="28" name="TextBox 27">
            <a:extLst>
              <a:ext uri="{FF2B5EF4-FFF2-40B4-BE49-F238E27FC236}">
                <a16:creationId xmlns:a16="http://schemas.microsoft.com/office/drawing/2014/main" id="{E5E38218-7E7E-4AF4-BC12-0592A4EA6AF6}"/>
              </a:ext>
            </a:extLst>
          </p:cNvPr>
          <p:cNvSpPr txBox="1"/>
          <p:nvPr/>
        </p:nvSpPr>
        <p:spPr>
          <a:xfrm>
            <a:off x="5219798" y="5029200"/>
            <a:ext cx="1906291" cy="369332"/>
          </a:xfrm>
          <a:prstGeom prst="rect">
            <a:avLst/>
          </a:prstGeom>
          <a:noFill/>
        </p:spPr>
        <p:txBody>
          <a:bodyPr wrap="none" rtlCol="0">
            <a:spAutoFit/>
          </a:bodyPr>
          <a:lstStyle/>
          <a:p>
            <a:r>
              <a:rPr lang="en-US" dirty="0">
                <a:solidFill>
                  <a:srgbClr val="000000"/>
                </a:solidFill>
                <a:latin typeface="Arial" panose="020B0604020202020204" pitchFamily="34" charset="0"/>
                <a:cs typeface="Arial" panose="020B0604020202020204" pitchFamily="34" charset="0"/>
              </a:rPr>
              <a:t>output = "</a:t>
            </a:r>
            <a:r>
              <a:rPr lang="en-US" dirty="0" err="1">
                <a:solidFill>
                  <a:srgbClr val="000000"/>
                </a:solidFill>
                <a:latin typeface="Arial" panose="020B0604020202020204" pitchFamily="34" charset="0"/>
                <a:cs typeface="Arial" panose="020B0604020202020204" pitchFamily="34" charset="0"/>
              </a:rPr>
              <a:t>dwkko</a:t>
            </a:r>
            <a:r>
              <a:rPr lang="en-US" dirty="0">
                <a:solidFill>
                  <a:srgbClr val="0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511816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2ACDC5-5A5D-4B7F-A546-A57F692AA3FA}"/>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Constructor</a:t>
            </a:r>
            <a:endParaRPr lang="en-US" dirty="0">
              <a:latin typeface="Myriad Pro" panose="020B0503030403020204" pitchFamily="34" charset="0"/>
            </a:endParaRPr>
          </a:p>
        </p:txBody>
      </p:sp>
      <p:sp>
        <p:nvSpPr>
          <p:cNvPr id="3" name="TextBox 2">
            <a:extLst>
              <a:ext uri="{FF2B5EF4-FFF2-40B4-BE49-F238E27FC236}">
                <a16:creationId xmlns:a16="http://schemas.microsoft.com/office/drawing/2014/main" id="{DC05B08E-7C48-4650-A77E-AAEC994344D4}"/>
              </a:ext>
            </a:extLst>
          </p:cNvPr>
          <p:cNvSpPr txBox="1"/>
          <p:nvPr/>
        </p:nvSpPr>
        <p:spPr>
          <a:xfrm>
            <a:off x="914400" y="2408663"/>
            <a:ext cx="4339650" cy="2862322"/>
          </a:xfrm>
          <a:prstGeom prst="rect">
            <a:avLst/>
          </a:prstGeom>
          <a:noFill/>
        </p:spPr>
        <p:txBody>
          <a:bodyPr wrap="none" rtlCol="0">
            <a:spAutoFit/>
          </a:bodyPr>
          <a:lstStyle/>
          <a:p>
            <a:pPr>
              <a:tabLst>
                <a:tab pos="457200" algn="l"/>
                <a:tab pos="914400" algn="l"/>
                <a:tab pos="1371600" algn="l"/>
                <a:tab pos="1828800" algn="l"/>
                <a:tab pos="2286000" algn="l"/>
                <a:tab pos="3200400" algn="l"/>
                <a:tab pos="4114800" algn="l"/>
                <a:tab pos="5029200" algn="l"/>
              </a:tabLst>
            </a:pPr>
            <a:r>
              <a:rPr lang="en-US" dirty="0"/>
              <a:t>function QUEUE (CAPACITY)</a:t>
            </a:r>
          </a:p>
          <a:p>
            <a:pPr>
              <a:tabLst>
                <a:tab pos="457200" algn="l"/>
                <a:tab pos="914400" algn="l"/>
                <a:tab pos="1371600" algn="l"/>
                <a:tab pos="1828800" algn="l"/>
                <a:tab pos="2286000" algn="l"/>
                <a:tab pos="3200400" algn="l"/>
                <a:tab pos="4114800" algn="l"/>
                <a:tab pos="5029200" algn="l"/>
              </a:tabLst>
            </a:pPr>
            <a:r>
              <a:rPr lang="en-US" dirty="0"/>
              <a:t>	if CAPACITY is not an integer then</a:t>
            </a:r>
          </a:p>
          <a:p>
            <a:pPr>
              <a:tabLst>
                <a:tab pos="457200" algn="l"/>
                <a:tab pos="914400" algn="l"/>
                <a:tab pos="1371600" algn="l"/>
                <a:tab pos="1828800" algn="l"/>
                <a:tab pos="2286000" algn="l"/>
                <a:tab pos="3200400" algn="l"/>
                <a:tab pos="4114800" algn="l"/>
                <a:tab pos="5029200" algn="l"/>
              </a:tabLst>
            </a:pPr>
            <a:r>
              <a:rPr lang="en-US" dirty="0"/>
              <a:t>		throw exception	</a:t>
            </a:r>
          </a:p>
          <a:p>
            <a:pPr>
              <a:tabLst>
                <a:tab pos="457200" algn="l"/>
                <a:tab pos="914400" algn="l"/>
                <a:tab pos="1371600" algn="l"/>
                <a:tab pos="1828800" algn="l"/>
                <a:tab pos="2286000" algn="l"/>
                <a:tab pos="3200400" algn="l"/>
                <a:tab pos="4114800" algn="l"/>
                <a:tab pos="5029200" algn="l"/>
              </a:tabLst>
            </a:pPr>
            <a:r>
              <a:rPr lang="en-US" dirty="0"/>
              <a:t>	else if CAPACITY &lt;= 0 then	</a:t>
            </a:r>
          </a:p>
          <a:p>
            <a:pPr>
              <a:tabLst>
                <a:tab pos="457200" algn="l"/>
                <a:tab pos="914400" algn="l"/>
                <a:tab pos="1371600" algn="l"/>
                <a:tab pos="1828800" algn="l"/>
                <a:tab pos="2286000" algn="l"/>
                <a:tab pos="3200400" algn="l"/>
                <a:tab pos="4114800" algn="l"/>
                <a:tab pos="5029200" algn="l"/>
              </a:tabLst>
            </a:pPr>
            <a:r>
              <a:rPr lang="en-US" dirty="0"/>
              <a:t>		throw exception	</a:t>
            </a:r>
          </a:p>
          <a:p>
            <a:pPr>
              <a:tabLst>
                <a:tab pos="457200" algn="l"/>
                <a:tab pos="914400" algn="l"/>
                <a:tab pos="1371600" algn="l"/>
                <a:tab pos="1828800" algn="l"/>
                <a:tab pos="2286000" algn="l"/>
                <a:tab pos="3200400" algn="l"/>
                <a:tab pos="4114800" algn="l"/>
                <a:tab pos="5029200" algn="l"/>
              </a:tabLst>
            </a:pPr>
            <a:r>
              <a:rPr lang="en-US" dirty="0"/>
              <a:t>	end if</a:t>
            </a:r>
          </a:p>
          <a:p>
            <a:pPr>
              <a:tabLst>
                <a:tab pos="457200" algn="l"/>
                <a:tab pos="914400" algn="l"/>
                <a:tab pos="1371600" algn="l"/>
                <a:tab pos="1828800" algn="l"/>
                <a:tab pos="2286000" algn="l"/>
                <a:tab pos="3200400" algn="l"/>
                <a:tab pos="4114800" algn="l"/>
                <a:tab pos="5029200" algn="l"/>
              </a:tabLst>
            </a:pPr>
            <a:r>
              <a:rPr lang="en-US" dirty="0"/>
              <a:t>	MYQUEUE = new array of size capacity</a:t>
            </a:r>
          </a:p>
          <a:p>
            <a:pPr>
              <a:tabLst>
                <a:tab pos="457200" algn="l"/>
                <a:tab pos="914400" algn="l"/>
                <a:tab pos="1371600" algn="l"/>
                <a:tab pos="1828800" algn="l"/>
                <a:tab pos="2286000" algn="l"/>
                <a:tab pos="3200400" algn="l"/>
                <a:tab pos="4114800" algn="l"/>
                <a:tab pos="5029200" algn="l"/>
              </a:tabLst>
            </a:pPr>
            <a:r>
              <a:rPr lang="en-US" dirty="0"/>
              <a:t>	START = -1	</a:t>
            </a:r>
          </a:p>
          <a:p>
            <a:pPr>
              <a:tabLst>
                <a:tab pos="457200" algn="l"/>
                <a:tab pos="914400" algn="l"/>
                <a:tab pos="1371600" algn="l"/>
                <a:tab pos="1828800" algn="l"/>
                <a:tab pos="2286000" algn="l"/>
                <a:tab pos="3200400" algn="l"/>
                <a:tab pos="4114800" algn="l"/>
                <a:tab pos="5029200" algn="l"/>
              </a:tabLst>
            </a:pPr>
            <a:r>
              <a:rPr lang="en-US" dirty="0"/>
              <a:t>	END = 0	</a:t>
            </a:r>
          </a:p>
          <a:p>
            <a:pPr>
              <a:tabLst>
                <a:tab pos="457200" algn="l"/>
                <a:tab pos="914400" algn="l"/>
                <a:tab pos="1371600" algn="l"/>
                <a:tab pos="1828800" algn="l"/>
                <a:tab pos="2286000" algn="l"/>
                <a:tab pos="3200400" algn="l"/>
                <a:tab pos="4114800" algn="l"/>
                <a:tab pos="5029200" algn="l"/>
              </a:tabLst>
            </a:pPr>
            <a:r>
              <a:rPr lang="en-US" dirty="0"/>
              <a:t>end function</a:t>
            </a:r>
          </a:p>
        </p:txBody>
      </p:sp>
    </p:spTree>
    <p:extLst>
      <p:ext uri="{BB962C8B-B14F-4D97-AF65-F5344CB8AC3E}">
        <p14:creationId xmlns:p14="http://schemas.microsoft.com/office/powerpoint/2010/main" val="6032864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16ADB5-55E1-4DE7-A382-2E96F64DDB5A}"/>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9971" b="95308" l="9627" r="91552">
                        <a14:foregroundMark x1="30845" y1="33138" x2="30845" y2="33138"/>
                        <a14:foregroundMark x1="44990" y1="43402" x2="44990" y2="43402"/>
                        <a14:foregroundMark x1="57367" y1="43109" x2="57367" y2="43109"/>
                        <a14:foregroundMark x1="87033" y1="44575" x2="87033" y2="44575"/>
                        <a14:foregroundMark x1="86248" y1="95601" x2="86248" y2="95601"/>
                        <a14:foregroundMark x1="71906" y1="95015" x2="71906" y2="95015"/>
                        <a14:foregroundMark x1="91552" y1="15249" x2="91552" y2="15249"/>
                      </a14:backgroundRemoval>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p:blipFill>
        <p:spPr>
          <a:xfrm>
            <a:off x="0" y="1804987"/>
            <a:ext cx="4848225" cy="3248025"/>
          </a:xfrm>
          <a:prstGeom prst="rect">
            <a:avLst/>
          </a:prstGeom>
        </p:spPr>
      </p:pic>
      <p:sp>
        <p:nvSpPr>
          <p:cNvPr id="4" name="TextBox 3">
            <a:extLst>
              <a:ext uri="{FF2B5EF4-FFF2-40B4-BE49-F238E27FC236}">
                <a16:creationId xmlns:a16="http://schemas.microsoft.com/office/drawing/2014/main" id="{48B23D36-57F9-4465-8E1C-BF443FC2442B}"/>
              </a:ext>
            </a:extLst>
          </p:cNvPr>
          <p:cNvSpPr txBox="1"/>
          <p:nvPr/>
        </p:nvSpPr>
        <p:spPr>
          <a:xfrm>
            <a:off x="1152939" y="4937596"/>
            <a:ext cx="3309731" cy="230832"/>
          </a:xfrm>
          <a:prstGeom prst="rect">
            <a:avLst/>
          </a:prstGeom>
          <a:noFill/>
        </p:spPr>
        <p:txBody>
          <a:bodyPr wrap="square" rtlCol="0">
            <a:spAutoFit/>
          </a:bodyPr>
          <a:lstStyle/>
          <a:p>
            <a:r>
              <a:rPr lang="en-US" sz="900" dirty="0">
                <a:solidFill>
                  <a:schemeClr val="bg1">
                    <a:lumMod val="50000"/>
                  </a:schemeClr>
                </a:solidFill>
                <a:hlinkClick r:id="rId5" tooltip="http://english.stackexchange.com/questions/274/which-is-correct-standing-on-line-or-standing-in-line">
                  <a:extLst>
                    <a:ext uri="{A12FA001-AC4F-418D-AE19-62706E023703}">
                      <ahyp:hlinkClr xmlns:ahyp="http://schemas.microsoft.com/office/drawing/2018/hyperlinkcolor" val="tx"/>
                    </a:ext>
                  </a:extLst>
                </a:hlinkClick>
              </a:rPr>
              <a:t>This Photo</a:t>
            </a:r>
            <a:r>
              <a:rPr lang="en-US" sz="900" dirty="0">
                <a:solidFill>
                  <a:schemeClr val="bg1">
                    <a:lumMod val="50000"/>
                  </a:schemeClr>
                </a:solidFill>
              </a:rPr>
              <a:t> by Unknown Author is licensed under </a:t>
            </a:r>
            <a:r>
              <a:rPr lang="en-US" sz="900" dirty="0">
                <a:solidFill>
                  <a:schemeClr val="bg1">
                    <a:lumMod val="50000"/>
                  </a:schemeClr>
                </a:solidFill>
                <a:hlinkClick r:id="rId6" tooltip="https://creativecommons.org/licenses/by-sa/3.0/">
                  <a:extLst>
                    <a:ext uri="{A12FA001-AC4F-418D-AE19-62706E023703}">
                      <ahyp:hlinkClr xmlns:ahyp="http://schemas.microsoft.com/office/drawing/2018/hyperlinkcolor" val="tx"/>
                    </a:ext>
                  </a:extLst>
                </a:hlinkClick>
              </a:rPr>
              <a:t>CC BY-SA</a:t>
            </a:r>
            <a:endParaRPr lang="en-US" sz="900" dirty="0">
              <a:solidFill>
                <a:schemeClr val="bg1">
                  <a:lumMod val="50000"/>
                </a:schemeClr>
              </a:solidFill>
            </a:endParaRPr>
          </a:p>
        </p:txBody>
      </p:sp>
    </p:spTree>
    <p:extLst>
      <p:ext uri="{BB962C8B-B14F-4D97-AF65-F5344CB8AC3E}">
        <p14:creationId xmlns:p14="http://schemas.microsoft.com/office/powerpoint/2010/main" val="2027977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796181-6664-4FF3-91C2-A2774263E3AC}"/>
              </a:ext>
            </a:extLst>
          </p:cNvPr>
          <p:cNvSpPr/>
          <p:nvPr/>
        </p:nvSpPr>
        <p:spPr>
          <a:xfrm>
            <a:off x="1148576" y="2731168"/>
            <a:ext cx="3724214" cy="1395665"/>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82ACDC5-5A5D-4B7F-A546-A57F692AA3FA}"/>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Constructor</a:t>
            </a:r>
            <a:endParaRPr lang="en-US" dirty="0">
              <a:latin typeface="Myriad Pro" panose="020B0503030403020204" pitchFamily="34" charset="0"/>
            </a:endParaRPr>
          </a:p>
        </p:txBody>
      </p:sp>
      <p:sp>
        <p:nvSpPr>
          <p:cNvPr id="3" name="TextBox 2">
            <a:extLst>
              <a:ext uri="{FF2B5EF4-FFF2-40B4-BE49-F238E27FC236}">
                <a16:creationId xmlns:a16="http://schemas.microsoft.com/office/drawing/2014/main" id="{DC05B08E-7C48-4650-A77E-AAEC994344D4}"/>
              </a:ext>
            </a:extLst>
          </p:cNvPr>
          <p:cNvSpPr txBox="1"/>
          <p:nvPr/>
        </p:nvSpPr>
        <p:spPr>
          <a:xfrm>
            <a:off x="914400" y="2408663"/>
            <a:ext cx="4241161" cy="2862322"/>
          </a:xfrm>
          <a:prstGeom prst="rect">
            <a:avLst/>
          </a:prstGeom>
          <a:noFill/>
        </p:spPr>
        <p:txBody>
          <a:bodyPr wrap="none" rtlCol="0">
            <a:spAutoFit/>
          </a:bodyPr>
          <a:lstStyle/>
          <a:p>
            <a:pPr>
              <a:tabLst>
                <a:tab pos="457200" algn="l"/>
                <a:tab pos="914400" algn="l"/>
                <a:tab pos="1371600" algn="l"/>
                <a:tab pos="1828800" algn="l"/>
                <a:tab pos="2286000" algn="l"/>
                <a:tab pos="3200400" algn="l"/>
                <a:tab pos="4114800" algn="l"/>
                <a:tab pos="5029200" algn="l"/>
              </a:tabLst>
            </a:pPr>
            <a:r>
              <a:rPr lang="en-US" dirty="0"/>
              <a:t>function QUEUE (CAPACITY)</a:t>
            </a:r>
          </a:p>
          <a:p>
            <a:pPr>
              <a:tabLst>
                <a:tab pos="457200" algn="l"/>
                <a:tab pos="914400" algn="l"/>
                <a:tab pos="1371600" algn="l"/>
                <a:tab pos="1828800" algn="l"/>
                <a:tab pos="2286000" algn="l"/>
                <a:tab pos="3200400" algn="l"/>
                <a:tab pos="4114800" algn="l"/>
                <a:tab pos="5029200" algn="l"/>
              </a:tabLst>
            </a:pPr>
            <a:r>
              <a:rPr lang="en-US" dirty="0"/>
              <a:t>	if CAPACITY is not an integer then</a:t>
            </a:r>
          </a:p>
          <a:p>
            <a:pPr>
              <a:tabLst>
                <a:tab pos="457200" algn="l"/>
                <a:tab pos="914400" algn="l"/>
                <a:tab pos="1371600" algn="l"/>
                <a:tab pos="1828800" algn="l"/>
                <a:tab pos="2286000" algn="l"/>
                <a:tab pos="3200400" algn="l"/>
                <a:tab pos="4114800" algn="l"/>
                <a:tab pos="5029200" algn="l"/>
              </a:tabLst>
            </a:pPr>
            <a:r>
              <a:rPr lang="en-US" dirty="0"/>
              <a:t>		throw exception	</a:t>
            </a:r>
          </a:p>
          <a:p>
            <a:pPr>
              <a:tabLst>
                <a:tab pos="457200" algn="l"/>
                <a:tab pos="914400" algn="l"/>
                <a:tab pos="1371600" algn="l"/>
                <a:tab pos="1828800" algn="l"/>
                <a:tab pos="2286000" algn="l"/>
                <a:tab pos="3200400" algn="l"/>
                <a:tab pos="4114800" algn="l"/>
                <a:tab pos="5029200" algn="l"/>
              </a:tabLst>
            </a:pPr>
            <a:r>
              <a:rPr lang="en-US" dirty="0"/>
              <a:t>	else if CAPACITY &lt;= 0 then	</a:t>
            </a:r>
          </a:p>
          <a:p>
            <a:pPr>
              <a:tabLst>
                <a:tab pos="457200" algn="l"/>
                <a:tab pos="914400" algn="l"/>
                <a:tab pos="1371600" algn="l"/>
                <a:tab pos="1828800" algn="l"/>
                <a:tab pos="2286000" algn="l"/>
                <a:tab pos="3200400" algn="l"/>
                <a:tab pos="4114800" algn="l"/>
                <a:tab pos="5029200" algn="l"/>
              </a:tabLst>
            </a:pPr>
            <a:r>
              <a:rPr lang="en-US" dirty="0"/>
              <a:t>		throw exception	</a:t>
            </a:r>
          </a:p>
          <a:p>
            <a:pPr>
              <a:tabLst>
                <a:tab pos="457200" algn="l"/>
                <a:tab pos="914400" algn="l"/>
                <a:tab pos="1371600" algn="l"/>
                <a:tab pos="1828800" algn="l"/>
                <a:tab pos="2286000" algn="l"/>
                <a:tab pos="3200400" algn="l"/>
                <a:tab pos="4114800" algn="l"/>
                <a:tab pos="5029200" algn="l"/>
              </a:tabLst>
            </a:pPr>
            <a:r>
              <a:rPr lang="en-US" dirty="0"/>
              <a:t>	end if</a:t>
            </a:r>
          </a:p>
          <a:p>
            <a:pPr>
              <a:tabLst>
                <a:tab pos="457200" algn="l"/>
                <a:tab pos="914400" algn="l"/>
                <a:tab pos="1371600" algn="l"/>
                <a:tab pos="1828800" algn="l"/>
                <a:tab pos="2286000" algn="l"/>
                <a:tab pos="3200400" algn="l"/>
                <a:tab pos="4114800" algn="l"/>
                <a:tab pos="5029200" algn="l"/>
              </a:tabLst>
            </a:pPr>
            <a:r>
              <a:rPr lang="en-US" dirty="0"/>
              <a:t>	MYQUEUE = new array of size capacity</a:t>
            </a:r>
          </a:p>
          <a:p>
            <a:pPr>
              <a:tabLst>
                <a:tab pos="457200" algn="l"/>
                <a:tab pos="914400" algn="l"/>
                <a:tab pos="1371600" algn="l"/>
                <a:tab pos="1828800" algn="l"/>
                <a:tab pos="2286000" algn="l"/>
                <a:tab pos="3200400" algn="l"/>
                <a:tab pos="4114800" algn="l"/>
                <a:tab pos="5029200" algn="l"/>
              </a:tabLst>
            </a:pPr>
            <a:r>
              <a:rPr lang="en-US" dirty="0"/>
              <a:t>	START = -1</a:t>
            </a:r>
          </a:p>
          <a:p>
            <a:pPr>
              <a:tabLst>
                <a:tab pos="457200" algn="l"/>
                <a:tab pos="914400" algn="l"/>
                <a:tab pos="1371600" algn="l"/>
                <a:tab pos="1828800" algn="l"/>
                <a:tab pos="2286000" algn="l"/>
                <a:tab pos="3200400" algn="l"/>
                <a:tab pos="4114800" algn="l"/>
                <a:tab pos="5029200" algn="l"/>
              </a:tabLst>
            </a:pPr>
            <a:r>
              <a:rPr lang="en-US" dirty="0"/>
              <a:t>	END = 0	</a:t>
            </a:r>
          </a:p>
          <a:p>
            <a:pPr>
              <a:tabLst>
                <a:tab pos="457200" algn="l"/>
                <a:tab pos="914400" algn="l"/>
                <a:tab pos="1371600" algn="l"/>
                <a:tab pos="1828800" algn="l"/>
                <a:tab pos="2286000" algn="l"/>
                <a:tab pos="3200400" algn="l"/>
                <a:tab pos="4114800" algn="l"/>
                <a:tab pos="5029200" algn="l"/>
              </a:tabLst>
            </a:pPr>
            <a:r>
              <a:rPr lang="en-US" dirty="0"/>
              <a:t>end function</a:t>
            </a:r>
          </a:p>
        </p:txBody>
      </p:sp>
      <p:sp>
        <p:nvSpPr>
          <p:cNvPr id="5" name="Rectangle 4">
            <a:extLst>
              <a:ext uri="{FF2B5EF4-FFF2-40B4-BE49-F238E27FC236}">
                <a16:creationId xmlns:a16="http://schemas.microsoft.com/office/drawing/2014/main" id="{3EF6A933-FE39-49C9-858D-41DE28743CEA}"/>
              </a:ext>
            </a:extLst>
          </p:cNvPr>
          <p:cNvSpPr/>
          <p:nvPr/>
        </p:nvSpPr>
        <p:spPr>
          <a:xfrm>
            <a:off x="5155561" y="1769253"/>
            <a:ext cx="2018620" cy="369332"/>
          </a:xfrm>
          <a:prstGeom prst="rect">
            <a:avLst/>
          </a:prstGeom>
        </p:spPr>
        <p:txBody>
          <a:bodyPr wrap="square">
            <a:spAutoFit/>
          </a:bodyPr>
          <a:lstStyle/>
          <a:p>
            <a:r>
              <a:rPr lang="en-US" dirty="0">
                <a:solidFill>
                  <a:srgbClr val="000000"/>
                </a:solidFill>
                <a:latin typeface="Myriad Pro" panose="020B0503030403020204" pitchFamily="34" charset="0"/>
              </a:rPr>
              <a:t>preconditions</a:t>
            </a:r>
            <a:endParaRPr lang="en-US" dirty="0">
              <a:solidFill>
                <a:srgbClr val="000000"/>
              </a:solidFill>
            </a:endParaRPr>
          </a:p>
        </p:txBody>
      </p:sp>
      <p:cxnSp>
        <p:nvCxnSpPr>
          <p:cNvPr id="6" name="Connector: Elbow 6">
            <a:extLst>
              <a:ext uri="{FF2B5EF4-FFF2-40B4-BE49-F238E27FC236}">
                <a16:creationId xmlns:a16="http://schemas.microsoft.com/office/drawing/2014/main" id="{8D82C549-920D-41BC-9EA6-C816DF3ADCC2}"/>
              </a:ext>
            </a:extLst>
          </p:cNvPr>
          <p:cNvCxnSpPr>
            <a:cxnSpLocks/>
            <a:stCxn id="5" idx="2"/>
            <a:endCxn id="4" idx="3"/>
          </p:cNvCxnSpPr>
          <p:nvPr/>
        </p:nvCxnSpPr>
        <p:spPr>
          <a:xfrm rot="5400000">
            <a:off x="4873623" y="2137753"/>
            <a:ext cx="1290416" cy="1292081"/>
          </a:xfrm>
          <a:prstGeom prst="curvedConnector2">
            <a:avLst/>
          </a:prstGeom>
          <a:ln w="38100">
            <a:solidFill>
              <a:srgbClr val="000000"/>
            </a:solidFill>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53052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796181-6664-4FF3-91C2-A2774263E3AC}"/>
              </a:ext>
            </a:extLst>
          </p:cNvPr>
          <p:cNvSpPr/>
          <p:nvPr/>
        </p:nvSpPr>
        <p:spPr>
          <a:xfrm>
            <a:off x="1148576" y="4078705"/>
            <a:ext cx="4131314" cy="878306"/>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82ACDC5-5A5D-4B7F-A546-A57F692AA3FA}"/>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Constructor</a:t>
            </a:r>
            <a:endParaRPr lang="en-US" dirty="0">
              <a:latin typeface="Myriad Pro" panose="020B0503030403020204" pitchFamily="34" charset="0"/>
            </a:endParaRPr>
          </a:p>
        </p:txBody>
      </p:sp>
      <p:sp>
        <p:nvSpPr>
          <p:cNvPr id="3" name="TextBox 2">
            <a:extLst>
              <a:ext uri="{FF2B5EF4-FFF2-40B4-BE49-F238E27FC236}">
                <a16:creationId xmlns:a16="http://schemas.microsoft.com/office/drawing/2014/main" id="{DC05B08E-7C48-4650-A77E-AAEC994344D4}"/>
              </a:ext>
            </a:extLst>
          </p:cNvPr>
          <p:cNvSpPr txBox="1"/>
          <p:nvPr/>
        </p:nvSpPr>
        <p:spPr>
          <a:xfrm>
            <a:off x="914400" y="2408663"/>
            <a:ext cx="4365490" cy="2862322"/>
          </a:xfrm>
          <a:prstGeom prst="rect">
            <a:avLst/>
          </a:prstGeom>
          <a:noFill/>
        </p:spPr>
        <p:txBody>
          <a:bodyPr wrap="none" rtlCol="0">
            <a:spAutoFit/>
          </a:bodyPr>
          <a:lstStyle/>
          <a:p>
            <a:pPr>
              <a:tabLst>
                <a:tab pos="457200" algn="l"/>
                <a:tab pos="914400" algn="l"/>
                <a:tab pos="1371600" algn="l"/>
                <a:tab pos="1828800" algn="l"/>
                <a:tab pos="2286000" algn="l"/>
                <a:tab pos="3200400" algn="l"/>
                <a:tab pos="4114800" algn="l"/>
                <a:tab pos="5029200" algn="l"/>
              </a:tabLst>
            </a:pPr>
            <a:r>
              <a:rPr lang="en-US" dirty="0"/>
              <a:t>function QUEUE (CAPACITY)</a:t>
            </a:r>
          </a:p>
          <a:p>
            <a:pPr>
              <a:tabLst>
                <a:tab pos="457200" algn="l"/>
                <a:tab pos="914400" algn="l"/>
                <a:tab pos="1371600" algn="l"/>
                <a:tab pos="1828800" algn="l"/>
                <a:tab pos="2286000" algn="l"/>
                <a:tab pos="3200400" algn="l"/>
                <a:tab pos="4114800" algn="l"/>
                <a:tab pos="5029200" algn="l"/>
              </a:tabLst>
            </a:pPr>
            <a:r>
              <a:rPr lang="en-US" dirty="0"/>
              <a:t>	if CAPACITY is not an integer then</a:t>
            </a:r>
          </a:p>
          <a:p>
            <a:pPr>
              <a:tabLst>
                <a:tab pos="457200" algn="l"/>
                <a:tab pos="914400" algn="l"/>
                <a:tab pos="1371600" algn="l"/>
                <a:tab pos="1828800" algn="l"/>
                <a:tab pos="2286000" algn="l"/>
                <a:tab pos="3200400" algn="l"/>
                <a:tab pos="4114800" algn="l"/>
                <a:tab pos="5029200" algn="l"/>
              </a:tabLst>
            </a:pPr>
            <a:r>
              <a:rPr lang="en-US" dirty="0"/>
              <a:t>		throw exception	</a:t>
            </a:r>
          </a:p>
          <a:p>
            <a:pPr>
              <a:tabLst>
                <a:tab pos="457200" algn="l"/>
                <a:tab pos="914400" algn="l"/>
                <a:tab pos="1371600" algn="l"/>
                <a:tab pos="1828800" algn="l"/>
                <a:tab pos="2286000" algn="l"/>
                <a:tab pos="3200400" algn="l"/>
                <a:tab pos="4114800" algn="l"/>
                <a:tab pos="5029200" algn="l"/>
              </a:tabLst>
            </a:pPr>
            <a:r>
              <a:rPr lang="en-US" dirty="0"/>
              <a:t>	else if CAPACITY &lt;= 0 then	</a:t>
            </a:r>
          </a:p>
          <a:p>
            <a:pPr>
              <a:tabLst>
                <a:tab pos="457200" algn="l"/>
                <a:tab pos="914400" algn="l"/>
                <a:tab pos="1371600" algn="l"/>
                <a:tab pos="1828800" algn="l"/>
                <a:tab pos="2286000" algn="l"/>
                <a:tab pos="3200400" algn="l"/>
                <a:tab pos="4114800" algn="l"/>
                <a:tab pos="5029200" algn="l"/>
              </a:tabLst>
            </a:pPr>
            <a:r>
              <a:rPr lang="en-US" dirty="0"/>
              <a:t>		throw exception	</a:t>
            </a:r>
          </a:p>
          <a:p>
            <a:pPr>
              <a:tabLst>
                <a:tab pos="457200" algn="l"/>
                <a:tab pos="914400" algn="l"/>
                <a:tab pos="1371600" algn="l"/>
                <a:tab pos="1828800" algn="l"/>
                <a:tab pos="2286000" algn="l"/>
                <a:tab pos="3200400" algn="l"/>
                <a:tab pos="4114800" algn="l"/>
                <a:tab pos="5029200" algn="l"/>
              </a:tabLst>
            </a:pPr>
            <a:r>
              <a:rPr lang="en-US" dirty="0"/>
              <a:t>	end if</a:t>
            </a:r>
          </a:p>
          <a:p>
            <a:pPr>
              <a:tabLst>
                <a:tab pos="457200" algn="l"/>
                <a:tab pos="914400" algn="l"/>
                <a:tab pos="1371600" algn="l"/>
                <a:tab pos="1828800" algn="l"/>
                <a:tab pos="2286000" algn="l"/>
                <a:tab pos="3200400" algn="l"/>
                <a:tab pos="4114800" algn="l"/>
                <a:tab pos="5029200" algn="l"/>
              </a:tabLst>
            </a:pPr>
            <a:r>
              <a:rPr lang="en-US" dirty="0"/>
              <a:t>	MYQUEUE = new array of size CAPACITY</a:t>
            </a:r>
          </a:p>
          <a:p>
            <a:pPr>
              <a:tabLst>
                <a:tab pos="457200" algn="l"/>
                <a:tab pos="914400" algn="l"/>
                <a:tab pos="1371600" algn="l"/>
                <a:tab pos="1828800" algn="l"/>
                <a:tab pos="2286000" algn="l"/>
                <a:tab pos="3200400" algn="l"/>
                <a:tab pos="4114800" algn="l"/>
                <a:tab pos="5029200" algn="l"/>
              </a:tabLst>
            </a:pPr>
            <a:r>
              <a:rPr lang="en-US" dirty="0"/>
              <a:t>	START = -1</a:t>
            </a:r>
          </a:p>
          <a:p>
            <a:pPr>
              <a:tabLst>
                <a:tab pos="457200" algn="l"/>
                <a:tab pos="914400" algn="l"/>
                <a:tab pos="1371600" algn="l"/>
                <a:tab pos="1828800" algn="l"/>
                <a:tab pos="2286000" algn="l"/>
                <a:tab pos="3200400" algn="l"/>
                <a:tab pos="4114800" algn="l"/>
                <a:tab pos="5029200" algn="l"/>
              </a:tabLst>
            </a:pPr>
            <a:r>
              <a:rPr lang="en-US" dirty="0"/>
              <a:t>	END = 0	</a:t>
            </a:r>
          </a:p>
          <a:p>
            <a:pPr>
              <a:tabLst>
                <a:tab pos="457200" algn="l"/>
                <a:tab pos="914400" algn="l"/>
                <a:tab pos="1371600" algn="l"/>
                <a:tab pos="1828800" algn="l"/>
                <a:tab pos="2286000" algn="l"/>
                <a:tab pos="3200400" algn="l"/>
                <a:tab pos="4114800" algn="l"/>
                <a:tab pos="5029200" algn="l"/>
              </a:tabLst>
            </a:pPr>
            <a:r>
              <a:rPr lang="en-US" dirty="0"/>
              <a:t>end function</a:t>
            </a:r>
          </a:p>
        </p:txBody>
      </p:sp>
    </p:spTree>
    <p:extLst>
      <p:ext uri="{BB962C8B-B14F-4D97-AF65-F5344CB8AC3E}">
        <p14:creationId xmlns:p14="http://schemas.microsoft.com/office/powerpoint/2010/main" val="1602508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2ACDC5-5A5D-4B7F-A546-A57F692AA3FA}"/>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Constructor</a:t>
            </a:r>
            <a:endParaRPr lang="en-US" dirty="0">
              <a:latin typeface="Myriad Pro" panose="020B0503030403020204" pitchFamily="34" charset="0"/>
            </a:endParaRPr>
          </a:p>
        </p:txBody>
      </p:sp>
      <p:sp>
        <p:nvSpPr>
          <p:cNvPr id="3" name="TextBox 2">
            <a:extLst>
              <a:ext uri="{FF2B5EF4-FFF2-40B4-BE49-F238E27FC236}">
                <a16:creationId xmlns:a16="http://schemas.microsoft.com/office/drawing/2014/main" id="{DC05B08E-7C48-4650-A77E-AAEC994344D4}"/>
              </a:ext>
            </a:extLst>
          </p:cNvPr>
          <p:cNvSpPr txBox="1"/>
          <p:nvPr/>
        </p:nvSpPr>
        <p:spPr>
          <a:xfrm>
            <a:off x="914400" y="2408663"/>
            <a:ext cx="4365490" cy="2862322"/>
          </a:xfrm>
          <a:prstGeom prst="rect">
            <a:avLst/>
          </a:prstGeom>
          <a:noFill/>
        </p:spPr>
        <p:txBody>
          <a:bodyPr wrap="none" rtlCol="0">
            <a:spAutoFit/>
          </a:bodyPr>
          <a:lstStyle/>
          <a:p>
            <a:pPr>
              <a:tabLst>
                <a:tab pos="457200" algn="l"/>
                <a:tab pos="914400" algn="l"/>
                <a:tab pos="1371600" algn="l"/>
                <a:tab pos="1828800" algn="l"/>
                <a:tab pos="2286000" algn="l"/>
                <a:tab pos="3200400" algn="l"/>
                <a:tab pos="4114800" algn="l"/>
                <a:tab pos="5029200" algn="l"/>
              </a:tabLst>
            </a:pPr>
            <a:r>
              <a:rPr lang="en-US" dirty="0"/>
              <a:t>function QUEUE (CAPACITY)</a:t>
            </a:r>
          </a:p>
          <a:p>
            <a:pPr>
              <a:tabLst>
                <a:tab pos="457200" algn="l"/>
                <a:tab pos="914400" algn="l"/>
                <a:tab pos="1371600" algn="l"/>
                <a:tab pos="1828800" algn="l"/>
                <a:tab pos="2286000" algn="l"/>
                <a:tab pos="3200400" algn="l"/>
                <a:tab pos="4114800" algn="l"/>
                <a:tab pos="5029200" algn="l"/>
              </a:tabLst>
            </a:pPr>
            <a:r>
              <a:rPr lang="en-US" dirty="0"/>
              <a:t>	if CAPACITY is not an integer then</a:t>
            </a:r>
          </a:p>
          <a:p>
            <a:pPr>
              <a:tabLst>
                <a:tab pos="457200" algn="l"/>
                <a:tab pos="914400" algn="l"/>
                <a:tab pos="1371600" algn="l"/>
                <a:tab pos="1828800" algn="l"/>
                <a:tab pos="2286000" algn="l"/>
                <a:tab pos="3200400" algn="l"/>
                <a:tab pos="4114800" algn="l"/>
                <a:tab pos="5029200" algn="l"/>
              </a:tabLst>
            </a:pPr>
            <a:r>
              <a:rPr lang="en-US" dirty="0"/>
              <a:t>		throw exception	</a:t>
            </a:r>
          </a:p>
          <a:p>
            <a:pPr>
              <a:tabLst>
                <a:tab pos="457200" algn="l"/>
                <a:tab pos="914400" algn="l"/>
                <a:tab pos="1371600" algn="l"/>
                <a:tab pos="1828800" algn="l"/>
                <a:tab pos="2286000" algn="l"/>
                <a:tab pos="3200400" algn="l"/>
                <a:tab pos="4114800" algn="l"/>
                <a:tab pos="5029200" algn="l"/>
              </a:tabLst>
            </a:pPr>
            <a:r>
              <a:rPr lang="en-US" dirty="0"/>
              <a:t>	else if CAPACITY &lt;= 0 then	</a:t>
            </a:r>
          </a:p>
          <a:p>
            <a:pPr>
              <a:tabLst>
                <a:tab pos="457200" algn="l"/>
                <a:tab pos="914400" algn="l"/>
                <a:tab pos="1371600" algn="l"/>
                <a:tab pos="1828800" algn="l"/>
                <a:tab pos="2286000" algn="l"/>
                <a:tab pos="3200400" algn="l"/>
                <a:tab pos="4114800" algn="l"/>
                <a:tab pos="5029200" algn="l"/>
              </a:tabLst>
            </a:pPr>
            <a:r>
              <a:rPr lang="en-US" dirty="0"/>
              <a:t>		throw exception	</a:t>
            </a:r>
          </a:p>
          <a:p>
            <a:pPr>
              <a:tabLst>
                <a:tab pos="457200" algn="l"/>
                <a:tab pos="914400" algn="l"/>
                <a:tab pos="1371600" algn="l"/>
                <a:tab pos="1828800" algn="l"/>
                <a:tab pos="2286000" algn="l"/>
                <a:tab pos="3200400" algn="l"/>
                <a:tab pos="4114800" algn="l"/>
                <a:tab pos="5029200" algn="l"/>
              </a:tabLst>
            </a:pPr>
            <a:r>
              <a:rPr lang="en-US" dirty="0"/>
              <a:t>	end if</a:t>
            </a:r>
          </a:p>
          <a:p>
            <a:pPr>
              <a:tabLst>
                <a:tab pos="457200" algn="l"/>
                <a:tab pos="914400" algn="l"/>
                <a:tab pos="1371600" algn="l"/>
                <a:tab pos="1828800" algn="l"/>
                <a:tab pos="2286000" algn="l"/>
                <a:tab pos="3200400" algn="l"/>
                <a:tab pos="4114800" algn="l"/>
                <a:tab pos="5029200" algn="l"/>
              </a:tabLst>
            </a:pPr>
            <a:r>
              <a:rPr lang="en-US" dirty="0"/>
              <a:t>	</a:t>
            </a:r>
            <a:r>
              <a:rPr lang="en-US" b="1" dirty="0">
                <a:solidFill>
                  <a:schemeClr val="bg2">
                    <a:lumMod val="10000"/>
                  </a:schemeClr>
                </a:solidFill>
              </a:rPr>
              <a:t>MYQUEUE</a:t>
            </a:r>
            <a:r>
              <a:rPr lang="en-US" dirty="0"/>
              <a:t> = new array of size CAPACITY</a:t>
            </a:r>
          </a:p>
          <a:p>
            <a:pPr>
              <a:tabLst>
                <a:tab pos="457200" algn="l"/>
                <a:tab pos="914400" algn="l"/>
                <a:tab pos="1371600" algn="l"/>
                <a:tab pos="1828800" algn="l"/>
                <a:tab pos="2286000" algn="l"/>
                <a:tab pos="3200400" algn="l"/>
                <a:tab pos="4114800" algn="l"/>
                <a:tab pos="5029200" algn="l"/>
              </a:tabLst>
            </a:pPr>
            <a:r>
              <a:rPr lang="en-US" dirty="0"/>
              <a:t>	</a:t>
            </a:r>
            <a:r>
              <a:rPr lang="en-US" b="1" dirty="0">
                <a:solidFill>
                  <a:schemeClr val="bg2">
                    <a:lumMod val="10000"/>
                  </a:schemeClr>
                </a:solidFill>
              </a:rPr>
              <a:t>START</a:t>
            </a:r>
            <a:r>
              <a:rPr lang="en-US" dirty="0"/>
              <a:t> = -1</a:t>
            </a:r>
          </a:p>
          <a:p>
            <a:pPr>
              <a:tabLst>
                <a:tab pos="457200" algn="l"/>
                <a:tab pos="914400" algn="l"/>
                <a:tab pos="1371600" algn="l"/>
                <a:tab pos="1828800" algn="l"/>
                <a:tab pos="2286000" algn="l"/>
                <a:tab pos="3200400" algn="l"/>
                <a:tab pos="4114800" algn="l"/>
                <a:tab pos="5029200" algn="l"/>
              </a:tabLst>
            </a:pPr>
            <a:r>
              <a:rPr lang="en-US" dirty="0"/>
              <a:t>	</a:t>
            </a:r>
            <a:r>
              <a:rPr lang="en-US" b="1" dirty="0">
                <a:solidFill>
                  <a:schemeClr val="bg2">
                    <a:lumMod val="10000"/>
                  </a:schemeClr>
                </a:solidFill>
              </a:rPr>
              <a:t>END</a:t>
            </a:r>
            <a:r>
              <a:rPr lang="en-US" dirty="0"/>
              <a:t> = 0	</a:t>
            </a:r>
          </a:p>
          <a:p>
            <a:pPr>
              <a:tabLst>
                <a:tab pos="457200" algn="l"/>
                <a:tab pos="914400" algn="l"/>
                <a:tab pos="1371600" algn="l"/>
                <a:tab pos="1828800" algn="l"/>
                <a:tab pos="2286000" algn="l"/>
                <a:tab pos="3200400" algn="l"/>
                <a:tab pos="4114800" algn="l"/>
                <a:tab pos="5029200" algn="l"/>
              </a:tabLst>
            </a:pPr>
            <a:r>
              <a:rPr lang="en-US" dirty="0"/>
              <a:t>end function</a:t>
            </a:r>
          </a:p>
        </p:txBody>
      </p:sp>
      <p:sp>
        <p:nvSpPr>
          <p:cNvPr id="5" name="Rectangle 4">
            <a:extLst>
              <a:ext uri="{FF2B5EF4-FFF2-40B4-BE49-F238E27FC236}">
                <a16:creationId xmlns:a16="http://schemas.microsoft.com/office/drawing/2014/main" id="{1C53F89E-45B7-4FBA-8B18-DF68CB492B5B}"/>
              </a:ext>
            </a:extLst>
          </p:cNvPr>
          <p:cNvSpPr/>
          <p:nvPr/>
        </p:nvSpPr>
        <p:spPr>
          <a:xfrm>
            <a:off x="1071815" y="5481907"/>
            <a:ext cx="3529271" cy="369332"/>
          </a:xfrm>
          <a:prstGeom prst="rect">
            <a:avLst/>
          </a:prstGeom>
        </p:spPr>
        <p:txBody>
          <a:bodyPr wrap="square">
            <a:spAutoFit/>
          </a:bodyPr>
          <a:lstStyle/>
          <a:p>
            <a:r>
              <a:rPr lang="en-US" dirty="0">
                <a:solidFill>
                  <a:srgbClr val="000000"/>
                </a:solidFill>
                <a:latin typeface="Myriad Pro" panose="020B0503030403020204" pitchFamily="34" charset="0"/>
              </a:rPr>
              <a:t>declared in queue class</a:t>
            </a:r>
            <a:endParaRPr lang="en-US" dirty="0">
              <a:solidFill>
                <a:srgbClr val="000000"/>
              </a:solidFill>
            </a:endParaRPr>
          </a:p>
        </p:txBody>
      </p:sp>
      <p:cxnSp>
        <p:nvCxnSpPr>
          <p:cNvPr id="6" name="Connector: Elbow 6">
            <a:extLst>
              <a:ext uri="{FF2B5EF4-FFF2-40B4-BE49-F238E27FC236}">
                <a16:creationId xmlns:a16="http://schemas.microsoft.com/office/drawing/2014/main" id="{513E4024-2010-4A8E-8A79-8DBF1EF478A6}"/>
              </a:ext>
            </a:extLst>
          </p:cNvPr>
          <p:cNvCxnSpPr>
            <a:cxnSpLocks/>
            <a:stCxn id="5" idx="1"/>
            <a:endCxn id="7" idx="1"/>
          </p:cNvCxnSpPr>
          <p:nvPr/>
        </p:nvCxnSpPr>
        <p:spPr>
          <a:xfrm rot="10800000" flipH="1">
            <a:off x="1071815" y="4523751"/>
            <a:ext cx="111512" cy="1142822"/>
          </a:xfrm>
          <a:prstGeom prst="curvedConnector3">
            <a:avLst>
              <a:gd name="adj1" fmla="val -205000"/>
            </a:avLst>
          </a:prstGeom>
          <a:ln w="38100">
            <a:solidFill>
              <a:srgbClr val="000000"/>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 name="Left Brace 6">
            <a:extLst>
              <a:ext uri="{FF2B5EF4-FFF2-40B4-BE49-F238E27FC236}">
                <a16:creationId xmlns:a16="http://schemas.microsoft.com/office/drawing/2014/main" id="{49C020BC-4348-4617-B376-6E87FDD58A6E}"/>
              </a:ext>
            </a:extLst>
          </p:cNvPr>
          <p:cNvSpPr/>
          <p:nvPr/>
        </p:nvSpPr>
        <p:spPr>
          <a:xfrm>
            <a:off x="1183327" y="4162926"/>
            <a:ext cx="227390" cy="721650"/>
          </a:xfrm>
          <a:prstGeom prst="leftBrace">
            <a:avLst>
              <a:gd name="adj1" fmla="val 11094"/>
              <a:gd name="adj2" fmla="val 50000"/>
            </a:avLst>
          </a:prstGeom>
          <a:ln w="381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99133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857D4E-5681-4E44-BCBB-E3F38E0A843E}"/>
              </a:ext>
            </a:extLst>
          </p:cNvPr>
          <p:cNvSpPr txBox="1"/>
          <p:nvPr/>
        </p:nvSpPr>
        <p:spPr>
          <a:xfrm>
            <a:off x="914399" y="914400"/>
            <a:ext cx="3628065" cy="584775"/>
          </a:xfrm>
          <a:prstGeom prst="rect">
            <a:avLst/>
          </a:prstGeom>
          <a:noFill/>
        </p:spPr>
        <p:txBody>
          <a:bodyPr wrap="square" rtlCol="0">
            <a:spAutoFit/>
          </a:bodyPr>
          <a:lstStyle/>
          <a:p>
            <a:r>
              <a:rPr lang="en-US" sz="3200" dirty="0">
                <a:latin typeface="Myriad Pro" panose="020B0503030403020204" pitchFamily="34" charset="0"/>
              </a:rPr>
              <a:t>enqueue(a)</a:t>
            </a:r>
            <a:endParaRPr lang="en-US" dirty="0">
              <a:latin typeface="Myriad Pro" panose="020B0503030403020204" pitchFamily="34" charset="0"/>
            </a:endParaRPr>
          </a:p>
        </p:txBody>
      </p:sp>
      <p:grpSp>
        <p:nvGrpSpPr>
          <p:cNvPr id="26" name="Group 25">
            <a:extLst>
              <a:ext uri="{FF2B5EF4-FFF2-40B4-BE49-F238E27FC236}">
                <a16:creationId xmlns:a16="http://schemas.microsoft.com/office/drawing/2014/main" id="{32DCECCC-D321-42C9-83DC-5CA69B6C7E95}"/>
              </a:ext>
            </a:extLst>
          </p:cNvPr>
          <p:cNvGrpSpPr/>
          <p:nvPr/>
        </p:nvGrpSpPr>
        <p:grpSpPr>
          <a:xfrm>
            <a:off x="914400" y="2029734"/>
            <a:ext cx="4890348" cy="3183543"/>
            <a:chOff x="914400" y="1837228"/>
            <a:chExt cx="4890348" cy="3183543"/>
          </a:xfrm>
        </p:grpSpPr>
        <p:grpSp>
          <p:nvGrpSpPr>
            <p:cNvPr id="27" name="Group 26">
              <a:extLst>
                <a:ext uri="{FF2B5EF4-FFF2-40B4-BE49-F238E27FC236}">
                  <a16:creationId xmlns:a16="http://schemas.microsoft.com/office/drawing/2014/main" id="{1D57C7BB-3F5B-4F2E-9980-9E3E9ACC07F5}"/>
                </a:ext>
              </a:extLst>
            </p:cNvPr>
            <p:cNvGrpSpPr/>
            <p:nvPr/>
          </p:nvGrpSpPr>
          <p:grpSpPr>
            <a:xfrm rot="5400000">
              <a:off x="3181466" y="1180473"/>
              <a:ext cx="749510" cy="4497054"/>
              <a:chOff x="2263515" y="1259173"/>
              <a:chExt cx="749510" cy="4497054"/>
            </a:xfrm>
          </p:grpSpPr>
          <p:sp>
            <p:nvSpPr>
              <p:cNvPr id="41" name="Rectangle 40">
                <a:extLst>
                  <a:ext uri="{FF2B5EF4-FFF2-40B4-BE49-F238E27FC236}">
                    <a16:creationId xmlns:a16="http://schemas.microsoft.com/office/drawing/2014/main" id="{6AF38238-7612-4E99-B55D-AAF61621A224}"/>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id="{8FA99FDB-5DD2-47B4-8BC5-9D669AE0BC82}"/>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Rectangle 42">
                <a:extLst>
                  <a:ext uri="{FF2B5EF4-FFF2-40B4-BE49-F238E27FC236}">
                    <a16:creationId xmlns:a16="http://schemas.microsoft.com/office/drawing/2014/main" id="{C868820E-EB04-4D38-91A6-ECB455C6A4C9}"/>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Rectangle 43">
                <a:extLst>
                  <a:ext uri="{FF2B5EF4-FFF2-40B4-BE49-F238E27FC236}">
                    <a16:creationId xmlns:a16="http://schemas.microsoft.com/office/drawing/2014/main" id="{305AC7B1-AACD-42D9-9005-03E0EFD39198}"/>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Rectangle 44">
                <a:extLst>
                  <a:ext uri="{FF2B5EF4-FFF2-40B4-BE49-F238E27FC236}">
                    <a16:creationId xmlns:a16="http://schemas.microsoft.com/office/drawing/2014/main" id="{033FF292-484F-45B6-9338-370618FFCDA4}"/>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Rectangle 45">
                <a:extLst>
                  <a:ext uri="{FF2B5EF4-FFF2-40B4-BE49-F238E27FC236}">
                    <a16:creationId xmlns:a16="http://schemas.microsoft.com/office/drawing/2014/main" id="{261A8F0B-8566-4EC8-AF4D-BA66719165AC}"/>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28" name="TextBox 27">
              <a:extLst>
                <a:ext uri="{FF2B5EF4-FFF2-40B4-BE49-F238E27FC236}">
                  <a16:creationId xmlns:a16="http://schemas.microsoft.com/office/drawing/2014/main" id="{F8E621FE-AFF9-46C1-B14B-CC12366F2727}"/>
                </a:ext>
              </a:extLst>
            </p:cNvPr>
            <p:cNvSpPr txBox="1"/>
            <p:nvPr/>
          </p:nvSpPr>
          <p:spPr>
            <a:xfrm>
              <a:off x="2100776" y="4420235"/>
              <a:ext cx="757708" cy="461665"/>
            </a:xfrm>
            <a:prstGeom prst="rect">
              <a:avLst/>
            </a:prstGeom>
            <a:noFill/>
          </p:spPr>
          <p:txBody>
            <a:bodyPr wrap="none" rtlCol="0">
              <a:spAutoFit/>
            </a:bodyPr>
            <a:lstStyle/>
            <a:p>
              <a:r>
                <a:rPr lang="en-US" sz="2400" dirty="0"/>
                <a:t>start</a:t>
              </a:r>
            </a:p>
          </p:txBody>
        </p:sp>
        <p:cxnSp>
          <p:nvCxnSpPr>
            <p:cNvPr id="29" name="Straight Arrow Connector 28">
              <a:extLst>
                <a:ext uri="{FF2B5EF4-FFF2-40B4-BE49-F238E27FC236}">
                  <a16:creationId xmlns:a16="http://schemas.microsoft.com/office/drawing/2014/main" id="{486BB283-0FC6-469E-BF64-445AD65C2A80}"/>
                </a:ext>
              </a:extLst>
            </p:cNvPr>
            <p:cNvCxnSpPr>
              <a:cxnSpLocks/>
              <a:stCxn id="33" idx="2"/>
            </p:cNvCxnSpPr>
            <p:nvPr/>
          </p:nvCxnSpPr>
          <p:spPr>
            <a:xfrm flipH="1" flipV="1">
              <a:off x="914400" y="3803754"/>
              <a:ext cx="768049"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7808AF96-E1DB-4EBC-9727-62552F9A97A4}"/>
                </a:ext>
              </a:extLst>
            </p:cNvPr>
            <p:cNvSpPr txBox="1"/>
            <p:nvPr/>
          </p:nvSpPr>
          <p:spPr>
            <a:xfrm>
              <a:off x="2100776" y="1981149"/>
              <a:ext cx="662361" cy="461665"/>
            </a:xfrm>
            <a:prstGeom prst="rect">
              <a:avLst/>
            </a:prstGeom>
            <a:noFill/>
          </p:spPr>
          <p:txBody>
            <a:bodyPr wrap="none" rtlCol="0">
              <a:spAutoFit/>
            </a:bodyPr>
            <a:lstStyle/>
            <a:p>
              <a:r>
                <a:rPr lang="en-US" sz="2400" dirty="0"/>
                <a:t>end</a:t>
              </a:r>
            </a:p>
          </p:txBody>
        </p:sp>
        <p:cxnSp>
          <p:nvCxnSpPr>
            <p:cNvPr id="31" name="Straight Arrow Connector 30">
              <a:extLst>
                <a:ext uri="{FF2B5EF4-FFF2-40B4-BE49-F238E27FC236}">
                  <a16:creationId xmlns:a16="http://schemas.microsoft.com/office/drawing/2014/main" id="{517B59E5-47A0-4A89-BBEF-21A0793B0D7B}"/>
                </a:ext>
              </a:extLst>
            </p:cNvPr>
            <p:cNvCxnSpPr>
              <a:cxnSpLocks/>
              <a:stCxn id="32" idx="0"/>
              <a:endCxn id="46" idx="0"/>
            </p:cNvCxnSpPr>
            <p:nvPr/>
          </p:nvCxnSpPr>
          <p:spPr>
            <a:xfrm>
              <a:off x="1682449" y="1837228"/>
              <a:ext cx="0"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Rectangle 31">
              <a:extLst>
                <a:ext uri="{FF2B5EF4-FFF2-40B4-BE49-F238E27FC236}">
                  <a16:creationId xmlns:a16="http://schemas.microsoft.com/office/drawing/2014/main" id="{7C2599EE-73E9-4DF0-B586-CD00592989CD}"/>
                </a:ext>
              </a:extLst>
            </p:cNvPr>
            <p:cNvSpPr/>
            <p:nvPr/>
          </p:nvSpPr>
          <p:spPr>
            <a:xfrm>
              <a:off x="1307694" y="183722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33" name="Rectangle 32">
              <a:extLst>
                <a:ext uri="{FF2B5EF4-FFF2-40B4-BE49-F238E27FC236}">
                  <a16:creationId xmlns:a16="http://schemas.microsoft.com/office/drawing/2014/main" id="{849A0FED-8FC2-4EF3-8308-C4AF6FA75183}"/>
                </a:ext>
              </a:extLst>
            </p:cNvPr>
            <p:cNvSpPr/>
            <p:nvPr/>
          </p:nvSpPr>
          <p:spPr>
            <a:xfrm>
              <a:off x="1307694" y="427126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grpSp>
          <p:nvGrpSpPr>
            <p:cNvPr id="34" name="Group 33">
              <a:extLst>
                <a:ext uri="{FF2B5EF4-FFF2-40B4-BE49-F238E27FC236}">
                  <a16:creationId xmlns:a16="http://schemas.microsoft.com/office/drawing/2014/main" id="{6792A952-2BC2-45FF-A06F-1389E49FFFF7}"/>
                </a:ext>
              </a:extLst>
            </p:cNvPr>
            <p:cNvGrpSpPr/>
            <p:nvPr/>
          </p:nvGrpSpPr>
          <p:grpSpPr>
            <a:xfrm>
              <a:off x="1544429" y="3775756"/>
              <a:ext cx="4023583" cy="307782"/>
              <a:chOff x="1544429" y="3775756"/>
              <a:chExt cx="4023583" cy="307782"/>
            </a:xfrm>
          </p:grpSpPr>
          <p:sp>
            <p:nvSpPr>
              <p:cNvPr id="35" name="TextBox 34">
                <a:extLst>
                  <a:ext uri="{FF2B5EF4-FFF2-40B4-BE49-F238E27FC236}">
                    <a16:creationId xmlns:a16="http://schemas.microsoft.com/office/drawing/2014/main" id="{A0BB51F1-C5DC-4182-93AC-0A20E09D470E}"/>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36" name="TextBox 35">
                <a:extLst>
                  <a:ext uri="{FF2B5EF4-FFF2-40B4-BE49-F238E27FC236}">
                    <a16:creationId xmlns:a16="http://schemas.microsoft.com/office/drawing/2014/main" id="{62CEF5E3-73E6-4CED-90F0-35069749F38D}"/>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37" name="TextBox 36">
                <a:extLst>
                  <a:ext uri="{FF2B5EF4-FFF2-40B4-BE49-F238E27FC236}">
                    <a16:creationId xmlns:a16="http://schemas.microsoft.com/office/drawing/2014/main" id="{B799BFD1-20DD-4777-810C-8BD265AFFBCB}"/>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38" name="TextBox 37">
                <a:extLst>
                  <a:ext uri="{FF2B5EF4-FFF2-40B4-BE49-F238E27FC236}">
                    <a16:creationId xmlns:a16="http://schemas.microsoft.com/office/drawing/2014/main" id="{E3C9C094-A8CC-4002-8428-B0C7A3506B5C}"/>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39" name="TextBox 38">
                <a:extLst>
                  <a:ext uri="{FF2B5EF4-FFF2-40B4-BE49-F238E27FC236}">
                    <a16:creationId xmlns:a16="http://schemas.microsoft.com/office/drawing/2014/main" id="{F1E30CEC-A2DE-4E54-A207-05430A7AFF88}"/>
                  </a:ext>
                </a:extLst>
              </p:cNvPr>
              <p:cNvSpPr txBox="1"/>
              <p:nvPr/>
            </p:nvSpPr>
            <p:spPr>
              <a:xfrm>
                <a:off x="4542465" y="3775757"/>
                <a:ext cx="276038" cy="307777"/>
              </a:xfrm>
              <a:prstGeom prst="rect">
                <a:avLst/>
              </a:prstGeom>
              <a:noFill/>
            </p:spPr>
            <p:txBody>
              <a:bodyPr wrap="none" rtlCol="0">
                <a:spAutoFit/>
              </a:bodyPr>
              <a:lstStyle/>
              <a:p>
                <a:r>
                  <a:rPr lang="en-US" sz="1400" dirty="0"/>
                  <a:t>4</a:t>
                </a:r>
                <a:endParaRPr lang="en-US" dirty="0"/>
              </a:p>
            </p:txBody>
          </p:sp>
          <p:sp>
            <p:nvSpPr>
              <p:cNvPr id="40" name="TextBox 39">
                <a:extLst>
                  <a:ext uri="{FF2B5EF4-FFF2-40B4-BE49-F238E27FC236}">
                    <a16:creationId xmlns:a16="http://schemas.microsoft.com/office/drawing/2014/main" id="{094E28BD-839F-4CE8-8878-CEED6F042AAE}"/>
                  </a:ext>
                </a:extLst>
              </p:cNvPr>
              <p:cNvSpPr txBox="1"/>
              <p:nvPr/>
            </p:nvSpPr>
            <p:spPr>
              <a:xfrm>
                <a:off x="5291974" y="3775756"/>
                <a:ext cx="276038" cy="307777"/>
              </a:xfrm>
              <a:prstGeom prst="rect">
                <a:avLst/>
              </a:prstGeom>
              <a:noFill/>
            </p:spPr>
            <p:txBody>
              <a:bodyPr wrap="none" rtlCol="0">
                <a:spAutoFit/>
              </a:bodyPr>
              <a:lstStyle/>
              <a:p>
                <a:r>
                  <a:rPr lang="en-US" sz="1400" dirty="0"/>
                  <a:t>5</a:t>
                </a:r>
                <a:endParaRPr lang="en-US" dirty="0"/>
              </a:p>
            </p:txBody>
          </p:sp>
        </p:grpSp>
      </p:grpSp>
    </p:spTree>
    <p:extLst>
      <p:ext uri="{BB962C8B-B14F-4D97-AF65-F5344CB8AC3E}">
        <p14:creationId xmlns:p14="http://schemas.microsoft.com/office/powerpoint/2010/main" val="4216684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857D4E-5681-4E44-BCBB-E3F38E0A843E}"/>
              </a:ext>
            </a:extLst>
          </p:cNvPr>
          <p:cNvSpPr txBox="1"/>
          <p:nvPr/>
        </p:nvSpPr>
        <p:spPr>
          <a:xfrm>
            <a:off x="914399" y="914400"/>
            <a:ext cx="3453063" cy="584775"/>
          </a:xfrm>
          <a:prstGeom prst="rect">
            <a:avLst/>
          </a:prstGeom>
          <a:noFill/>
        </p:spPr>
        <p:txBody>
          <a:bodyPr wrap="square" rtlCol="0">
            <a:spAutoFit/>
          </a:bodyPr>
          <a:lstStyle/>
          <a:p>
            <a:r>
              <a:rPr lang="en-US" sz="3200" dirty="0">
                <a:latin typeface="Myriad Pro" panose="020B0503030403020204" pitchFamily="34" charset="0"/>
              </a:rPr>
              <a:t>enqueue(a)</a:t>
            </a:r>
            <a:endParaRPr lang="en-US" dirty="0">
              <a:latin typeface="Myriad Pro" panose="020B0503030403020204" pitchFamily="34" charset="0"/>
            </a:endParaRPr>
          </a:p>
        </p:txBody>
      </p:sp>
      <p:grpSp>
        <p:nvGrpSpPr>
          <p:cNvPr id="4" name="Group 3">
            <a:extLst>
              <a:ext uri="{FF2B5EF4-FFF2-40B4-BE49-F238E27FC236}">
                <a16:creationId xmlns:a16="http://schemas.microsoft.com/office/drawing/2014/main" id="{C2BC1B46-CBA5-4273-B9EF-4664E1A38260}"/>
              </a:ext>
            </a:extLst>
          </p:cNvPr>
          <p:cNvGrpSpPr/>
          <p:nvPr/>
        </p:nvGrpSpPr>
        <p:grpSpPr>
          <a:xfrm>
            <a:off x="914400" y="2029734"/>
            <a:ext cx="4890348" cy="3183543"/>
            <a:chOff x="914400" y="1837228"/>
            <a:chExt cx="4890348" cy="3183543"/>
          </a:xfrm>
        </p:grpSpPr>
        <p:grpSp>
          <p:nvGrpSpPr>
            <p:cNvPr id="6" name="Group 5">
              <a:extLst>
                <a:ext uri="{FF2B5EF4-FFF2-40B4-BE49-F238E27FC236}">
                  <a16:creationId xmlns:a16="http://schemas.microsoft.com/office/drawing/2014/main" id="{726A710C-D14E-4819-9E85-F436AF96604E}"/>
                </a:ext>
              </a:extLst>
            </p:cNvPr>
            <p:cNvGrpSpPr/>
            <p:nvPr/>
          </p:nvGrpSpPr>
          <p:grpSpPr>
            <a:xfrm rot="5400000">
              <a:off x="3181466" y="1180473"/>
              <a:ext cx="749510" cy="4497054"/>
              <a:chOff x="2263515" y="1259173"/>
              <a:chExt cx="749510" cy="4497054"/>
            </a:xfrm>
          </p:grpSpPr>
          <p:sp>
            <p:nvSpPr>
              <p:cNvPr id="20" name="Rectangle 19">
                <a:extLst>
                  <a:ext uri="{FF2B5EF4-FFF2-40B4-BE49-F238E27FC236}">
                    <a16:creationId xmlns:a16="http://schemas.microsoft.com/office/drawing/2014/main" id="{1626FB75-2002-4EC6-B25C-CEB8183A8775}"/>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1" name="Rectangle 20">
                <a:extLst>
                  <a:ext uri="{FF2B5EF4-FFF2-40B4-BE49-F238E27FC236}">
                    <a16:creationId xmlns:a16="http://schemas.microsoft.com/office/drawing/2014/main" id="{30E188C7-04E2-4CC1-B3E7-A2EE1E1116B7}"/>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2" name="Rectangle 21">
                <a:extLst>
                  <a:ext uri="{FF2B5EF4-FFF2-40B4-BE49-F238E27FC236}">
                    <a16:creationId xmlns:a16="http://schemas.microsoft.com/office/drawing/2014/main" id="{D7C149DA-BA89-414F-954F-81CE454C5099}"/>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3" name="Rectangle 22">
                <a:extLst>
                  <a:ext uri="{FF2B5EF4-FFF2-40B4-BE49-F238E27FC236}">
                    <a16:creationId xmlns:a16="http://schemas.microsoft.com/office/drawing/2014/main" id="{F956F9B6-011E-4073-98CA-0E3EA051F16D}"/>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4" name="Rectangle 23">
                <a:extLst>
                  <a:ext uri="{FF2B5EF4-FFF2-40B4-BE49-F238E27FC236}">
                    <a16:creationId xmlns:a16="http://schemas.microsoft.com/office/drawing/2014/main" id="{9774EF65-2339-42E4-9069-5B32EB17B5A6}"/>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5" name="Rectangle 24">
                <a:extLst>
                  <a:ext uri="{FF2B5EF4-FFF2-40B4-BE49-F238E27FC236}">
                    <a16:creationId xmlns:a16="http://schemas.microsoft.com/office/drawing/2014/main" id="{AEAAC33F-98EE-4ACE-B9E4-8527A0E566B0}"/>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grpSp>
        <p:sp>
          <p:nvSpPr>
            <p:cNvPr id="7" name="TextBox 6">
              <a:extLst>
                <a:ext uri="{FF2B5EF4-FFF2-40B4-BE49-F238E27FC236}">
                  <a16:creationId xmlns:a16="http://schemas.microsoft.com/office/drawing/2014/main" id="{B00EDF1A-035A-4502-A2D2-F6EF4EE4401C}"/>
                </a:ext>
              </a:extLst>
            </p:cNvPr>
            <p:cNvSpPr txBox="1"/>
            <p:nvPr/>
          </p:nvSpPr>
          <p:spPr>
            <a:xfrm>
              <a:off x="2100776" y="4420235"/>
              <a:ext cx="757708" cy="461665"/>
            </a:xfrm>
            <a:prstGeom prst="rect">
              <a:avLst/>
            </a:prstGeom>
            <a:noFill/>
          </p:spPr>
          <p:txBody>
            <a:bodyPr wrap="none" rtlCol="0">
              <a:spAutoFit/>
            </a:bodyPr>
            <a:lstStyle/>
            <a:p>
              <a:r>
                <a:rPr lang="en-US" sz="2400" dirty="0"/>
                <a:t>start</a:t>
              </a:r>
            </a:p>
          </p:txBody>
        </p:sp>
        <p:cxnSp>
          <p:nvCxnSpPr>
            <p:cNvPr id="8" name="Straight Arrow Connector 7">
              <a:extLst>
                <a:ext uri="{FF2B5EF4-FFF2-40B4-BE49-F238E27FC236}">
                  <a16:creationId xmlns:a16="http://schemas.microsoft.com/office/drawing/2014/main" id="{937E966B-E445-407F-A151-52D83E93E6AC}"/>
                </a:ext>
              </a:extLst>
            </p:cNvPr>
            <p:cNvCxnSpPr>
              <a:cxnSpLocks/>
              <a:stCxn id="12" idx="2"/>
            </p:cNvCxnSpPr>
            <p:nvPr/>
          </p:nvCxnSpPr>
          <p:spPr>
            <a:xfrm flipH="1" flipV="1">
              <a:off x="914400" y="3803754"/>
              <a:ext cx="768049"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B106E478-93DF-48B1-8528-D56E636E1E8B}"/>
                </a:ext>
              </a:extLst>
            </p:cNvPr>
            <p:cNvSpPr txBox="1"/>
            <p:nvPr/>
          </p:nvSpPr>
          <p:spPr>
            <a:xfrm>
              <a:off x="2100776" y="1981149"/>
              <a:ext cx="662361" cy="461665"/>
            </a:xfrm>
            <a:prstGeom prst="rect">
              <a:avLst/>
            </a:prstGeom>
            <a:noFill/>
          </p:spPr>
          <p:txBody>
            <a:bodyPr wrap="none" rtlCol="0">
              <a:spAutoFit/>
            </a:bodyPr>
            <a:lstStyle/>
            <a:p>
              <a:r>
                <a:rPr lang="en-US" sz="2400" dirty="0"/>
                <a:t>end</a:t>
              </a:r>
            </a:p>
          </p:txBody>
        </p:sp>
        <p:cxnSp>
          <p:nvCxnSpPr>
            <p:cNvPr id="10" name="Straight Arrow Connector 9">
              <a:extLst>
                <a:ext uri="{FF2B5EF4-FFF2-40B4-BE49-F238E27FC236}">
                  <a16:creationId xmlns:a16="http://schemas.microsoft.com/office/drawing/2014/main" id="{D3AE275B-4A81-43A7-AAE2-9D2735C139C8}"/>
                </a:ext>
              </a:extLst>
            </p:cNvPr>
            <p:cNvCxnSpPr>
              <a:cxnSpLocks/>
              <a:stCxn id="11" idx="0"/>
              <a:endCxn id="25" idx="0"/>
            </p:cNvCxnSpPr>
            <p:nvPr/>
          </p:nvCxnSpPr>
          <p:spPr>
            <a:xfrm>
              <a:off x="1682449" y="1837228"/>
              <a:ext cx="0"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Rectangle 10">
              <a:extLst>
                <a:ext uri="{FF2B5EF4-FFF2-40B4-BE49-F238E27FC236}">
                  <a16:creationId xmlns:a16="http://schemas.microsoft.com/office/drawing/2014/main" id="{9C19DBC8-3F21-4655-B114-D44A9258BEB4}"/>
                </a:ext>
              </a:extLst>
            </p:cNvPr>
            <p:cNvSpPr/>
            <p:nvPr/>
          </p:nvSpPr>
          <p:spPr>
            <a:xfrm>
              <a:off x="1307694" y="183722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2" name="Rectangle 11">
              <a:extLst>
                <a:ext uri="{FF2B5EF4-FFF2-40B4-BE49-F238E27FC236}">
                  <a16:creationId xmlns:a16="http://schemas.microsoft.com/office/drawing/2014/main" id="{FA2FC5F2-6B1A-45F9-B94B-B699A62267CD}"/>
                </a:ext>
              </a:extLst>
            </p:cNvPr>
            <p:cNvSpPr/>
            <p:nvPr/>
          </p:nvSpPr>
          <p:spPr>
            <a:xfrm>
              <a:off x="1307694" y="427126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grpSp>
          <p:nvGrpSpPr>
            <p:cNvPr id="13" name="Group 12">
              <a:extLst>
                <a:ext uri="{FF2B5EF4-FFF2-40B4-BE49-F238E27FC236}">
                  <a16:creationId xmlns:a16="http://schemas.microsoft.com/office/drawing/2014/main" id="{14F1DC57-4E80-49CE-98A2-42C8B46FD22A}"/>
                </a:ext>
              </a:extLst>
            </p:cNvPr>
            <p:cNvGrpSpPr/>
            <p:nvPr/>
          </p:nvGrpSpPr>
          <p:grpSpPr>
            <a:xfrm>
              <a:off x="1544429" y="3775756"/>
              <a:ext cx="4023583" cy="307782"/>
              <a:chOff x="1544429" y="3775756"/>
              <a:chExt cx="4023583" cy="307782"/>
            </a:xfrm>
          </p:grpSpPr>
          <p:sp>
            <p:nvSpPr>
              <p:cNvPr id="14" name="TextBox 13">
                <a:extLst>
                  <a:ext uri="{FF2B5EF4-FFF2-40B4-BE49-F238E27FC236}">
                    <a16:creationId xmlns:a16="http://schemas.microsoft.com/office/drawing/2014/main" id="{E3B020A6-C580-42EF-BCD6-E8DF823031D6}"/>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5" name="TextBox 14">
                <a:extLst>
                  <a:ext uri="{FF2B5EF4-FFF2-40B4-BE49-F238E27FC236}">
                    <a16:creationId xmlns:a16="http://schemas.microsoft.com/office/drawing/2014/main" id="{1D4CB063-AC4B-4EA9-B8D6-2F9F98763D62}"/>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6" name="TextBox 15">
                <a:extLst>
                  <a:ext uri="{FF2B5EF4-FFF2-40B4-BE49-F238E27FC236}">
                    <a16:creationId xmlns:a16="http://schemas.microsoft.com/office/drawing/2014/main" id="{A2309B72-974F-4978-AE2D-E4A28A0F9E2B}"/>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17" name="TextBox 16">
                <a:extLst>
                  <a:ext uri="{FF2B5EF4-FFF2-40B4-BE49-F238E27FC236}">
                    <a16:creationId xmlns:a16="http://schemas.microsoft.com/office/drawing/2014/main" id="{58FCE830-CE60-46AB-BC39-427372886F5C}"/>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18" name="TextBox 17">
                <a:extLst>
                  <a:ext uri="{FF2B5EF4-FFF2-40B4-BE49-F238E27FC236}">
                    <a16:creationId xmlns:a16="http://schemas.microsoft.com/office/drawing/2014/main" id="{331ED3C1-16A5-4F25-8D04-E0F2C239B5F5}"/>
                  </a:ext>
                </a:extLst>
              </p:cNvPr>
              <p:cNvSpPr txBox="1"/>
              <p:nvPr/>
            </p:nvSpPr>
            <p:spPr>
              <a:xfrm>
                <a:off x="4542465" y="3775757"/>
                <a:ext cx="276038" cy="307777"/>
              </a:xfrm>
              <a:prstGeom prst="rect">
                <a:avLst/>
              </a:prstGeom>
              <a:noFill/>
            </p:spPr>
            <p:txBody>
              <a:bodyPr wrap="none" rtlCol="0">
                <a:spAutoFit/>
              </a:bodyPr>
              <a:lstStyle/>
              <a:p>
                <a:r>
                  <a:rPr lang="en-US" sz="1400" dirty="0"/>
                  <a:t>4</a:t>
                </a:r>
                <a:endParaRPr lang="en-US" dirty="0"/>
              </a:p>
            </p:txBody>
          </p:sp>
          <p:sp>
            <p:nvSpPr>
              <p:cNvPr id="19" name="TextBox 18">
                <a:extLst>
                  <a:ext uri="{FF2B5EF4-FFF2-40B4-BE49-F238E27FC236}">
                    <a16:creationId xmlns:a16="http://schemas.microsoft.com/office/drawing/2014/main" id="{D942128F-2B43-44C2-B9B5-90D8F4A9576D}"/>
                  </a:ext>
                </a:extLst>
              </p:cNvPr>
              <p:cNvSpPr txBox="1"/>
              <p:nvPr/>
            </p:nvSpPr>
            <p:spPr>
              <a:xfrm>
                <a:off x="5291974" y="3775756"/>
                <a:ext cx="276038" cy="307777"/>
              </a:xfrm>
              <a:prstGeom prst="rect">
                <a:avLst/>
              </a:prstGeom>
              <a:noFill/>
            </p:spPr>
            <p:txBody>
              <a:bodyPr wrap="none" rtlCol="0">
                <a:spAutoFit/>
              </a:bodyPr>
              <a:lstStyle/>
              <a:p>
                <a:r>
                  <a:rPr lang="en-US" sz="1400" dirty="0"/>
                  <a:t>5</a:t>
                </a:r>
                <a:endParaRPr lang="en-US" dirty="0"/>
              </a:p>
            </p:txBody>
          </p:sp>
        </p:grpSp>
      </p:grpSp>
    </p:spTree>
    <p:extLst>
      <p:ext uri="{BB962C8B-B14F-4D97-AF65-F5344CB8AC3E}">
        <p14:creationId xmlns:p14="http://schemas.microsoft.com/office/powerpoint/2010/main" val="596639442"/>
      </p:ext>
    </p:extLst>
  </p:cSld>
  <p:clrMapOvr>
    <a:masterClrMapping/>
  </p:clrMapOvr>
</p:sld>
</file>

<file path=ppt/theme/theme1.xml><?xml version="1.0" encoding="utf-8"?>
<a:theme xmlns:a="http://schemas.openxmlformats.org/drawingml/2006/main" name="CC_them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C_theme" id="{CCAAECA8-996C-4E60-9256-2F9A9B29BE8B}" vid="{34F56D96-4504-4F58-B49B-68E941643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3F0F5F090D6FE4C9D66FF879A7CC7B3" ma:contentTypeVersion="9" ma:contentTypeDescription="Create a new document." ma:contentTypeScope="" ma:versionID="606f2283565418712a5a3267706a5f5d">
  <xsd:schema xmlns:xsd="http://www.w3.org/2001/XMLSchema" xmlns:xs="http://www.w3.org/2001/XMLSchema" xmlns:p="http://schemas.microsoft.com/office/2006/metadata/properties" xmlns:ns2="58c44ba5-51a4-40bc-b9f0-9fe2032e2130" targetNamespace="http://schemas.microsoft.com/office/2006/metadata/properties" ma:root="true" ma:fieldsID="0d021ce73d87f7988edb471f4256858c" ns2:_="">
    <xsd:import namespace="58c44ba5-51a4-40bc-b9f0-9fe2032e21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44ba5-51a4-40bc-b9f0-9fe2032e2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D39D168-5068-4F3A-AB26-715CA47DC6EB}">
  <ds:schemaRefs>
    <ds:schemaRef ds:uri="http://schemas.microsoft.com/sharepoint/v3/contenttype/forms"/>
  </ds:schemaRefs>
</ds:datastoreItem>
</file>

<file path=customXml/itemProps2.xml><?xml version="1.0" encoding="utf-8"?>
<ds:datastoreItem xmlns:ds="http://schemas.openxmlformats.org/officeDocument/2006/customXml" ds:itemID="{7D935D53-2294-4255-8623-0EA54F719802}">
  <ds:schemaRefs>
    <ds:schemaRef ds:uri="http://purl.org/dc/elements/1.1/"/>
    <ds:schemaRef ds:uri="http://schemas.microsoft.com/office/infopath/2007/PartnerControls"/>
    <ds:schemaRef ds:uri="http://purl.org/dc/dcmitype/"/>
    <ds:schemaRef ds:uri="http://schemas.openxmlformats.org/package/2006/metadata/core-properties"/>
    <ds:schemaRef ds:uri="http://www.w3.org/XML/1998/namespace"/>
    <ds:schemaRef ds:uri="http://schemas.microsoft.com/office/2006/documentManagement/types"/>
    <ds:schemaRef ds:uri="58c44ba5-51a4-40bc-b9f0-9fe2032e2130"/>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09EA64C7-81B6-4807-89B0-C5F19C90BD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44ba5-51a4-40bc-b9f0-9fe2032e21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CC_theme</Template>
  <TotalTime>468</TotalTime>
  <Words>4934</Words>
  <Application>Microsoft Office PowerPoint</Application>
  <PresentationFormat>Widescreen</PresentationFormat>
  <Paragraphs>763</Paragraphs>
  <Slides>40</Slides>
  <Notes>40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Consolas</vt:lpstr>
      <vt:lpstr>Myriad Pro</vt:lpstr>
      <vt:lpstr>CC_theme</vt:lpstr>
      <vt:lpstr>Queue Operations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Stacks</dc:title>
  <dc:creator>Scott DeLoach</dc:creator>
  <cp:lastModifiedBy>Russell Feldhausen</cp:lastModifiedBy>
  <cp:revision>89</cp:revision>
  <dcterms:created xsi:type="dcterms:W3CDTF">2020-02-07T13:53:42Z</dcterms:created>
  <dcterms:modified xsi:type="dcterms:W3CDTF">2020-03-27T18:17:59Z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0x01010083F0F5F090D6FE4C9D66FF879A7CC7B3</vt:lpwstr>
  </property>
</Properties>
</file>