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8" r:id="rId3"/>
    <p:sldId id="280" r:id="rId4"/>
    <p:sldId id="259" r:id="rId5"/>
    <p:sldId id="266" r:id="rId6"/>
    <p:sldId id="268" r:id="rId7"/>
    <p:sldId id="267" r:id="rId8"/>
    <p:sldId id="275" r:id="rId9"/>
    <p:sldId id="274" r:id="rId10"/>
    <p:sldId id="263" r:id="rId11"/>
    <p:sldId id="264" r:id="rId12"/>
    <p:sldId id="276" r:id="rId13"/>
    <p:sldId id="277" r:id="rId14"/>
    <p:sldId id="278" r:id="rId15"/>
    <p:sldId id="273" r:id="rId16"/>
    <p:sldId id="281" r:id="rId17"/>
    <p:sldId id="26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2268" autoAdjust="0"/>
  </p:normalViewPr>
  <p:slideViewPr>
    <p:cSldViewPr>
      <p:cViewPr varScale="1">
        <p:scale>
          <a:sx n="78" d="100"/>
          <a:sy n="78" d="100"/>
        </p:scale>
        <p:origin x="74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Weese" userId="a5f5dabb-1e16-468f-a332-9454044ffca0" providerId="ADAL" clId="{47E61C11-C3D5-4BCF-AF41-3720FE295A94}"/>
    <pc:docChg chg="modSld">
      <pc:chgData name="Joshua Weese" userId="a5f5dabb-1e16-468f-a332-9454044ffca0" providerId="ADAL" clId="{47E61C11-C3D5-4BCF-AF41-3720FE295A94}" dt="2021-01-29T14:06:14.059" v="0" actId="14100"/>
      <pc:docMkLst>
        <pc:docMk/>
      </pc:docMkLst>
      <pc:sldChg chg="modSp mod">
        <pc:chgData name="Joshua Weese" userId="a5f5dabb-1e16-468f-a332-9454044ffca0" providerId="ADAL" clId="{47E61C11-C3D5-4BCF-AF41-3720FE295A94}" dt="2021-01-29T14:06:14.059" v="0" actId="14100"/>
        <pc:sldMkLst>
          <pc:docMk/>
          <pc:sldMk cId="0" sldId="256"/>
        </pc:sldMkLst>
        <pc:spChg chg="mod">
          <ac:chgData name="Joshua Weese" userId="a5f5dabb-1e16-468f-a332-9454044ffca0" providerId="ADAL" clId="{47E61C11-C3D5-4BCF-AF41-3720FE295A94}" dt="2021-01-29T14:06:14.059" v="0" actId="14100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Joshua Weese" userId="a5f5dabb-1e16-468f-a332-9454044ffca0" providerId="ADAL" clId="{396F55DB-7BE0-4B6A-8A76-8C016443A3C8}"/>
    <pc:docChg chg="custSel modSld">
      <pc:chgData name="Joshua Weese" userId="a5f5dabb-1e16-468f-a332-9454044ffca0" providerId="ADAL" clId="{396F55DB-7BE0-4B6A-8A76-8C016443A3C8}" dt="2020-01-29T04:16:11.537" v="71" actId="6549"/>
      <pc:docMkLst>
        <pc:docMk/>
      </pc:docMkLst>
      <pc:sldChg chg="modSp">
        <pc:chgData name="Joshua Weese" userId="a5f5dabb-1e16-468f-a332-9454044ffca0" providerId="ADAL" clId="{396F55DB-7BE0-4B6A-8A76-8C016443A3C8}" dt="2020-01-29T04:12:48.553" v="69" actId="313"/>
        <pc:sldMkLst>
          <pc:docMk/>
          <pc:sldMk cId="0" sldId="263"/>
        </pc:sldMkLst>
        <pc:spChg chg="mod">
          <ac:chgData name="Joshua Weese" userId="a5f5dabb-1e16-468f-a332-9454044ffca0" providerId="ADAL" clId="{396F55DB-7BE0-4B6A-8A76-8C016443A3C8}" dt="2020-01-29T04:12:48.553" v="69" actId="313"/>
          <ac:spMkLst>
            <pc:docMk/>
            <pc:sldMk cId="0" sldId="263"/>
            <ac:spMk id="3" creationId="{00000000-0000-0000-0000-000000000000}"/>
          </ac:spMkLst>
        </pc:spChg>
      </pc:sldChg>
      <pc:sldChg chg="addSp modSp modNotesTx">
        <pc:chgData name="Joshua Weese" userId="a5f5dabb-1e16-468f-a332-9454044ffca0" providerId="ADAL" clId="{396F55DB-7BE0-4B6A-8A76-8C016443A3C8}" dt="2020-01-29T04:08:49.174" v="52" actId="1076"/>
        <pc:sldMkLst>
          <pc:docMk/>
          <pc:sldMk cId="0" sldId="267"/>
        </pc:sldMkLst>
        <pc:spChg chg="add mod">
          <ac:chgData name="Joshua Weese" userId="a5f5dabb-1e16-468f-a332-9454044ffca0" providerId="ADAL" clId="{396F55DB-7BE0-4B6A-8A76-8C016443A3C8}" dt="2020-01-29T04:08:49.174" v="52" actId="1076"/>
          <ac:spMkLst>
            <pc:docMk/>
            <pc:sldMk cId="0" sldId="267"/>
            <ac:spMk id="4" creationId="{63753572-B43C-435F-94F3-8CFD9A589DBD}"/>
          </ac:spMkLst>
        </pc:spChg>
      </pc:sldChg>
      <pc:sldChg chg="addSp modSp">
        <pc:chgData name="Joshua Weese" userId="a5f5dabb-1e16-468f-a332-9454044ffca0" providerId="ADAL" clId="{396F55DB-7BE0-4B6A-8A76-8C016443A3C8}" dt="2020-01-29T04:11:31.717" v="68" actId="1076"/>
        <pc:sldMkLst>
          <pc:docMk/>
          <pc:sldMk cId="2660348481" sldId="274"/>
        </pc:sldMkLst>
        <pc:spChg chg="mod">
          <ac:chgData name="Joshua Weese" userId="a5f5dabb-1e16-468f-a332-9454044ffca0" providerId="ADAL" clId="{396F55DB-7BE0-4B6A-8A76-8C016443A3C8}" dt="2020-01-29T04:10:34.135" v="53" actId="313"/>
          <ac:spMkLst>
            <pc:docMk/>
            <pc:sldMk cId="2660348481" sldId="274"/>
            <ac:spMk id="3" creationId="{00000000-0000-0000-0000-000000000000}"/>
          </ac:spMkLst>
        </pc:spChg>
        <pc:spChg chg="add mod">
          <ac:chgData name="Joshua Weese" userId="a5f5dabb-1e16-468f-a332-9454044ffca0" providerId="ADAL" clId="{396F55DB-7BE0-4B6A-8A76-8C016443A3C8}" dt="2020-01-29T04:11:31.717" v="68" actId="1076"/>
          <ac:spMkLst>
            <pc:docMk/>
            <pc:sldMk cId="2660348481" sldId="274"/>
            <ac:spMk id="4" creationId="{9FA26F7B-D7B1-4D55-94F5-EBBFD17CD4CC}"/>
          </ac:spMkLst>
        </pc:spChg>
      </pc:sldChg>
      <pc:sldChg chg="modNotesTx">
        <pc:chgData name="Joshua Weese" userId="a5f5dabb-1e16-468f-a332-9454044ffca0" providerId="ADAL" clId="{396F55DB-7BE0-4B6A-8A76-8C016443A3C8}" dt="2020-01-29T04:16:11.537" v="71" actId="6549"/>
        <pc:sldMkLst>
          <pc:docMk/>
          <pc:sldMk cId="2225788186" sldId="277"/>
        </pc:sldMkLst>
      </pc:sldChg>
      <pc:sldChg chg="modSp">
        <pc:chgData name="Joshua Weese" userId="a5f5dabb-1e16-468f-a332-9454044ffca0" providerId="ADAL" clId="{396F55DB-7BE0-4B6A-8A76-8C016443A3C8}" dt="2020-01-29T04:15:48.528" v="70" actId="313"/>
        <pc:sldMkLst>
          <pc:docMk/>
          <pc:sldMk cId="1842867292" sldId="278"/>
        </pc:sldMkLst>
        <pc:spChg chg="mod">
          <ac:chgData name="Joshua Weese" userId="a5f5dabb-1e16-468f-a332-9454044ffca0" providerId="ADAL" clId="{396F55DB-7BE0-4B6A-8A76-8C016443A3C8}" dt="2020-01-29T04:15:48.528" v="70" actId="313"/>
          <ac:spMkLst>
            <pc:docMk/>
            <pc:sldMk cId="1842867292" sldId="27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39955-65C0-41E0-8C81-608744B9064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69AA4-F25D-423E-93A6-7015FCBB7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example in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example in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example in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example in 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69AA4-F25D-423E-93A6-7015FCBB7F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3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4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656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6568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4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58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57911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5883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7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0675"/>
            <a:ext cx="5181600" cy="4562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0675"/>
            <a:ext cx="5181600" cy="4562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62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243"/>
            <a:ext cx="10515600" cy="9966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8927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3185"/>
            <a:ext cx="5157787" cy="3856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28927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113185"/>
            <a:ext cx="5183188" cy="3856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8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089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7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06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82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5307"/>
            <a:ext cx="10515600" cy="9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2411"/>
            <a:ext cx="10515600" cy="467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8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count-transact-sql?view=sql-server-ver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queries/select-transact-sql?view=sql-server-ver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queries/where-transact-sql?view=sql-server-ver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CIS560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11607"/>
            <a:ext cx="8991600" cy="1199704"/>
          </a:xfrm>
        </p:spPr>
        <p:txBody>
          <a:bodyPr/>
          <a:lstStyle/>
          <a:p>
            <a:r>
              <a:rPr lang="en-US" dirty="0"/>
              <a:t>Single-Table Queries - Part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Booleans are only supported as expressions</a:t>
            </a:r>
          </a:p>
          <a:p>
            <a:pPr lvl="1"/>
            <a:r>
              <a:rPr lang="en-US" sz="2400" dirty="0"/>
              <a:t>There is no Boolean data type.</a:t>
            </a:r>
          </a:p>
          <a:p>
            <a:pPr lvl="1"/>
            <a:r>
              <a:rPr lang="en-US" sz="2400" dirty="0"/>
              <a:t>They cannot be stored in a variable, column, or result set.</a:t>
            </a:r>
          </a:p>
          <a:p>
            <a:r>
              <a:rPr lang="en-US" sz="3200" dirty="0"/>
              <a:t>What are they used for?</a:t>
            </a:r>
          </a:p>
          <a:p>
            <a:pPr lvl="1"/>
            <a:r>
              <a:rPr lang="en-US" sz="2400" dirty="0"/>
              <a:t>WHERE clauses</a:t>
            </a:r>
          </a:p>
          <a:p>
            <a:pPr lvl="1"/>
            <a:r>
              <a:rPr lang="en-US" sz="2400" dirty="0"/>
              <a:t>Control statements such as IF and WHILE</a:t>
            </a:r>
          </a:p>
          <a:p>
            <a:pPr lvl="1"/>
            <a:r>
              <a:rPr lang="en-US" sz="2400" dirty="0"/>
              <a:t>CASE function (SQL’s switch statement)</a:t>
            </a:r>
          </a:p>
          <a:p>
            <a:r>
              <a:rPr lang="en-US" sz="3200" dirty="0"/>
              <a:t>Comparison operators:</a:t>
            </a:r>
          </a:p>
          <a:p>
            <a:pPr lvl="1"/>
            <a:r>
              <a:rPr lang="en-US" sz="2400" dirty="0"/>
              <a:t>Standard: =, &gt;, &lt;, &gt;=, &lt;=, &lt;&gt;</a:t>
            </a:r>
          </a:p>
          <a:p>
            <a:pPr lvl="1"/>
            <a:r>
              <a:rPr lang="en-US" sz="2400" dirty="0"/>
              <a:t>!=, !&lt;, !&gt; supported but not ISO standard</a:t>
            </a:r>
          </a:p>
          <a:p>
            <a:pPr marL="514350" indent="-514350"/>
            <a:endParaRPr lang="en-US" sz="2800" dirty="0"/>
          </a:p>
          <a:p>
            <a:pPr marL="770382" lvl="1" indent="-514350"/>
            <a:endParaRPr lang="en-US" sz="2400" dirty="0"/>
          </a:p>
          <a:p>
            <a:pPr marL="514350" indent="-514350"/>
            <a:endParaRPr lang="en-US" sz="2800" dirty="0"/>
          </a:p>
          <a:p>
            <a:pPr marL="514350" indent="-51435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QUIZ: How many resulting values are possible for a </a:t>
            </a:r>
            <a:r>
              <a:rPr lang="en-US" sz="3600" dirty="0" err="1"/>
              <a:t>boolean</a:t>
            </a:r>
            <a:r>
              <a:rPr lang="en-US" sz="3600" dirty="0"/>
              <a:t> expression?</a:t>
            </a:r>
          </a:p>
          <a:p>
            <a:pPr marL="342900" lvl="1" indent="0">
              <a:buNone/>
            </a:pPr>
            <a:endParaRPr lang="en-US" sz="3300" u="sng" dirty="0"/>
          </a:p>
          <a:p>
            <a:pPr marL="342900" lvl="1" indent="0">
              <a:buNone/>
            </a:pPr>
            <a:r>
              <a:rPr lang="en-US" sz="3300" u="sng" dirty="0"/>
              <a:t>Answer</a:t>
            </a:r>
            <a:br>
              <a:rPr lang="en-US" sz="3300" u="sng" dirty="0"/>
            </a:br>
            <a:r>
              <a:rPr lang="en-US" sz="2800" dirty="0"/>
              <a:t>Three: TRUE, FALSE, and UNKNOWN</a:t>
            </a:r>
          </a:p>
          <a:p>
            <a:pPr marL="342900" lvl="1" indent="0">
              <a:buNone/>
            </a:pPr>
            <a:endParaRPr lang="en-US" sz="2800" dirty="0"/>
          </a:p>
          <a:p>
            <a:pPr marL="342900" lvl="1" indent="0">
              <a:buNone/>
            </a:pPr>
            <a:endParaRPr lang="en-US" sz="3600" dirty="0"/>
          </a:p>
          <a:p>
            <a:r>
              <a:rPr lang="en-US" sz="3200" dirty="0"/>
              <a:t>See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Defines a distinct set by one or more columns or expressions</a:t>
            </a:r>
          </a:p>
          <a:p>
            <a:r>
              <a:rPr lang="en-US" sz="2800" dirty="0"/>
              <a:t>Allows aggregated computation over that set.</a:t>
            </a:r>
          </a:p>
          <a:p>
            <a:r>
              <a:rPr lang="en-US" sz="2800" dirty="0"/>
              <a:t>ANSI Elements</a:t>
            </a:r>
          </a:p>
          <a:p>
            <a:pPr lvl="1"/>
            <a:r>
              <a:rPr lang="en-US" sz="2400" dirty="0"/>
              <a:t>Simple column list</a:t>
            </a:r>
          </a:p>
          <a:p>
            <a:pPr lvl="1"/>
            <a:r>
              <a:rPr lang="en-US" sz="2400" dirty="0"/>
              <a:t>Expressions</a:t>
            </a:r>
          </a:p>
          <a:p>
            <a:pPr lvl="1"/>
            <a:r>
              <a:rPr lang="en-US" sz="2400" dirty="0"/>
              <a:t>GROUPING SETS</a:t>
            </a:r>
          </a:p>
          <a:p>
            <a:pPr lvl="1"/>
            <a:r>
              <a:rPr lang="en-US" sz="2400" dirty="0"/>
              <a:t>CUBE</a:t>
            </a:r>
          </a:p>
          <a:p>
            <a:pPr lvl="1"/>
            <a:r>
              <a:rPr lang="en-US" sz="2400" dirty="0"/>
              <a:t>ROLLUP</a:t>
            </a:r>
          </a:p>
          <a:p>
            <a:r>
              <a:rPr lang="en-US" sz="2800" dirty="0"/>
              <a:t>Can be combined with aggregates such as MAX, MIN, AVG, COUNT, etc.</a:t>
            </a:r>
          </a:p>
          <a:p>
            <a:pPr marL="514350" indent="-514350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 Element</a:t>
            </a:r>
          </a:p>
        </p:txBody>
      </p:sp>
    </p:spTree>
    <p:extLst>
      <p:ext uri="{BB962C8B-B14F-4D97-AF65-F5344CB8AC3E}">
        <p14:creationId xmlns:p14="http://schemas.microsoft.com/office/powerpoint/2010/main" val="4022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Almost all aggregate functions have this syntax: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&lt;Function Name&gt;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 </a:t>
            </a:r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| DISTINCT 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/>
              <a:t>Examples are MIN, MAX, AVG, and SUM.</a:t>
            </a:r>
            <a:endParaRPr lang="en-US" sz="2000" dirty="0"/>
          </a:p>
          <a:p>
            <a:r>
              <a:rPr lang="en-US" sz="2400" dirty="0">
                <a:hlinkClick r:id="rId3"/>
              </a:rPr>
              <a:t>COUNT</a:t>
            </a:r>
            <a:r>
              <a:rPr lang="en-US" sz="2400" dirty="0"/>
              <a:t> and COUNT_BIG are similar but allow for no expression (*).</a:t>
            </a:r>
            <a:br>
              <a:rPr lang="en-US" sz="2400" dirty="0"/>
            </a:br>
            <a:br>
              <a:rPr lang="en-US" sz="2000" dirty="0"/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COUNT ( { [ [ ALL | DISTINCT ] expression ] | * } 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/>
              <a:t>The asterisk (*) means just count the rows.</a:t>
            </a:r>
          </a:p>
          <a:p>
            <a:r>
              <a:rPr lang="en-US" sz="2400" dirty="0"/>
              <a:t>Can be used with the OVER clause to define partitions.</a:t>
            </a:r>
            <a:br>
              <a:rPr lang="en-US" sz="2400" dirty="0"/>
            </a:br>
            <a:br>
              <a:rPr lang="en-US" sz="2400" dirty="0"/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OVER ( [ PARTITION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value_expression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, ... [ n ] ] ) </a:t>
            </a:r>
            <a:endParaRPr lang="en-US" sz="1200" dirty="0"/>
          </a:p>
          <a:p>
            <a:r>
              <a:rPr lang="en-US" sz="2400" dirty="0"/>
              <a:t>Null values are ignored.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 Element - Aggregates</a:t>
            </a:r>
          </a:p>
        </p:txBody>
      </p:sp>
    </p:spTree>
    <p:extLst>
      <p:ext uri="{BB962C8B-B14F-4D97-AF65-F5344CB8AC3E}">
        <p14:creationId xmlns:p14="http://schemas.microsoft.com/office/powerpoint/2010/main" val="22257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Provides a post-grouping filter</a:t>
            </a:r>
          </a:p>
          <a:p>
            <a:r>
              <a:rPr lang="en-US" sz="2800" dirty="0"/>
              <a:t>Like WHERE, accepts any Boolean expression</a:t>
            </a:r>
          </a:p>
          <a:p>
            <a:r>
              <a:rPr lang="en-US" sz="2800" dirty="0"/>
              <a:t>Aggregated computations can be used in the filter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Element</a:t>
            </a:r>
          </a:p>
        </p:txBody>
      </p:sp>
    </p:spTree>
    <p:extLst>
      <p:ext uri="{BB962C8B-B14F-4D97-AF65-F5344CB8AC3E}">
        <p14:creationId xmlns:p14="http://schemas.microsoft.com/office/powerpoint/2010/main" val="18428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Statement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Major elements of SELECT</a:t>
            </a:r>
          </a:p>
          <a:p>
            <a:endParaRPr lang="en-US" sz="2400" dirty="0"/>
          </a:p>
          <a:p>
            <a:r>
              <a:rPr lang="en-US" sz="2400" dirty="0"/>
              <a:t>ANSI Processing Order (Logical)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101876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en-US" sz="2400" dirty="0"/>
              <a:t>GROUP BY ...</a:t>
            </a:r>
          </a:p>
          <a:p>
            <a:r>
              <a:rPr lang="en-US" sz="2400" dirty="0"/>
              <a:t>HAVING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347186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383737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634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45553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310187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40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B81DA-0D20-4BAC-AC16-B54C368DCF3A}"/>
              </a:ext>
            </a:extLst>
          </p:cNvPr>
          <p:cNvSpPr txBox="1"/>
          <p:nvPr/>
        </p:nvSpPr>
        <p:spPr>
          <a:xfrm>
            <a:off x="1600200" y="15240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select_list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[ FROM table ]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[ WHERE </a:t>
            </a:r>
            <a:r>
              <a:rPr lang="en-US" sz="2400" dirty="0" err="1">
                <a:latin typeface="Consolas" panose="020B0609020204030204" pitchFamily="49" charset="0"/>
              </a:rPr>
              <a:t>search_condition</a:t>
            </a:r>
            <a:r>
              <a:rPr lang="en-US" sz="2400" dirty="0">
                <a:latin typeface="Consolas" panose="020B0609020204030204" pitchFamily="49" charset="0"/>
              </a:rPr>
              <a:t> ]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[ GROUP BY </a:t>
            </a:r>
            <a:r>
              <a:rPr lang="en-US" sz="2400" dirty="0" err="1">
                <a:latin typeface="Consolas" panose="020B0609020204030204" pitchFamily="49" charset="0"/>
              </a:rPr>
              <a:t>group_by_expression</a:t>
            </a:r>
            <a:r>
              <a:rPr lang="en-US" sz="2400" dirty="0">
                <a:latin typeface="Consolas" panose="020B0609020204030204" pitchFamily="49" charset="0"/>
              </a:rPr>
              <a:t> ]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[ HAVING </a:t>
            </a:r>
            <a:r>
              <a:rPr lang="en-US" sz="2400" dirty="0" err="1">
                <a:latin typeface="Consolas" panose="020B0609020204030204" pitchFamily="49" charset="0"/>
              </a:rPr>
              <a:t>search_condition</a:t>
            </a:r>
            <a:r>
              <a:rPr lang="en-US" sz="2400" dirty="0">
                <a:latin typeface="Consolas" panose="020B0609020204030204" pitchFamily="49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51439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B81DA-0D20-4BAC-AC16-B54C368DCF3A}"/>
              </a:ext>
            </a:extLst>
          </p:cNvPr>
          <p:cNvSpPr txBox="1"/>
          <p:nvPr/>
        </p:nvSpPr>
        <p:spPr>
          <a:xfrm>
            <a:off x="1676400" y="1631631"/>
            <a:ext cx="5562600" cy="1473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SalespersonPersonID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'2016-01-01'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'2017-01-01'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B6F71-1F15-4B24-BC94-9F4410573652}"/>
              </a:ext>
            </a:extLst>
          </p:cNvPr>
          <p:cNvSpPr txBox="1"/>
          <p:nvPr/>
        </p:nvSpPr>
        <p:spPr>
          <a:xfrm>
            <a:off x="5181600" y="3753169"/>
            <a:ext cx="507238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20000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899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210800" cy="4538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Schemas &amp; Objects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Minimum Table Requirements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DDL vs. DML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Booleans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SELECT Statement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SELECT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FROM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WHERE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GROUP BY</a:t>
            </a:r>
          </a:p>
          <a:p>
            <a:pPr lvl="1">
              <a:lnSpc>
                <a:spcPct val="80000"/>
              </a:lnSpc>
            </a:pPr>
            <a:r>
              <a:rPr lang="en-US" sz="2500" dirty="0"/>
              <a:t>HAVING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marL="514350" indent="-51435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Schemas &amp;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210800" cy="4538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Almost everything inside a database is an object such as a table, view, procedure, function, and index.</a:t>
            </a:r>
          </a:p>
          <a:p>
            <a:pPr lvl="0">
              <a:lnSpc>
                <a:spcPct val="80000"/>
              </a:lnSpc>
            </a:pPr>
            <a:r>
              <a:rPr lang="en-US" sz="2800" dirty="0"/>
              <a:t>A schema is a container that holds objects, similar to a namespace.</a:t>
            </a:r>
          </a:p>
          <a:p>
            <a:pPr lvl="0">
              <a:lnSpc>
                <a:spcPct val="80000"/>
              </a:lnSpc>
            </a:pPr>
            <a:r>
              <a:rPr lang="en-US" sz="2800" dirty="0"/>
              <a:t>A schema cannot hold other schemas.</a:t>
            </a:r>
          </a:p>
          <a:p>
            <a:pPr lvl="0">
              <a:lnSpc>
                <a:spcPct val="80000"/>
              </a:lnSpc>
            </a:pPr>
            <a:r>
              <a:rPr lang="en-US" sz="2800" dirty="0"/>
              <a:t>A fully-qualified object name includes the schema name:</a:t>
            </a:r>
          </a:p>
          <a:p>
            <a:pPr marL="514350" indent="-514350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11480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Sales</a:t>
            </a:r>
            <a:r>
              <a:rPr lang="en-US" sz="2800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Orders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69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Table</a:t>
            </a:r>
          </a:p>
          <a:p>
            <a:pPr lvl="1"/>
            <a:r>
              <a:rPr lang="en-US" sz="3200" dirty="0"/>
              <a:t>Each table belongs to a schema</a:t>
            </a:r>
          </a:p>
          <a:p>
            <a:pPr lvl="1"/>
            <a:r>
              <a:rPr lang="en-US" sz="3200" dirty="0"/>
              <a:t>Has one or more columns</a:t>
            </a:r>
          </a:p>
          <a:p>
            <a:r>
              <a:rPr lang="en-US" sz="3600" dirty="0"/>
              <a:t>Minimum column requirements</a:t>
            </a:r>
          </a:p>
          <a:p>
            <a:pPr lvl="1"/>
            <a:r>
              <a:rPr lang="en-US" sz="3200" dirty="0"/>
              <a:t>Unique name within the table</a:t>
            </a:r>
          </a:p>
          <a:p>
            <a:pPr lvl="1"/>
            <a:r>
              <a:rPr lang="en-US" sz="3200" dirty="0"/>
              <a:t>Data type</a:t>
            </a:r>
          </a:p>
          <a:p>
            <a:pPr lvl="1"/>
            <a:r>
              <a:rPr lang="en-US" sz="3200" dirty="0" err="1"/>
              <a:t>Nullability</a:t>
            </a:r>
            <a:r>
              <a:rPr lang="en-US" sz="3200" dirty="0"/>
              <a:t> (NULL vs. NOT NULL)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SQL is a declarative language</a:t>
            </a:r>
          </a:p>
          <a:p>
            <a:pPr lvl="1"/>
            <a:r>
              <a:rPr lang="en-US" sz="2400" dirty="0"/>
              <a:t>Define what you want, not how to get it.</a:t>
            </a:r>
          </a:p>
          <a:p>
            <a:r>
              <a:rPr lang="en-US" sz="3200" dirty="0"/>
              <a:t>SQL is a set-oriented language</a:t>
            </a:r>
          </a:p>
          <a:p>
            <a:pPr lvl="1"/>
            <a:r>
              <a:rPr lang="en-US" sz="2400" dirty="0"/>
              <a:t>Not procedural like C# or other programming languages.</a:t>
            </a:r>
          </a:p>
          <a:p>
            <a:pPr lvl="1"/>
            <a:r>
              <a:rPr lang="en-US" sz="2400" dirty="0"/>
              <a:t>Order rarely matters to accomplish what you want.</a:t>
            </a:r>
          </a:p>
          <a:p>
            <a:r>
              <a:rPr lang="en-US" sz="3200" dirty="0"/>
              <a:t>What is the most common problem with beginners’ solutions?</a:t>
            </a:r>
          </a:p>
          <a:p>
            <a:pPr lvl="1"/>
            <a:r>
              <a:rPr lang="en-US" sz="2800" dirty="0"/>
              <a:t>They disregard one or both of these properties.</a:t>
            </a:r>
          </a:p>
          <a:p>
            <a:pPr marL="514350" indent="-514350"/>
            <a:endParaRPr lang="en-US" sz="3200" dirty="0"/>
          </a:p>
          <a:p>
            <a:pPr marL="514350" indent="-514350"/>
            <a:endParaRPr lang="en-US" sz="3200" dirty="0"/>
          </a:p>
          <a:p>
            <a:pPr marL="770382" lvl="1" indent="-514350"/>
            <a:endParaRPr lang="en-US" sz="2800" dirty="0"/>
          </a:p>
          <a:p>
            <a:pPr marL="514350" indent="-514350">
              <a:buNone/>
            </a:pPr>
            <a:endParaRPr lang="en-US" sz="3200" dirty="0"/>
          </a:p>
          <a:p>
            <a:pPr marL="514350" indent="-514350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Basics: DDL vs. 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Manipulation Language (DML)</a:t>
            </a:r>
          </a:p>
          <a:p>
            <a:pPr lvl="1"/>
            <a:r>
              <a:rPr lang="en-US" sz="2400" dirty="0"/>
              <a:t>SELECT</a:t>
            </a:r>
          </a:p>
          <a:p>
            <a:pPr lvl="1"/>
            <a:r>
              <a:rPr lang="en-US" sz="2400" dirty="0"/>
              <a:t>INSERT</a:t>
            </a:r>
          </a:p>
          <a:p>
            <a:pPr lvl="1"/>
            <a:r>
              <a:rPr lang="en-US" sz="2400" dirty="0"/>
              <a:t>UPDATE</a:t>
            </a:r>
          </a:p>
          <a:p>
            <a:pPr lvl="1"/>
            <a:r>
              <a:rPr lang="en-US" sz="2400" dirty="0"/>
              <a:t>DELETE</a:t>
            </a:r>
          </a:p>
          <a:p>
            <a:pPr lvl="1"/>
            <a:r>
              <a:rPr lang="en-US" sz="2400" dirty="0"/>
              <a:t>MERGE</a:t>
            </a:r>
          </a:p>
          <a:p>
            <a:r>
              <a:rPr lang="en-US" sz="2800" dirty="0"/>
              <a:t>Data Definition Language (DDL)</a:t>
            </a:r>
          </a:p>
          <a:p>
            <a:pPr lvl="1"/>
            <a:r>
              <a:rPr lang="en-US" sz="2400" dirty="0"/>
              <a:t>CREATE | ALTER TABLE</a:t>
            </a:r>
          </a:p>
          <a:p>
            <a:pPr lvl="1"/>
            <a:r>
              <a:rPr lang="en-US" sz="2400" dirty="0"/>
              <a:t>CREATE | ALTER VIEW</a:t>
            </a:r>
          </a:p>
          <a:p>
            <a:pPr lvl="1"/>
            <a:r>
              <a:rPr lang="en-US" sz="2400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is the only element required in a SELECT statement.</a:t>
            </a:r>
          </a:p>
          <a:p>
            <a:r>
              <a:rPr lang="en-US" sz="3200" dirty="0"/>
              <a:t>Usually, though, you have SELECT and FROM</a:t>
            </a:r>
          </a:p>
          <a:p>
            <a:r>
              <a:rPr lang="en-US" sz="3200" dirty="0"/>
              <a:t>Column aliasing is supported, at times required</a:t>
            </a:r>
          </a:p>
          <a:p>
            <a:r>
              <a:rPr lang="en-US" sz="3200" dirty="0"/>
              <a:t>The SELECT element provides support for the </a:t>
            </a:r>
            <a:r>
              <a:rPr lang="en-US" sz="3200" b="1" dirty="0"/>
              <a:t>projection</a:t>
            </a:r>
            <a:r>
              <a:rPr lang="en-US" sz="3200" dirty="0"/>
              <a:t> operation.</a:t>
            </a:r>
          </a:p>
          <a:p>
            <a:pPr marL="514350" indent="-514350">
              <a:buNone/>
            </a:pPr>
            <a:endParaRPr lang="en-US" sz="3200" dirty="0"/>
          </a:p>
          <a:p>
            <a:pPr marL="514350" indent="-514350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3572-B43C-435F-94F3-8CFD9A589DBD}"/>
              </a:ext>
            </a:extLst>
          </p:cNvPr>
          <p:cNvSpPr txBox="1"/>
          <p:nvPr/>
        </p:nvSpPr>
        <p:spPr>
          <a:xfrm>
            <a:off x="5141957" y="4572000"/>
            <a:ext cx="19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See the docs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defines which table(s)</a:t>
            </a:r>
          </a:p>
          <a:p>
            <a:r>
              <a:rPr lang="en-US" sz="3200" dirty="0"/>
              <a:t>In other words, where to get the data</a:t>
            </a:r>
          </a:p>
          <a:p>
            <a:r>
              <a:rPr lang="en-US" sz="3200" dirty="0"/>
              <a:t>Table aliasing is supported</a:t>
            </a:r>
          </a:p>
          <a:p>
            <a:r>
              <a:rPr lang="en-US" sz="3200" dirty="0"/>
              <a:t>Resulting column names in SELECT element inherit the column names from table</a:t>
            </a:r>
          </a:p>
          <a:p>
            <a:pPr marL="514350" indent="-514350">
              <a:buNone/>
            </a:pPr>
            <a:endParaRPr lang="en-US" sz="3200" dirty="0"/>
          </a:p>
          <a:p>
            <a:pPr marL="514350" indent="-51435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3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WHERE provides filtering.</a:t>
            </a:r>
          </a:p>
          <a:p>
            <a:r>
              <a:rPr lang="en-US" sz="3200" dirty="0"/>
              <a:t>Accepts any predicate or Boolean expression</a:t>
            </a:r>
          </a:p>
          <a:p>
            <a:r>
              <a:rPr lang="en-US" sz="3200" dirty="0"/>
              <a:t>The WHERE element provides support for the </a:t>
            </a:r>
            <a:r>
              <a:rPr lang="en-US" sz="3200" b="1" dirty="0"/>
              <a:t>selection</a:t>
            </a:r>
            <a:r>
              <a:rPr lang="en-US" sz="3200" dirty="0"/>
              <a:t> operation.</a:t>
            </a:r>
          </a:p>
          <a:p>
            <a:pPr marL="514350" indent="-514350">
              <a:buNone/>
            </a:pPr>
            <a:endParaRPr lang="en-US" sz="3200" dirty="0"/>
          </a:p>
          <a:p>
            <a:pPr marL="514350" indent="-514350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26F7B-D7B1-4D55-94F5-EBBFD17CD4CC}"/>
              </a:ext>
            </a:extLst>
          </p:cNvPr>
          <p:cNvSpPr txBox="1"/>
          <p:nvPr/>
        </p:nvSpPr>
        <p:spPr>
          <a:xfrm>
            <a:off x="5168406" y="4267200"/>
            <a:ext cx="18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See the docs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-template-2016.potx" id="{AA48138B-A90F-4965-8724-35D4FA16C82A}" vid="{32F736FB-4B3E-43A6-9308-B39602C63A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12" ma:contentTypeDescription="Create a new document." ma:contentTypeScope="" ma:versionID="9bb43d1f494c2fb914972dc25ebc8e65">
  <xsd:schema xmlns:xsd="http://www.w3.org/2001/XMLSchema" xmlns:xs="http://www.w3.org/2001/XMLSchema" xmlns:p="http://schemas.microsoft.com/office/2006/metadata/properties" xmlns:ns2="58c44ba5-51a4-40bc-b9f0-9fe2032e2130" xmlns:ns3="a8aa74bf-b7f3-46df-95dd-a7ee043964fa" targetNamespace="http://schemas.microsoft.com/office/2006/metadata/properties" ma:root="true" ma:fieldsID="06a0644de1d2f5417547aaa47f306f32" ns2:_="" ns3:_="">
    <xsd:import namespace="58c44ba5-51a4-40bc-b9f0-9fe2032e2130"/>
    <xsd:import namespace="a8aa74bf-b7f3-46df-95dd-a7ee043964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a74bf-b7f3-46df-95dd-a7ee043964f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1F1800-2041-4E78-A2BD-3F372A24433E}"/>
</file>

<file path=customXml/itemProps2.xml><?xml version="1.0" encoding="utf-8"?>
<ds:datastoreItem xmlns:ds="http://schemas.openxmlformats.org/officeDocument/2006/customXml" ds:itemID="{99EA37F0-4F0D-4FFD-912D-34D4796F9278}"/>
</file>

<file path=customXml/itemProps3.xml><?xml version="1.0" encoding="utf-8"?>
<ds:datastoreItem xmlns:ds="http://schemas.openxmlformats.org/officeDocument/2006/customXml" ds:itemID="{A9228AD8-9628-4FE8-9BE4-4F51B5FE062A}"/>
</file>

<file path=docProps/app.xml><?xml version="1.0" encoding="utf-8"?>
<Properties xmlns="http://schemas.openxmlformats.org/officeDocument/2006/extended-properties" xmlns:vt="http://schemas.openxmlformats.org/officeDocument/2006/docPropsVTypes">
  <Template>CS-template-2016</Template>
  <TotalTime>2114</TotalTime>
  <Words>760</Words>
  <Application>Microsoft Office PowerPoint</Application>
  <PresentationFormat>Widescreen</PresentationFormat>
  <Paragraphs>149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CS-Theme</vt:lpstr>
      <vt:lpstr>CIS560</vt:lpstr>
      <vt:lpstr>Topics</vt:lpstr>
      <vt:lpstr>SQL Server Schemas &amp; Objects</vt:lpstr>
      <vt:lpstr>Table Requirements</vt:lpstr>
      <vt:lpstr>Query Basics</vt:lpstr>
      <vt:lpstr>Query Basics: DDL vs. DML</vt:lpstr>
      <vt:lpstr>SELECT Element</vt:lpstr>
      <vt:lpstr>FROM Element</vt:lpstr>
      <vt:lpstr>WHERE Element</vt:lpstr>
      <vt:lpstr>Booleans</vt:lpstr>
      <vt:lpstr>Booleans (cont.)</vt:lpstr>
      <vt:lpstr>GROUP BY Element</vt:lpstr>
      <vt:lpstr>GROUP BY Element - Aggregates</vt:lpstr>
      <vt:lpstr>HAVING Element</vt:lpstr>
      <vt:lpstr>SELECT Statement Processing Order</vt:lpstr>
      <vt:lpstr>Syntax</vt:lpstr>
      <vt:lpstr>Examples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101</dc:title>
  <dc:creator>John T. Keller</dc:creator>
  <cp:lastModifiedBy>Joshua Weese</cp:lastModifiedBy>
  <cp:revision>72</cp:revision>
  <dcterms:created xsi:type="dcterms:W3CDTF">2009-06-10T17:51:07Z</dcterms:created>
  <dcterms:modified xsi:type="dcterms:W3CDTF">2021-01-29T14:06:27Z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