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78" r:id="rId3"/>
    <p:sldId id="284" r:id="rId4"/>
    <p:sldId id="279" r:id="rId5"/>
    <p:sldId id="273" r:id="rId6"/>
    <p:sldId id="280" r:id="rId7"/>
    <p:sldId id="281" r:id="rId8"/>
    <p:sldId id="283" r:id="rId9"/>
    <p:sldId id="282" r:id="rId10"/>
    <p:sldId id="286" r:id="rId11"/>
    <p:sldId id="287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707" autoAdjust="0"/>
  </p:normalViewPr>
  <p:slideViewPr>
    <p:cSldViewPr>
      <p:cViewPr varScale="1">
        <p:scale>
          <a:sx n="99" d="100"/>
          <a:sy n="99" d="100"/>
        </p:scale>
        <p:origin x="108" y="7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183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582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449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6568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6"/>
            <a:ext cx="7734300" cy="565685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848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558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57911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45883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672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20675"/>
            <a:ext cx="5181600" cy="4562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20675"/>
            <a:ext cx="5181600" cy="4562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62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2243"/>
            <a:ext cx="10515600" cy="9966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8927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13185"/>
            <a:ext cx="5157787" cy="38565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28927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113185"/>
            <a:ext cx="5183188" cy="38565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48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089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72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o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10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106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5307"/>
            <a:ext cx="10515600" cy="993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32411"/>
            <a:ext cx="10515600" cy="4674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687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80" r:id="rId8"/>
    <p:sldLayoutId id="2147483776" r:id="rId9"/>
    <p:sldLayoutId id="2147483777" r:id="rId10"/>
    <p:sldLayoutId id="2147483778" r:id="rId11"/>
    <p:sldLayoutId id="214748377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CIS560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3611607"/>
            <a:ext cx="8991600" cy="1199704"/>
          </a:xfrm>
        </p:spPr>
        <p:txBody>
          <a:bodyPr/>
          <a:lstStyle/>
          <a:p>
            <a:r>
              <a:rPr lang="en-US" dirty="0"/>
              <a:t>Single-Table Queries - Part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201354"/>
            <a:ext cx="10515600" cy="993775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03B8C-351E-469D-89CA-30881F28FE16}"/>
              </a:ext>
            </a:extLst>
          </p:cNvPr>
          <p:cNvSpPr txBox="1"/>
          <p:nvPr/>
        </p:nvSpPr>
        <p:spPr>
          <a:xfrm>
            <a:off x="838200" y="1384042"/>
            <a:ext cx="10591800" cy="5016758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</a:rPr>
              <a:t>SELECT [ ALL | DISTINCT ] [TOP ( expression ) [PERCENT] [ WITH TIES ] ]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</a:rPr>
              <a:t>  &lt; </a:t>
            </a:r>
            <a:r>
              <a:rPr lang="en-US" sz="2000" dirty="0" err="1">
                <a:latin typeface="Consolas" panose="020B0609020204030204" pitchFamily="49" charset="0"/>
              </a:rPr>
              <a:t>select_list</a:t>
            </a:r>
            <a:r>
              <a:rPr lang="en-US" sz="2000" dirty="0">
                <a:latin typeface="Consolas" panose="020B0609020204030204" pitchFamily="49" charset="0"/>
              </a:rPr>
              <a:t> &gt;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</a:rPr>
              <a:t>[ FROM { &lt;</a:t>
            </a:r>
            <a:r>
              <a:rPr lang="en-US" sz="2000" dirty="0" err="1">
                <a:latin typeface="Consolas" panose="020B0609020204030204" pitchFamily="49" charset="0"/>
              </a:rPr>
              <a:t>table_source</a:t>
            </a:r>
            <a:r>
              <a:rPr lang="en-US" sz="2000" dirty="0">
                <a:latin typeface="Consolas" panose="020B0609020204030204" pitchFamily="49" charset="0"/>
              </a:rPr>
              <a:t>&gt; } [ ,...n ] ]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</a:rPr>
              <a:t>[ WHERE &lt;</a:t>
            </a:r>
            <a:r>
              <a:rPr lang="en-US" sz="2000" dirty="0" err="1">
                <a:latin typeface="Consolas" panose="020B0609020204030204" pitchFamily="49" charset="0"/>
              </a:rPr>
              <a:t>search_condition</a:t>
            </a:r>
            <a:r>
              <a:rPr lang="en-US" sz="2000" dirty="0">
                <a:latin typeface="Consolas" panose="020B0609020204030204" pitchFamily="49" charset="0"/>
              </a:rPr>
              <a:t>&gt; ]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</a:rPr>
              <a:t>[ GROUP BY { </a:t>
            </a:r>
            <a:r>
              <a:rPr lang="en-US" sz="2000" dirty="0" err="1">
                <a:latin typeface="Consolas" panose="020B0609020204030204" pitchFamily="49" charset="0"/>
              </a:rPr>
              <a:t>column_expression</a:t>
            </a:r>
            <a:r>
              <a:rPr lang="en-US" sz="2000" dirty="0">
                <a:latin typeface="Consolas" panose="020B0609020204030204" pitchFamily="49" charset="0"/>
              </a:rPr>
              <a:t> } [ ,...n ] ]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</a:rPr>
              <a:t>[ HAVING &lt; </a:t>
            </a:r>
            <a:r>
              <a:rPr lang="en-US" sz="2000" dirty="0" err="1">
                <a:latin typeface="Consolas" panose="020B0609020204030204" pitchFamily="49" charset="0"/>
              </a:rPr>
              <a:t>search_condition</a:t>
            </a:r>
            <a:r>
              <a:rPr lang="en-US" sz="2000" dirty="0">
                <a:latin typeface="Consolas" panose="020B0609020204030204" pitchFamily="49" charset="0"/>
              </a:rPr>
              <a:t> &gt; ]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</a:rPr>
              <a:t>[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</a:rPr>
              <a:t>  ORDER BY { </a:t>
            </a:r>
            <a:r>
              <a:rPr lang="en-US" sz="2000" dirty="0" err="1">
                <a:latin typeface="Consolas" panose="020B0609020204030204" pitchFamily="49" charset="0"/>
              </a:rPr>
              <a:t>order_by_expression</a:t>
            </a:r>
            <a:r>
              <a:rPr lang="en-US" sz="2000" dirty="0">
                <a:latin typeface="Consolas" panose="020B0609020204030204" pitchFamily="49" charset="0"/>
              </a:rPr>
              <a:t> [ ASC | DESC ] } [ ,...n ]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</a:rPr>
              <a:t>  [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</a:rPr>
              <a:t>    OFFSET { </a:t>
            </a:r>
            <a:r>
              <a:rPr lang="en-US" sz="2000" dirty="0" err="1">
                <a:latin typeface="Consolas" panose="020B0609020204030204" pitchFamily="49" charset="0"/>
              </a:rPr>
              <a:t>offset_count_expr</a:t>
            </a:r>
            <a:r>
              <a:rPr lang="en-US" sz="2000" dirty="0">
                <a:latin typeface="Consolas" panose="020B0609020204030204" pitchFamily="49" charset="0"/>
              </a:rPr>
              <a:t> } { ROW | ROWS } 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</a:rPr>
              <a:t>    [ FETCH { FIRST | NEXT } { </a:t>
            </a:r>
            <a:r>
              <a:rPr lang="en-US" sz="2000" dirty="0" err="1">
                <a:latin typeface="Consolas" panose="020B0609020204030204" pitchFamily="49" charset="0"/>
              </a:rPr>
              <a:t>fetch_count_expr</a:t>
            </a:r>
            <a:r>
              <a:rPr lang="en-US" sz="2000" dirty="0">
                <a:latin typeface="Consolas" panose="020B0609020204030204" pitchFamily="49" charset="0"/>
              </a:rPr>
              <a:t> } { ROW | ROWS } ONLY ]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</a:rPr>
              <a:t>  ]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34849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C08D9B-CCEF-45D8-B170-55F8323B8CC9}"/>
              </a:ext>
            </a:extLst>
          </p:cNvPr>
          <p:cNvSpPr txBox="1"/>
          <p:nvPr/>
        </p:nvSpPr>
        <p:spPr>
          <a:xfrm>
            <a:off x="1143000" y="1188719"/>
            <a:ext cx="624840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OrderYear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03B8C-351E-469D-89CA-30881F28FE16}"/>
              </a:ext>
            </a:extLst>
          </p:cNvPr>
          <p:cNvSpPr txBox="1"/>
          <p:nvPr/>
        </p:nvSpPr>
        <p:spPr>
          <a:xfrm>
            <a:off x="1905000" y="2590800"/>
            <a:ext cx="5257800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OrderYear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MIN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FirstOrderDate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LastOrderDate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0A829-E0E7-4FB1-AA5C-04020A959713}"/>
              </a:ext>
            </a:extLst>
          </p:cNvPr>
          <p:cNvSpPr txBox="1"/>
          <p:nvPr/>
        </p:nvSpPr>
        <p:spPr>
          <a:xfrm>
            <a:off x="5486400" y="4496536"/>
            <a:ext cx="639318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O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O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O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Sales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Orders O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O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OrderID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OFFSET 1000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ROWS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FETCH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NEXT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1000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ROWS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ONLY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75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719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HAVING</a:t>
            </a:r>
          </a:p>
          <a:p>
            <a:r>
              <a:rPr lang="en-US" sz="3600" dirty="0"/>
              <a:t>ORDER BY</a:t>
            </a:r>
          </a:p>
          <a:p>
            <a:r>
              <a:rPr lang="en-US" sz="3600" dirty="0"/>
              <a:t>DISTINCT</a:t>
            </a:r>
          </a:p>
          <a:p>
            <a:r>
              <a:rPr lang="en-US" sz="3600" dirty="0"/>
              <a:t>TOP</a:t>
            </a:r>
          </a:p>
          <a:p>
            <a:r>
              <a:rPr lang="en-US" sz="3600" dirty="0"/>
              <a:t>OFFSET…FETCH…</a:t>
            </a:r>
          </a:p>
          <a:p>
            <a:r>
              <a:rPr lang="en-US" sz="3600" dirty="0"/>
              <a:t>Logical Processing Order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84286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Provides a post-grouping filter</a:t>
            </a:r>
          </a:p>
          <a:p>
            <a:r>
              <a:rPr lang="en-US" sz="3600" dirty="0"/>
              <a:t>Like WHERE, accepts any </a:t>
            </a:r>
            <a:r>
              <a:rPr lang="en-US" sz="3600" dirty="0" err="1"/>
              <a:t>boolean</a:t>
            </a:r>
            <a:r>
              <a:rPr lang="en-US" sz="3600" dirty="0"/>
              <a:t> expression</a:t>
            </a:r>
          </a:p>
          <a:p>
            <a:r>
              <a:rPr lang="en-US" sz="3600" dirty="0"/>
              <a:t>Aggregated computations can be used in the filter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HAVING Element</a:t>
            </a:r>
          </a:p>
        </p:txBody>
      </p:sp>
    </p:spTree>
    <p:extLst>
      <p:ext uri="{BB962C8B-B14F-4D97-AF65-F5344CB8AC3E}">
        <p14:creationId xmlns:p14="http://schemas.microsoft.com/office/powerpoint/2010/main" val="356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BBE8-7ED9-468C-9416-6CA232DF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DD573-2669-480C-B17C-9AE343CA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Provides ability to sort the rows of the result set</a:t>
            </a:r>
          </a:p>
          <a:p>
            <a:pPr lvl="1"/>
            <a:r>
              <a:rPr lang="en-US" sz="2800" dirty="0"/>
              <a:t>Useful for presentation, such as in a report or ad-hoc query</a:t>
            </a:r>
          </a:p>
          <a:p>
            <a:pPr lvl="1"/>
            <a:r>
              <a:rPr lang="en-US" sz="2800" dirty="0"/>
              <a:t>Useful for some data processing or loading algorithms</a:t>
            </a:r>
          </a:p>
          <a:p>
            <a:r>
              <a:rPr lang="en-US" sz="3200" dirty="0"/>
              <a:t>Ascending and descending sort orders are supported</a:t>
            </a:r>
          </a:p>
          <a:p>
            <a:pPr lvl="1"/>
            <a:r>
              <a:rPr lang="en-US" sz="2800" dirty="0"/>
              <a:t>Optional ASC or DESC keywords can follow each expression sorted</a:t>
            </a:r>
          </a:p>
          <a:p>
            <a:pPr lvl="1"/>
            <a:r>
              <a:rPr lang="en-US" sz="2800" dirty="0"/>
              <a:t>ASC is the default behavior</a:t>
            </a:r>
          </a:p>
        </p:txBody>
      </p:sp>
    </p:spTree>
    <p:extLst>
      <p:ext uri="{BB962C8B-B14F-4D97-AF65-F5344CB8AC3E}">
        <p14:creationId xmlns:p14="http://schemas.microsoft.com/office/powerpoint/2010/main" val="248182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Statement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Major elements of SELECT</a:t>
            </a:r>
          </a:p>
          <a:p>
            <a:endParaRPr lang="en-US" sz="2800" dirty="0"/>
          </a:p>
          <a:p>
            <a:r>
              <a:rPr lang="en-US" sz="2800" dirty="0"/>
              <a:t>ANSI Processing Order (Logical)</a:t>
            </a:r>
          </a:p>
          <a:p>
            <a:pPr marL="514350" indent="-514350">
              <a:buNone/>
            </a:pPr>
            <a:endParaRPr lang="en-US" sz="2400" dirty="0"/>
          </a:p>
          <a:p>
            <a:pPr marL="514350" indent="-514350"/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876800" y="3101876"/>
            <a:ext cx="281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 ...</a:t>
            </a:r>
          </a:p>
          <a:p>
            <a:r>
              <a:rPr lang="en-US" sz="2400" dirty="0"/>
              <a:t>FROM ...</a:t>
            </a:r>
          </a:p>
          <a:p>
            <a:r>
              <a:rPr lang="en-US" sz="2400" dirty="0"/>
              <a:t>WHERE ...</a:t>
            </a:r>
          </a:p>
          <a:p>
            <a:r>
              <a:rPr lang="en-US" sz="2400" dirty="0"/>
              <a:t>GROUP BY ...</a:t>
            </a:r>
          </a:p>
          <a:p>
            <a:r>
              <a:rPr lang="en-US" sz="2400" dirty="0"/>
              <a:t>HAVING ...</a:t>
            </a:r>
          </a:p>
          <a:p>
            <a:r>
              <a:rPr lang="en-US" sz="2400" dirty="0"/>
              <a:t>ORDER BY 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347186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5800" y="3837379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95800" y="4196344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5800" y="455531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5800" y="310187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95800" y="4937229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740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BBE8-7ED9-468C-9416-6CA232DF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DISTINCT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DD573-2669-480C-B17C-9AE343CA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Guarantees uniqueness in result</a:t>
            </a:r>
          </a:p>
          <a:p>
            <a:r>
              <a:rPr lang="en-US" sz="2800" dirty="0"/>
              <a:t>All columns of the result are evaluated to remove duplicates</a:t>
            </a:r>
          </a:p>
          <a:p>
            <a:r>
              <a:rPr lang="en-US" sz="2800" dirty="0"/>
              <a:t>Like with aggregates, ALL is the default if DISTINCT not specified</a:t>
            </a:r>
          </a:p>
          <a:p>
            <a:r>
              <a:rPr lang="en-US" sz="2800" dirty="0"/>
              <a:t>The result is a true set with unique tuples</a:t>
            </a:r>
          </a:p>
        </p:txBody>
      </p:sp>
    </p:spTree>
    <p:extLst>
      <p:ext uri="{BB962C8B-B14F-4D97-AF65-F5344CB8AC3E}">
        <p14:creationId xmlns:p14="http://schemas.microsoft.com/office/powerpoint/2010/main" val="10047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BBE8-7ED9-468C-9416-6CA232DF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DD573-2669-480C-B17C-9AE343CA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Filters rows based on ordering</a:t>
            </a:r>
          </a:p>
          <a:p>
            <a:r>
              <a:rPr lang="en-US" sz="3200" dirty="0"/>
              <a:t>Accepts a numeric expression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TOP (expression) [PERCENT] [ WITH TIES ]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/>
            <a:r>
              <a:rPr lang="en-US" sz="2800" dirty="0"/>
              <a:t>PERCENT: The expression defines the TOP N% of rows to return.</a:t>
            </a:r>
          </a:p>
          <a:p>
            <a:pPr lvl="1"/>
            <a:r>
              <a:rPr lang="en-US" sz="2800" dirty="0"/>
              <a:t>WITH TIES: Allows additional rows with same value as the last row.</a:t>
            </a:r>
          </a:p>
          <a:p>
            <a:r>
              <a:rPr lang="en-US" sz="3200" dirty="0"/>
              <a:t>TOP is non-standard</a:t>
            </a:r>
          </a:p>
        </p:txBody>
      </p:sp>
    </p:spTree>
    <p:extLst>
      <p:ext uri="{BB962C8B-B14F-4D97-AF65-F5344CB8AC3E}">
        <p14:creationId xmlns:p14="http://schemas.microsoft.com/office/powerpoint/2010/main" val="42370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BBE8-7ED9-468C-9416-6CA232DF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OFFSET-FETCH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DD573-2669-480C-B17C-9AE343CA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Like TOP, filters based on ordering</a:t>
            </a:r>
          </a:p>
          <a:p>
            <a:r>
              <a:rPr lang="en-US" sz="2800" dirty="0"/>
              <a:t>Unlike TOP:</a:t>
            </a:r>
          </a:p>
          <a:p>
            <a:pPr lvl="1"/>
            <a:r>
              <a:rPr lang="en-US" sz="2400" dirty="0"/>
              <a:t>It is standard SQL</a:t>
            </a:r>
          </a:p>
          <a:p>
            <a:pPr lvl="1"/>
            <a:r>
              <a:rPr lang="en-US" sz="2400" dirty="0"/>
              <a:t>Supports an offset</a:t>
            </a:r>
          </a:p>
          <a:p>
            <a:r>
              <a:rPr lang="en-US" sz="2800" dirty="0"/>
              <a:t>Syntax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OFFSET &lt;int. expr&gt; { ROW | ROWS }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[FETCH {FIRST | NEXT} &lt;int. expr&gt; {ROW | ROWS} ONLY ] </a:t>
            </a:r>
            <a:br>
              <a:rPr lang="en-US" sz="2800" dirty="0"/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800" dirty="0"/>
              <a:t>Gives options for readability</a:t>
            </a:r>
          </a:p>
          <a:p>
            <a:pPr lvl="1"/>
            <a:r>
              <a:rPr lang="en-US" sz="2400" dirty="0"/>
              <a:t>1 ROW vs. 2 ROWS</a:t>
            </a:r>
          </a:p>
          <a:p>
            <a:pPr lvl="1"/>
            <a:r>
              <a:rPr lang="en-US" sz="2400" dirty="0"/>
              <a:t>FETCH FIRST 100 vs. FETCH NEXT 100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E0E071-609B-482A-9BAF-1BC45FCE924C}"/>
              </a:ext>
            </a:extLst>
          </p:cNvPr>
          <p:cNvSpPr/>
          <p:nvPr/>
        </p:nvSpPr>
        <p:spPr>
          <a:xfrm>
            <a:off x="4056380" y="3601720"/>
            <a:ext cx="1555652" cy="256735"/>
          </a:xfrm>
          <a:prstGeom prst="roundRect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F309C6-3831-46E7-AA51-94F2C70EE71C}"/>
              </a:ext>
            </a:extLst>
          </p:cNvPr>
          <p:cNvSpPr/>
          <p:nvPr/>
        </p:nvSpPr>
        <p:spPr>
          <a:xfrm>
            <a:off x="6019800" y="3876426"/>
            <a:ext cx="1555652" cy="256735"/>
          </a:xfrm>
          <a:prstGeom prst="roundRect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C5C6F9-BB5C-42BC-9B06-F1969AC61464}"/>
              </a:ext>
            </a:extLst>
          </p:cNvPr>
          <p:cNvSpPr/>
          <p:nvPr/>
        </p:nvSpPr>
        <p:spPr>
          <a:xfrm>
            <a:off x="2279552" y="3883853"/>
            <a:ext cx="1797148" cy="256735"/>
          </a:xfrm>
          <a:prstGeom prst="roundRect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ANSI Processing Order (Logical)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2400" dirty="0"/>
              <a:t>OFFSET-FETCH is part of the ORDER BY clause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2146221"/>
            <a:ext cx="426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 [DISTINCT | TOP]...</a:t>
            </a:r>
          </a:p>
          <a:p>
            <a:r>
              <a:rPr lang="en-US" sz="2400" dirty="0"/>
              <a:t>FROM ...</a:t>
            </a:r>
          </a:p>
          <a:p>
            <a:r>
              <a:rPr lang="en-US" sz="2400" dirty="0"/>
              <a:t>WHERE ...</a:t>
            </a:r>
          </a:p>
          <a:p>
            <a:r>
              <a:rPr lang="en-US" sz="2400" dirty="0"/>
              <a:t>GROUP BY ...</a:t>
            </a:r>
          </a:p>
          <a:p>
            <a:r>
              <a:rPr lang="en-US" sz="2400" dirty="0"/>
              <a:t>HAVING ...</a:t>
            </a:r>
          </a:p>
          <a:p>
            <a:r>
              <a:rPr lang="en-US" sz="2400" dirty="0"/>
              <a:t>ORDER BY ...</a:t>
            </a:r>
          </a:p>
          <a:p>
            <a:r>
              <a:rPr lang="en-US" sz="2400" dirty="0"/>
              <a:t>OFFSET … FETCH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5200" y="251620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05200" y="2881724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05200" y="3240689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05200" y="359965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05200" y="2146222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05200" y="3980933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29200" y="182880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0" y="182880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349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CS-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-template-2016.potx" id="{AA48138B-A90F-4965-8724-35D4FA16C82A}" vid="{32F736FB-4B3E-43A6-9308-B39602C63AE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F0F5F090D6FE4C9D66FF879A7CC7B3" ma:contentTypeVersion="12" ma:contentTypeDescription="Create a new document." ma:contentTypeScope="" ma:versionID="9bb43d1f494c2fb914972dc25ebc8e65">
  <xsd:schema xmlns:xsd="http://www.w3.org/2001/XMLSchema" xmlns:xs="http://www.w3.org/2001/XMLSchema" xmlns:p="http://schemas.microsoft.com/office/2006/metadata/properties" xmlns:ns2="58c44ba5-51a4-40bc-b9f0-9fe2032e2130" xmlns:ns3="a8aa74bf-b7f3-46df-95dd-a7ee043964fa" targetNamespace="http://schemas.microsoft.com/office/2006/metadata/properties" ma:root="true" ma:fieldsID="06a0644de1d2f5417547aaa47f306f32" ns2:_="" ns3:_="">
    <xsd:import namespace="58c44ba5-51a4-40bc-b9f0-9fe2032e2130"/>
    <xsd:import namespace="a8aa74bf-b7f3-46df-95dd-a7ee043964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44ba5-51a4-40bc-b9f0-9fe2032e21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aa74bf-b7f3-46df-95dd-a7ee043964f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78D09B-D9A5-4799-B4EA-89ED959053D1}"/>
</file>

<file path=customXml/itemProps2.xml><?xml version="1.0" encoding="utf-8"?>
<ds:datastoreItem xmlns:ds="http://schemas.openxmlformats.org/officeDocument/2006/customXml" ds:itemID="{F66CDF7B-0EDE-4625-9494-024AF91B2045}"/>
</file>

<file path=customXml/itemProps3.xml><?xml version="1.0" encoding="utf-8"?>
<ds:datastoreItem xmlns:ds="http://schemas.openxmlformats.org/officeDocument/2006/customXml" ds:itemID="{F479CF72-74B8-466D-B668-659C0DDB5D3D}"/>
</file>

<file path=docProps/app.xml><?xml version="1.0" encoding="utf-8"?>
<Properties xmlns="http://schemas.openxmlformats.org/officeDocument/2006/extended-properties" xmlns:vt="http://schemas.openxmlformats.org/officeDocument/2006/docPropsVTypes">
  <Template>CS-template-2016</Template>
  <TotalTime>2030</TotalTime>
  <Words>502</Words>
  <Application>Microsoft Office PowerPoint</Application>
  <PresentationFormat>Widescreen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CS-Theme</vt:lpstr>
      <vt:lpstr>CIS560</vt:lpstr>
      <vt:lpstr>Topics</vt:lpstr>
      <vt:lpstr>HAVING Element</vt:lpstr>
      <vt:lpstr>ORDER BY Element</vt:lpstr>
      <vt:lpstr>SELECT Statement Processing Order</vt:lpstr>
      <vt:lpstr>SELECT DISTINCT</vt:lpstr>
      <vt:lpstr>TOP Filter</vt:lpstr>
      <vt:lpstr>OFFSET-FETCH Filter</vt:lpstr>
      <vt:lpstr>Review</vt:lpstr>
      <vt:lpstr>Syntax</vt:lpstr>
      <vt:lpstr>Examples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Single-Table Queries - Part 2</dc:title>
  <dc:creator>John T. Keller</dc:creator>
  <cp:lastModifiedBy>Keller, John</cp:lastModifiedBy>
  <cp:revision>99</cp:revision>
  <dcterms:created xsi:type="dcterms:W3CDTF">2009-06-10T17:51:07Z</dcterms:created>
  <dcterms:modified xsi:type="dcterms:W3CDTF">2019-09-04T16:20:33Z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0x01010083F0F5F090D6FE4C9D66FF879A7CC7B3</vt:lpwstr>
  </property>
</Properties>
</file>