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85" r:id="rId3"/>
    <p:sldId id="282" r:id="rId4"/>
    <p:sldId id="291" r:id="rId5"/>
    <p:sldId id="286" r:id="rId6"/>
    <p:sldId id="287" r:id="rId7"/>
    <p:sldId id="289" r:id="rId8"/>
    <p:sldId id="290" r:id="rId9"/>
    <p:sldId id="292" r:id="rId10"/>
    <p:sldId id="278" r:id="rId11"/>
    <p:sldId id="293" r:id="rId12"/>
    <p:sldId id="28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E778F-D471-42CC-8916-B10E41360B7B}" v="17" dt="2021-02-03T14:14:09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1143" autoAdjust="0"/>
  </p:normalViewPr>
  <p:slideViewPr>
    <p:cSldViewPr>
      <p:cViewPr varScale="1">
        <p:scale>
          <a:sx n="77" d="100"/>
          <a:sy n="77" d="100"/>
        </p:scale>
        <p:origin x="14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Weese" userId="a5f5dabb-1e16-468f-a332-9454044ffca0" providerId="ADAL" clId="{DBAE778F-D471-42CC-8916-B10E41360B7B}"/>
    <pc:docChg chg="undo custSel modSld">
      <pc:chgData name="Joshua Weese" userId="a5f5dabb-1e16-468f-a332-9454044ffca0" providerId="ADAL" clId="{DBAE778F-D471-42CC-8916-B10E41360B7B}" dt="2021-02-03T14:15:31.744" v="65"/>
      <pc:docMkLst>
        <pc:docMk/>
      </pc:docMkLst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0" sldId="256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0" sldId="265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1956681328" sldId="278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1956681328" sldId="278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1956681328" sldId="278"/>
            <ac:spMk id="3" creationId="{00000000-0000-0000-0000-000000000000}"/>
          </ac:spMkLst>
        </pc:spChg>
      </pc:sldChg>
      <pc:sldChg chg="modSp mod">
        <pc:chgData name="Joshua Weese" userId="a5f5dabb-1e16-468f-a332-9454044ffca0" providerId="ADAL" clId="{DBAE778F-D471-42CC-8916-B10E41360B7B}" dt="2021-02-02T22:34:35.145" v="1" actId="27636"/>
        <pc:sldMkLst>
          <pc:docMk/>
          <pc:sldMk cId="323492426" sldId="282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23492426" sldId="282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145" v="1" actId="27636"/>
          <ac:spMkLst>
            <pc:docMk/>
            <pc:sldMk cId="323492426" sldId="282"/>
            <ac:spMk id="3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2785858413" sldId="285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785858413" sldId="285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785858413" sldId="285"/>
            <ac:spMk id="3" creationId="{AE1DD573-2669-480C-B17C-9AE343CADE9D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779487039" sldId="286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779487039" sldId="286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779487039" sldId="286"/>
            <ac:spMk id="3" creationId="{AE1DD573-2669-480C-B17C-9AE343CADE9D}"/>
          </ac:spMkLst>
        </pc:spChg>
      </pc:sldChg>
      <pc:sldChg chg="addSp delSp modSp mod modNotesTx">
        <pc:chgData name="Joshua Weese" userId="a5f5dabb-1e16-468f-a332-9454044ffca0" providerId="ADAL" clId="{DBAE778F-D471-42CC-8916-B10E41360B7B}" dt="2021-02-03T14:15:31.744" v="65"/>
        <pc:sldMkLst>
          <pc:docMk/>
          <pc:sldMk cId="200456822" sldId="287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00456822" sldId="287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3T14:13:54.549" v="52"/>
          <ac:spMkLst>
            <pc:docMk/>
            <pc:sldMk cId="200456822" sldId="287"/>
            <ac:spMk id="3" creationId="{AE1DD573-2669-480C-B17C-9AE343CADE9D}"/>
          </ac:spMkLst>
        </pc:spChg>
        <pc:spChg chg="add del">
          <ac:chgData name="Joshua Weese" userId="a5f5dabb-1e16-468f-a332-9454044ffca0" providerId="ADAL" clId="{DBAE778F-D471-42CC-8916-B10E41360B7B}" dt="2021-02-03T14:12:10.783" v="28"/>
          <ac:spMkLst>
            <pc:docMk/>
            <pc:sldMk cId="200456822" sldId="287"/>
            <ac:spMk id="4" creationId="{1EEFBBEA-668A-4AA9-A66D-5E67969E6D9A}"/>
          </ac:spMkLst>
        </pc:spChg>
        <pc:spChg chg="add del">
          <ac:chgData name="Joshua Weese" userId="a5f5dabb-1e16-468f-a332-9454044ffca0" providerId="ADAL" clId="{DBAE778F-D471-42CC-8916-B10E41360B7B}" dt="2021-02-03T14:12:12.928" v="30"/>
          <ac:spMkLst>
            <pc:docMk/>
            <pc:sldMk cId="200456822" sldId="287"/>
            <ac:spMk id="5" creationId="{3019F1BF-69A4-47E8-B994-79E0BCE90FA2}"/>
          </ac:spMkLst>
        </pc:spChg>
        <pc:spChg chg="add del">
          <ac:chgData name="Joshua Weese" userId="a5f5dabb-1e16-468f-a332-9454044ffca0" providerId="ADAL" clId="{DBAE778F-D471-42CC-8916-B10E41360B7B}" dt="2021-02-03T14:12:47.855" v="45"/>
          <ac:spMkLst>
            <pc:docMk/>
            <pc:sldMk cId="200456822" sldId="287"/>
            <ac:spMk id="6" creationId="{030AD0D2-3BA2-4290-B9D0-F2730F0B3C22}"/>
          </ac:spMkLst>
        </pc:spChg>
        <pc:spChg chg="add del">
          <ac:chgData name="Joshua Weese" userId="a5f5dabb-1e16-468f-a332-9454044ffca0" providerId="ADAL" clId="{DBAE778F-D471-42CC-8916-B10E41360B7B}" dt="2021-02-03T14:13:08.718" v="50"/>
          <ac:spMkLst>
            <pc:docMk/>
            <pc:sldMk cId="200456822" sldId="287"/>
            <ac:spMk id="7" creationId="{3E24E912-B441-4B9C-AAF8-795824D07C0C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2369269976" sldId="288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369269976" sldId="288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369269976" sldId="288"/>
            <ac:spMk id="3" creationId="{00000000-0000-0000-0000-000000000000}"/>
          </ac:spMkLst>
        </pc:spChg>
      </pc:sldChg>
      <pc:sldChg chg="modSp mod">
        <pc:chgData name="Joshua Weese" userId="a5f5dabb-1e16-468f-a332-9454044ffca0" providerId="ADAL" clId="{DBAE778F-D471-42CC-8916-B10E41360B7B}" dt="2021-02-02T22:34:35.175" v="3" actId="27636"/>
        <pc:sldMkLst>
          <pc:docMk/>
          <pc:sldMk cId="3673504605" sldId="289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673504605" sldId="289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175" v="3" actId="27636"/>
          <ac:spMkLst>
            <pc:docMk/>
            <pc:sldMk cId="3673504605" sldId="289"/>
            <ac:spMk id="3" creationId="{AE1DD573-2669-480C-B17C-9AE343CADE9D}"/>
          </ac:spMkLst>
        </pc:spChg>
      </pc:sldChg>
      <pc:sldChg chg="modSp mod">
        <pc:chgData name="Joshua Weese" userId="a5f5dabb-1e16-468f-a332-9454044ffca0" providerId="ADAL" clId="{DBAE778F-D471-42CC-8916-B10E41360B7B}" dt="2021-02-02T22:34:35.185" v="4" actId="27636"/>
        <pc:sldMkLst>
          <pc:docMk/>
          <pc:sldMk cId="251958219" sldId="290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251958219" sldId="290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185" v="4" actId="27636"/>
          <ac:spMkLst>
            <pc:docMk/>
            <pc:sldMk cId="251958219" sldId="290"/>
            <ac:spMk id="3" creationId="{AE1DD573-2669-480C-B17C-9AE343CADE9D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819025602" sldId="291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819025602" sldId="291"/>
            <ac:spMk id="2" creationId="{BCEEBBE8-7ED9-468C-9416-6CA232DF630F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819025602" sldId="291"/>
            <ac:spMk id="3" creationId="{AE1DD573-2669-480C-B17C-9AE343CADE9D}"/>
          </ac:spMkLst>
        </pc:spChg>
      </pc:sldChg>
      <pc:sldChg chg="modSp mod">
        <pc:chgData name="Joshua Weese" userId="a5f5dabb-1e16-468f-a332-9454044ffca0" providerId="ADAL" clId="{DBAE778F-D471-42CC-8916-B10E41360B7B}" dt="2021-02-02T22:34:35.193" v="5" actId="27636"/>
        <pc:sldMkLst>
          <pc:docMk/>
          <pc:sldMk cId="185106935" sldId="292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185106935" sldId="292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193" v="5" actId="27636"/>
          <ac:spMkLst>
            <pc:docMk/>
            <pc:sldMk cId="185106935" sldId="292"/>
            <ac:spMk id="3" creationId="{00000000-0000-0000-0000-000000000000}"/>
          </ac:spMkLst>
        </pc:spChg>
      </pc:sldChg>
      <pc:sldChg chg="modSp">
        <pc:chgData name="Joshua Weese" userId="a5f5dabb-1e16-468f-a332-9454044ffca0" providerId="ADAL" clId="{DBAE778F-D471-42CC-8916-B10E41360B7B}" dt="2021-02-02T22:34:35.050" v="0"/>
        <pc:sldMkLst>
          <pc:docMk/>
          <pc:sldMk cId="3940556415" sldId="293"/>
        </pc:sldMkLst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940556415" sldId="293"/>
            <ac:spMk id="2" creationId="{00000000-0000-0000-0000-000000000000}"/>
          </ac:spMkLst>
        </pc:spChg>
        <pc:spChg chg="mod">
          <ac:chgData name="Joshua Weese" userId="a5f5dabb-1e16-468f-a332-9454044ffca0" providerId="ADAL" clId="{DBAE778F-D471-42CC-8916-B10E41360B7B}" dt="2021-02-02T22:34:35.050" v="0"/>
          <ac:spMkLst>
            <pc:docMk/>
            <pc:sldMk cId="394055641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ED6A-C522-4388-9C42-E1696DE8D03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70628-F3ED-4F1D-866B-EAA3660D6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COALESCE: Evaluates the arguments in order and returns the current value of the first expression that initially doesn't evaluate to NULL. For example, SELECT COALESCE(NULL, NULL, '</a:t>
            </a:r>
            <a:r>
              <a:rPr lang="en-US" dirty="0" err="1"/>
              <a:t>third_value</a:t>
            </a:r>
            <a:r>
              <a:rPr lang="en-US" dirty="0"/>
              <a:t>', '</a:t>
            </a:r>
            <a:r>
              <a:rPr lang="en-US" dirty="0" err="1"/>
              <a:t>fourth_value</a:t>
            </a:r>
            <a:r>
              <a:rPr lang="en-US" dirty="0"/>
              <a:t>'); returns the third value because the third value is the first value that isn't null.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CHOOSE:  Returns the item at the specified index from a list of values in SQL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NULLIF ( expression , expression ) : Returns a null value if the two specified expressions are equal. For example, SELECT NULLIF(4,4) AS Same, NULLIF(5,7) AS Different; returns NULL for the first column (4 and 4) because the two input values are the same. </a:t>
            </a:r>
            <a:r>
              <a:rPr lang="en-US"/>
              <a:t>The second column returns the first value (5) because the two input values are different.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70628-F3ED-4F1D-866B-EAA3660D6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6105" y="6337598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5125" y="6337599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185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3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0611" y="6356350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70173" y="6356350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6173" y="162584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7864" y="6338916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96053" y="633891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2053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847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21600" y="6326960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8536" y="165915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2D95779-7F80-4C85-8F95-26994BC3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5" y="6153196"/>
            <a:ext cx="5297864" cy="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55721" y="6337599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908" y="6338916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9908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78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0227" y="6347074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18415" y="6347075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34415" y="145800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782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0227" y="6356351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27041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43041" y="162594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755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55721" y="6338916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5283" y="633891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1283" y="153959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81600" y="6321664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78800" y="6321664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4800" y="171211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07479" y="6308728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74566" y="630872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0679" y="90487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24732" y="6337990"/>
            <a:ext cx="2844800" cy="365125"/>
          </a:xfrm>
        </p:spPr>
        <p:txBody>
          <a:bodyPr/>
          <a:lstStyle/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70174" y="634603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6174" y="146844"/>
            <a:ext cx="2844800" cy="365125"/>
          </a:xfrm>
        </p:spPr>
        <p:txBody>
          <a:bodyPr/>
          <a:lstStyle/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87D7-52EC-43B1-99A5-F46C8E0DB29B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0541-6491-480C-BA60-F43DFDB620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7114C82-B9E8-4CAA-8F90-F8EBCB8EFE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15" y="6153196"/>
            <a:ext cx="5297864" cy="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language-elements/like-transact-sql?view=sql-server-ver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isnull-transact-sql?view=sql-server-ver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t-sql/functions/logical-functions-choose-transact-sql?view=sql-server-ver15" TargetMode="External"/><Relationship Id="rId5" Type="http://schemas.openxmlformats.org/officeDocument/2006/relationships/hyperlink" Target="https://docs.microsoft.com/en-us/sql/t-sql/functions/logical-functions-iif-transact-sql?view=sql-server-ver15" TargetMode="External"/><Relationship Id="rId4" Type="http://schemas.openxmlformats.org/officeDocument/2006/relationships/hyperlink" Target="https://docs.microsoft.com/en-us/sql/t-sql/language-elements/coalesce-transact-sql?view=sql-server-ver1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CIS560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11607"/>
            <a:ext cx="8991600" cy="1199704"/>
          </a:xfrm>
        </p:spPr>
        <p:txBody>
          <a:bodyPr/>
          <a:lstStyle/>
          <a:p>
            <a:r>
              <a:rPr lang="en-US" dirty="0"/>
              <a:t>Single-Table Queries - Part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Data Types: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ASCII &amp; CHAR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CHARINDEX, SUBSTRING, LEFT, RIGHT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UPPER &amp; LOWER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LTRIM &amp; RTRIM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REPLACE, REPLICATE, STUFF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600" dirty="0"/>
              <a:t>CONCAT</a:t>
            </a:r>
          </a:p>
        </p:txBody>
      </p:sp>
    </p:spTree>
    <p:extLst>
      <p:ext uri="{BB962C8B-B14F-4D97-AF65-F5344CB8AC3E}">
        <p14:creationId xmlns:p14="http://schemas.microsoft.com/office/powerpoint/2010/main" val="1956681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Date/Time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DATE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Contains date only</a:t>
            </a:r>
          </a:p>
          <a:p>
            <a:pPr lvl="1">
              <a:spcBef>
                <a:spcPts val="1800"/>
              </a:spcBef>
            </a:pPr>
            <a:r>
              <a:rPr lang="en-US" sz="2600"/>
              <a:t>Supported range: </a:t>
            </a:r>
            <a:r>
              <a:rPr lang="en-US" sz="2600" dirty="0"/>
              <a:t>0001-01-01 to 9999-12-31.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TIME [ (fractional second scale) ]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Scale can be 0 to 7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DATETIME2 combines date and time.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DATETIMEOFFSET adds 2-byte </a:t>
            </a:r>
            <a:r>
              <a:rPr lang="en-US" sz="3000" dirty="0" err="1"/>
              <a:t>timezone</a:t>
            </a:r>
            <a:r>
              <a:rPr lang="en-US" sz="3000" dirty="0"/>
              <a:t> offset to DATETIME2.</a:t>
            </a:r>
          </a:p>
        </p:txBody>
      </p:sp>
    </p:spTree>
    <p:extLst>
      <p:ext uri="{BB962C8B-B14F-4D97-AF65-F5344CB8AC3E}">
        <p14:creationId xmlns:p14="http://schemas.microsoft.com/office/powerpoint/2010/main" val="3940556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Date/Time Data Types: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SYSDATETIME(), SYSDATETIMEOFFSET(), SYSUTCDATETIME()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DATEPART, DATENAME, DAY, MONTH, YEAR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SWITCHOFFSET, TODATETIMEOFFSET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CONVERT gives formatting options when converting to string.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3500" dirty="0"/>
              <a:t>DATEDIFF &amp; DATEADD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9269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Predicates IN, BETWEEN, and LIKE</a:t>
            </a:r>
          </a:p>
          <a:p>
            <a:r>
              <a:rPr lang="en-US" sz="2800" dirty="0"/>
              <a:t>Operator Precedence</a:t>
            </a:r>
          </a:p>
          <a:p>
            <a:r>
              <a:rPr lang="en-US" sz="2800" dirty="0"/>
              <a:t>CASE Expression</a:t>
            </a:r>
          </a:p>
          <a:p>
            <a:r>
              <a:rPr lang="en-US" sz="2800" dirty="0"/>
              <a:t>Variables</a:t>
            </a:r>
          </a:p>
          <a:p>
            <a:r>
              <a:rPr lang="en-US" sz="2800" dirty="0"/>
              <a:t>Converting Data Types</a:t>
            </a:r>
          </a:p>
          <a:p>
            <a:r>
              <a:rPr lang="en-US" sz="2800" dirty="0"/>
              <a:t>Character Data Types</a:t>
            </a:r>
          </a:p>
          <a:p>
            <a:r>
              <a:rPr lang="en-US" sz="2800" dirty="0"/>
              <a:t>Date/Time Data Types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8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91632"/>
            <a:ext cx="7886700" cy="467473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ANSI Processing Order (Logical)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2400" dirty="0"/>
          </a:p>
          <a:p>
            <a:r>
              <a:rPr lang="en-US" sz="2400" dirty="0"/>
              <a:t>OFFSET-FETCH is part of the ORDER BY clause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146221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[DISTINCT | TOP]...</a:t>
            </a:r>
          </a:p>
          <a:p>
            <a:r>
              <a:rPr lang="en-US" sz="2400" dirty="0"/>
              <a:t>FROM ...</a:t>
            </a:r>
          </a:p>
          <a:p>
            <a:r>
              <a:rPr lang="en-US" sz="2400" dirty="0"/>
              <a:t>WHERE ...</a:t>
            </a:r>
          </a:p>
          <a:p>
            <a:r>
              <a:rPr lang="en-US" sz="2400" dirty="0"/>
              <a:t>GROUP BY ...</a:t>
            </a:r>
          </a:p>
          <a:p>
            <a:r>
              <a:rPr lang="en-US" sz="2400" dirty="0"/>
              <a:t>HAVING ...</a:t>
            </a:r>
          </a:p>
          <a:p>
            <a:r>
              <a:rPr lang="en-US" sz="2400" dirty="0"/>
              <a:t>ORDER BY ...</a:t>
            </a:r>
          </a:p>
          <a:p>
            <a:r>
              <a:rPr lang="en-US" sz="2400" dirty="0"/>
              <a:t>OFFSET… FETCH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51620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28817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32406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35996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214622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05200" y="398093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18288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34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</a:t>
            </a:r>
          </a:p>
          <a:p>
            <a:pPr lvl="1"/>
            <a:r>
              <a:rPr lang="en-US" sz="2500" dirty="0"/>
              <a:t>Checks whether a value is equal to at least one element in the provided set</a:t>
            </a:r>
          </a:p>
          <a:p>
            <a:r>
              <a:rPr lang="en-US" sz="2800" dirty="0"/>
              <a:t>BETWEEN</a:t>
            </a:r>
          </a:p>
          <a:p>
            <a:pPr lvl="1"/>
            <a:r>
              <a:rPr lang="en-US" sz="2400" dirty="0"/>
              <a:t>Checks whether a value is in the specified range</a:t>
            </a:r>
          </a:p>
          <a:p>
            <a:pPr lvl="1"/>
            <a:r>
              <a:rPr lang="en-US" sz="2400" dirty="0"/>
              <a:t>The boundary values are evaluated </a:t>
            </a:r>
            <a:r>
              <a:rPr lang="en-US" sz="2400" b="1" dirty="0"/>
              <a:t>inclusively</a:t>
            </a:r>
          </a:p>
          <a:p>
            <a:r>
              <a:rPr lang="en-US" sz="2700" dirty="0">
                <a:hlinkClick r:id="rId2"/>
              </a:rPr>
              <a:t>LIKE</a:t>
            </a:r>
            <a:endParaRPr lang="en-US" sz="2700" dirty="0"/>
          </a:p>
          <a:p>
            <a:pPr lvl="1"/>
            <a:r>
              <a:rPr lang="en-US" sz="2400" dirty="0"/>
              <a:t>Evaluates whether a character string meets a specified pattern</a:t>
            </a:r>
          </a:p>
          <a:p>
            <a:r>
              <a:rPr lang="en-US" sz="2800" dirty="0"/>
              <a:t>All can be negated with NOT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*, /, 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+, 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=, &gt;, &lt;, &gt;=, &lt;=, &lt;&gt;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BETWEEN, IN, LIKE,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= (Assignment)</a:t>
            </a:r>
          </a:p>
        </p:txBody>
      </p:sp>
    </p:spTree>
    <p:extLst>
      <p:ext uri="{BB962C8B-B14F-4D97-AF65-F5344CB8AC3E}">
        <p14:creationId xmlns:p14="http://schemas.microsoft.com/office/powerpoint/2010/main" val="77948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Simple Form</a:t>
            </a:r>
          </a:p>
          <a:p>
            <a:pPr lvl="1"/>
            <a:r>
              <a:rPr lang="en-US" sz="2500" dirty="0"/>
              <a:t>Compares scalar values and returns value with first match.</a:t>
            </a:r>
          </a:p>
          <a:p>
            <a:r>
              <a:rPr lang="en-US" sz="2800" dirty="0"/>
              <a:t>Searched Form</a:t>
            </a:r>
          </a:p>
          <a:p>
            <a:pPr lvl="1"/>
            <a:r>
              <a:rPr lang="en-US" sz="2400" dirty="0"/>
              <a:t>Evaluates predicates looking for first match.</a:t>
            </a:r>
          </a:p>
          <a:p>
            <a:pPr lvl="1"/>
            <a:r>
              <a:rPr lang="en-US" sz="2400" dirty="0"/>
              <a:t>First match is identified by TRUE expression.</a:t>
            </a:r>
          </a:p>
          <a:p>
            <a:r>
              <a:rPr lang="en-US" sz="2700" dirty="0"/>
              <a:t>Other useful functions:</a:t>
            </a:r>
          </a:p>
          <a:p>
            <a:pPr lvl="1"/>
            <a:r>
              <a:rPr lang="en-US" sz="2100" dirty="0">
                <a:hlinkClick r:id="rId3"/>
              </a:rPr>
              <a:t>ISNULL</a:t>
            </a:r>
            <a:r>
              <a:rPr lang="en-US" sz="2100" dirty="0"/>
              <a:t>( </a:t>
            </a:r>
            <a:r>
              <a:rPr lang="en-US" sz="2100" dirty="0" err="1"/>
              <a:t>check_expression</a:t>
            </a:r>
            <a:r>
              <a:rPr lang="en-US" sz="2100" dirty="0"/>
              <a:t> , </a:t>
            </a:r>
            <a:r>
              <a:rPr lang="en-US" sz="2100" dirty="0" err="1"/>
              <a:t>replacement_value</a:t>
            </a:r>
            <a:r>
              <a:rPr lang="en-US" sz="2100" dirty="0"/>
              <a:t> ) </a:t>
            </a:r>
          </a:p>
          <a:p>
            <a:pPr lvl="1"/>
            <a:r>
              <a:rPr lang="en-US" sz="2100" dirty="0">
                <a:hlinkClick r:id="rId4"/>
              </a:rPr>
              <a:t>COALESCE</a:t>
            </a:r>
            <a:r>
              <a:rPr lang="en-US" sz="2100" dirty="0"/>
              <a:t>( expression [ ,...n ] ) </a:t>
            </a:r>
          </a:p>
          <a:p>
            <a:pPr lvl="1"/>
            <a:r>
              <a:rPr lang="en-US" sz="2100" dirty="0">
                <a:hlinkClick r:id="rId5"/>
              </a:rPr>
              <a:t>IIF</a:t>
            </a:r>
            <a:r>
              <a:rPr lang="en-US" sz="2100" dirty="0"/>
              <a:t>(</a:t>
            </a:r>
            <a:r>
              <a:rPr lang="en-US" sz="2100" dirty="0" err="1"/>
              <a:t>boolean_expression</a:t>
            </a:r>
            <a:r>
              <a:rPr lang="en-US" sz="2100" dirty="0"/>
              <a:t>, </a:t>
            </a:r>
            <a:r>
              <a:rPr lang="en-US" sz="2100" dirty="0" err="1"/>
              <a:t>true_value</a:t>
            </a:r>
            <a:r>
              <a:rPr lang="en-US" sz="2100" dirty="0"/>
              <a:t>, </a:t>
            </a:r>
            <a:r>
              <a:rPr lang="en-US" sz="2100" dirty="0" err="1"/>
              <a:t>false_value</a:t>
            </a:r>
            <a:r>
              <a:rPr lang="en-US" sz="2100" dirty="0"/>
              <a:t> )</a:t>
            </a:r>
          </a:p>
          <a:p>
            <a:pPr lvl="1"/>
            <a:r>
              <a:rPr lang="en-US" sz="2100" dirty="0">
                <a:hlinkClick r:id="rId6"/>
              </a:rPr>
              <a:t>CHOOSE</a:t>
            </a:r>
            <a:r>
              <a:rPr lang="nn-NO" sz="2100" dirty="0"/>
              <a:t>( index, val_1, val_2 [, val_n ] ) </a:t>
            </a:r>
            <a:endParaRPr lang="en-US" sz="2100" dirty="0"/>
          </a:p>
          <a:p>
            <a:r>
              <a:rPr lang="en-US" sz="2400" dirty="0"/>
              <a:t>COALESCE is the only standard function</a:t>
            </a:r>
          </a:p>
        </p:txBody>
      </p:sp>
    </p:spTree>
    <p:extLst>
      <p:ext uri="{BB962C8B-B14F-4D97-AF65-F5344CB8AC3E}">
        <p14:creationId xmlns:p14="http://schemas.microsoft.com/office/powerpoint/2010/main" val="2004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Use DECLARE Statement</a:t>
            </a:r>
          </a:p>
          <a:p>
            <a:r>
              <a:rPr lang="en-US" sz="2800" dirty="0"/>
              <a:t>Initializer is optional.</a:t>
            </a:r>
          </a:p>
          <a:p>
            <a:r>
              <a:rPr lang="en-US" sz="2800" dirty="0"/>
              <a:t>Default value is NULL without initializer.</a:t>
            </a:r>
          </a:p>
          <a:p>
            <a:r>
              <a:rPr lang="en-US" sz="2800" dirty="0"/>
              <a:t>Syntax – Must always be prefixed with ‘@’.</a:t>
            </a:r>
            <a:br>
              <a:rPr lang="en-US" sz="2800" dirty="0"/>
            </a:br>
            <a:br>
              <a:rPr lang="en-US" sz="2800" dirty="0"/>
            </a:b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SomeVariable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/>
              <a:t>Multiple variables can be declared in a single statement.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VarcharVariable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5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BBE8-7ED9-468C-9416-6CA232DF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D573-2669-480C-B17C-9AE343C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CAST</a:t>
            </a:r>
          </a:p>
          <a:p>
            <a:pPr lvl="1"/>
            <a:r>
              <a:rPr lang="en-US" sz="2500" dirty="0"/>
              <a:t>Standard SQL</a:t>
            </a:r>
          </a:p>
          <a:p>
            <a:pPr lvl="1"/>
            <a:r>
              <a:rPr lang="en-US" sz="2500" dirty="0"/>
              <a:t>Similar to other languages</a:t>
            </a:r>
          </a:p>
          <a:p>
            <a:r>
              <a:rPr lang="en-US" sz="2800" dirty="0"/>
              <a:t>Syntax</a:t>
            </a:r>
            <a:br>
              <a:rPr lang="en-US" sz="2800" dirty="0"/>
            </a:b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b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/>
              <a:t>CONVERT</a:t>
            </a:r>
          </a:p>
          <a:p>
            <a:pPr lvl="1"/>
            <a:r>
              <a:rPr lang="en-US" sz="2500" dirty="0"/>
              <a:t>Gives optional formatting options.</a:t>
            </a:r>
          </a:p>
          <a:p>
            <a:r>
              <a:rPr lang="en-US" sz="2800" dirty="0"/>
              <a:t>Syntax</a:t>
            </a:r>
            <a:br>
              <a:rPr lang="en-US" sz="2800" dirty="0"/>
            </a:b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IntValue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Fixed-Length Types: char &amp; </a:t>
            </a:r>
            <a:r>
              <a:rPr lang="en-US" sz="3000" dirty="0" err="1"/>
              <a:t>nchar</a:t>
            </a:r>
            <a:endParaRPr lang="en-US" sz="3000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600" dirty="0"/>
              <a:t>Syntax</a:t>
            </a:r>
            <a:br>
              <a:rPr lang="en-US" sz="26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 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Fixed-size – Pads shorter values with spaces to consume </a:t>
            </a:r>
            <a:r>
              <a:rPr lang="en-US" sz="2600" i="1" dirty="0"/>
              <a:t>n</a:t>
            </a:r>
            <a:r>
              <a:rPr lang="en-US" sz="2600" dirty="0"/>
              <a:t> characters.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Variable-Length Types: varchar &amp; </a:t>
            </a:r>
            <a:r>
              <a:rPr lang="en-US" sz="3000" dirty="0" err="1"/>
              <a:t>nvarchar</a:t>
            </a:r>
            <a:endParaRPr lang="en-US" sz="3000" dirty="0"/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600" dirty="0"/>
              <a:t>Syntax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NVARCHAR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 ( n ) ]</a:t>
            </a:r>
          </a:p>
          <a:p>
            <a:pPr lvl="1">
              <a:spcBef>
                <a:spcPts val="1800"/>
              </a:spcBef>
            </a:pPr>
            <a:r>
              <a:rPr lang="en-US" sz="2600" dirty="0"/>
              <a:t>Variable-sized – No padding, storage is actual size needed.</a:t>
            </a:r>
          </a:p>
          <a:p>
            <a:pPr>
              <a:spcBef>
                <a:spcPts val="1800"/>
              </a:spcBef>
            </a:pPr>
            <a:r>
              <a:rPr lang="en-US" sz="3000" dirty="0"/>
              <a:t>NCHAR and NVARCHAR store Unicode characters – 2 bytes per character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6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su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 115" id="{7EDE166B-13BF-4056-97B3-75D27B7E17DA}" vid="{D6DB819F-F053-49DC-9778-D3E949FDF6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F0F5F090D6FE4C9D66FF879A7CC7B3" ma:contentTypeVersion="12" ma:contentTypeDescription="Create a new document." ma:contentTypeScope="" ma:versionID="9bb43d1f494c2fb914972dc25ebc8e65">
  <xsd:schema xmlns:xsd="http://www.w3.org/2001/XMLSchema" xmlns:xs="http://www.w3.org/2001/XMLSchema" xmlns:p="http://schemas.microsoft.com/office/2006/metadata/properties" xmlns:ns2="58c44ba5-51a4-40bc-b9f0-9fe2032e2130" xmlns:ns3="a8aa74bf-b7f3-46df-95dd-a7ee043964fa" targetNamespace="http://schemas.microsoft.com/office/2006/metadata/properties" ma:root="true" ma:fieldsID="06a0644de1d2f5417547aaa47f306f32" ns2:_="" ns3:_="">
    <xsd:import namespace="58c44ba5-51a4-40bc-b9f0-9fe2032e2130"/>
    <xsd:import namespace="a8aa74bf-b7f3-46df-95dd-a7ee04396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4ba5-51a4-40bc-b9f0-9fe2032e2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a74bf-b7f3-46df-95dd-a7ee043964f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ABDE05-54F5-4CFA-BC9D-94CF50777B61}"/>
</file>

<file path=customXml/itemProps2.xml><?xml version="1.0" encoding="utf-8"?>
<ds:datastoreItem xmlns:ds="http://schemas.openxmlformats.org/officeDocument/2006/customXml" ds:itemID="{51B8A557-92B1-48DD-A926-3B4ADEC97A4C}"/>
</file>

<file path=customXml/itemProps3.xml><?xml version="1.0" encoding="utf-8"?>
<ds:datastoreItem xmlns:ds="http://schemas.openxmlformats.org/officeDocument/2006/customXml" ds:itemID="{B5E76B2F-3629-4A03-A730-EB1760CC86F7}"/>
</file>

<file path=docProps/app.xml><?xml version="1.0" encoding="utf-8"?>
<Properties xmlns="http://schemas.openxmlformats.org/officeDocument/2006/extended-properties" xmlns:vt="http://schemas.openxmlformats.org/officeDocument/2006/docPropsVTypes">
  <Template>_template-cs</Template>
  <TotalTime>4815</TotalTime>
  <Words>693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ksu theme</vt:lpstr>
      <vt:lpstr>CIS560</vt:lpstr>
      <vt:lpstr>Topics</vt:lpstr>
      <vt:lpstr>Review</vt:lpstr>
      <vt:lpstr>Predicates</vt:lpstr>
      <vt:lpstr>Operator Precedence</vt:lpstr>
      <vt:lpstr>CASE Expression</vt:lpstr>
      <vt:lpstr>Variables</vt:lpstr>
      <vt:lpstr>Converting Data Types</vt:lpstr>
      <vt:lpstr>Character Data Types</vt:lpstr>
      <vt:lpstr>Character Data Types: String Functions</vt:lpstr>
      <vt:lpstr>Date/Time Data Types</vt:lpstr>
      <vt:lpstr>Date/Time Data Types: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101</dc:title>
  <dc:creator>John T. Keller</dc:creator>
  <cp:lastModifiedBy>Joshua Weese</cp:lastModifiedBy>
  <cp:revision>102</cp:revision>
  <dcterms:created xsi:type="dcterms:W3CDTF">2009-06-10T17:51:07Z</dcterms:created>
  <dcterms:modified xsi:type="dcterms:W3CDTF">2021-02-03T14:15:48Z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0x01010083F0F5F090D6FE4C9D66FF879A7CC7B3</vt:lpwstr>
  </property>
</Properties>
</file>