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67" r:id="rId6"/>
    <p:sldId id="257" r:id="rId7"/>
    <p:sldId id="266" r:id="rId8"/>
    <p:sldId id="258" r:id="rId9"/>
    <p:sldId id="259" r:id="rId10"/>
    <p:sldId id="264" r:id="rId11"/>
    <p:sldId id="265" r:id="rId12"/>
    <p:sldId id="263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96A4C-4CF7-7B50-92B6-60677BFA8F94}" v="227" dt="2020-12-15T01:36:30.113"/>
    <p1510:client id="{38B05BFB-E07A-4C80-D77F-B30B66E7BEFC}" v="57" dt="2020-12-15T01:37:02.827"/>
    <p1510:client id="{CC70F6EE-9D5B-471C-B289-DA4396F4868A}" v="19" dt="2020-12-14T05:48:18.974"/>
    <p1510:client id="{E6803593-6BFA-4AD1-B3F9-8AE40A00F8CE}" v="59" dt="2020-12-15T01:29:52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6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44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72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38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80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68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1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14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98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4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8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u-hmi/BP-Predictor" TargetMode="External"/><Relationship Id="rId2" Type="http://schemas.openxmlformats.org/officeDocument/2006/relationships/hyperlink" Target="https://web.microsoftstream.com/video/3162a6a8-3788-4f18-9258-2a1fc464f6f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migiro/Blood-Pressure-Prediction-and-Peronalized-Health-Behavior-Recommend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9E96E-B9B4-45E9-90AE-B5D926F5B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3655371"/>
            <a:ext cx="9679449" cy="1463136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BP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F3346-A8C0-4445-93FB-291F14F5B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252936"/>
            <a:ext cx="9679449" cy="65461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>
                <a:solidFill>
                  <a:schemeClr val="bg1"/>
                </a:solidFill>
              </a:rPr>
              <a:t>Lorna </a:t>
            </a:r>
            <a:r>
              <a:rPr lang="en-US" sz="2000" err="1">
                <a:solidFill>
                  <a:schemeClr val="bg1"/>
                </a:solidFill>
              </a:rPr>
              <a:t>Migiro</a:t>
            </a:r>
          </a:p>
          <a:p>
            <a:r>
              <a:rPr lang="en-US" sz="2000">
                <a:solidFill>
                  <a:schemeClr val="bg1"/>
                </a:solidFill>
              </a:rPr>
              <a:t>Bernice Ndungu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657DC-8FE2-46EE-92AB-C781D49AB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669" b="26303"/>
          <a:stretch/>
        </p:blipFill>
        <p:spPr>
          <a:xfrm>
            <a:off x="20" y="820991"/>
            <a:ext cx="12191980" cy="2608009"/>
          </a:xfrm>
          <a:prstGeom prst="rect">
            <a:avLst/>
          </a:prstGeom>
        </p:spPr>
      </p:pic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381391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404320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4558353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1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282DE-E0E3-463C-907D-6CC72DAE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solidFill>
                  <a:schemeClr val="bg1"/>
                </a:solidFill>
              </a:rPr>
              <a:t>WHAT NEXT</a:t>
            </a:r>
          </a:p>
        </p:txBody>
      </p:sp>
      <p:sp>
        <p:nvSpPr>
          <p:cNvPr id="2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77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A880-9D15-4F4A-83DB-43929864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0D1E-86CE-4381-80A1-9A2E10392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https://web.microsoftstream.com/video/3162a6a8-3788-4f18-9258-2a1fc464f6fb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endParaRPr lang="en-US"/>
          </a:p>
          <a:p>
            <a:r>
              <a:rPr lang="en-US"/>
              <a:t>GitHub Link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  <a:hlinkClick r:id="rId3"/>
              </a:rPr>
              <a:t>https://github.com/ksu-hmi/BP-Predictor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9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2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6631B-4066-433E-8DEA-B37B0B1D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en-US" sz="6600" b="0" i="0">
                <a:effectLst/>
                <a:latin typeface="Lato" panose="020F0502020204030203" pitchFamily="34" charset="0"/>
              </a:rPr>
              <a:t>What was the idea?</a:t>
            </a:r>
            <a:endParaRPr lang="en-US" sz="6600"/>
          </a:p>
        </p:txBody>
      </p:sp>
      <p:cxnSp>
        <p:nvCxnSpPr>
          <p:cNvPr id="48" name="Straight Connector 24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0D9A2-FF7F-4946-982B-C65F2E63E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23595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800" b="0" i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2400" b="0" i="0">
                <a:effectLst/>
                <a:latin typeface="-apple-system"/>
              </a:rPr>
              <a:t>Based on certain details like weight, age, glucose level, Cholesterol level, pre-existing conditions, </a:t>
            </a:r>
            <a:r>
              <a:rPr lang="en-US" sz="2400" b="0" i="0" err="1">
                <a:effectLst/>
                <a:latin typeface="-apple-system"/>
              </a:rPr>
              <a:t>etc</a:t>
            </a:r>
            <a:r>
              <a:rPr lang="en-US" sz="2400" b="0" i="0">
                <a:effectLst/>
                <a:latin typeface="-apple-system"/>
              </a:rPr>
              <a:t> </a:t>
            </a:r>
            <a:r>
              <a:rPr lang="en-US" sz="2400">
                <a:latin typeface="-apple-system"/>
              </a:rPr>
              <a:t>we sought to </a:t>
            </a:r>
            <a:r>
              <a:rPr lang="en-US" sz="2400" b="0" i="0">
                <a:effectLst/>
                <a:latin typeface="-apple-system"/>
              </a:rPr>
              <a:t>predicts if one is  prone to high blood pressure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We work to propose machine learning based healthcare analytics and maximize automated and continuous collection of user data </a:t>
            </a:r>
            <a:r>
              <a:rPr lang="en-US" sz="1800"/>
              <a:t>.</a:t>
            </a:r>
            <a:endParaRPr lang="en-US" sz="1800" b="0" i="0">
              <a:effectLst/>
              <a:latin typeface="-apple-system"/>
            </a:endParaRPr>
          </a:p>
        </p:txBody>
      </p:sp>
      <p:sp>
        <p:nvSpPr>
          <p:cNvPr id="5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7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0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3CCFD1-77CE-4AE2-B7CE-E909738A9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9" b="45477"/>
          <a:stretch/>
        </p:blipFill>
        <p:spPr bwMode="auto">
          <a:xfrm>
            <a:off x="307775" y="225083"/>
            <a:ext cx="11576450" cy="637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38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C2CB240-875E-4021-AA6B-14124E85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0" i="0">
                <a:solidFill>
                  <a:srgbClr val="494C4E"/>
                </a:solidFill>
                <a:effectLst/>
                <a:latin typeface="Lato" panose="020F0502020204030203" pitchFamily="34" charset="0"/>
              </a:rPr>
              <a:t>source code/tutorials </a:t>
            </a:r>
            <a:br>
              <a:rPr lang="en-US" sz="4800"/>
            </a:b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69D3D2-8492-4D5F-82D2-969E023BD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095033"/>
              </p:ext>
            </p:extLst>
          </p:nvPr>
        </p:nvGraphicFramePr>
        <p:xfrm>
          <a:off x="1739900" y="4508829"/>
          <a:ext cx="2108200" cy="222885"/>
        </p:xfrm>
        <a:graphic>
          <a:graphicData uri="http://schemas.openxmlformats.org/drawingml/2006/table">
            <a:tbl>
              <a:tblPr/>
              <a:tblGrid>
                <a:gridCol w="2108200">
                  <a:extLst>
                    <a:ext uri="{9D8B030D-6E8A-4147-A177-3AD203B41FA5}">
                      <a16:colId xmlns:a16="http://schemas.microsoft.com/office/drawing/2014/main" val="40305367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844056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926CD1-2E4E-46F8-B349-767D0A7B0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 b="0" i="0" u="sng" strike="noStrike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/>
              </a:rPr>
              <a:t>1. https://github.com/lmigiro/Blood-Pressure-Prediction-and-Peronalized-Health-Behavior-Recommendation</a:t>
            </a:r>
            <a:endParaRPr lang="en-US">
              <a:solidFill>
                <a:srgbClr val="24292E"/>
              </a:solidFill>
              <a:latin typeface="-apple-system"/>
            </a:endParaRPr>
          </a:p>
          <a:p>
            <a:r>
              <a:rPr lang="en-US" b="0" i="0">
                <a:solidFill>
                  <a:srgbClr val="24292E"/>
                </a:solidFill>
                <a:effectLst/>
                <a:latin typeface="-apple-system"/>
              </a:rPr>
              <a:t>Used health and fitness data collected from Samsung Galaxy Watch and blood pressure data from Omron to realize blood pressure prediction.</a:t>
            </a:r>
          </a:p>
          <a:p>
            <a:pPr marL="0" indent="0">
              <a:buNone/>
            </a:pPr>
            <a:r>
              <a:rPr lang="en-US">
                <a:solidFill>
                  <a:srgbClr val="24292E"/>
                </a:solidFill>
                <a:latin typeface="-apple-system"/>
              </a:rPr>
              <a:t>2. Apple watch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A4A4A"/>
                </a:solidFill>
                <a:effectLst/>
                <a:latin typeface="Open Sans"/>
              </a:rPr>
              <a:t>This watch collects data such as a person’s heart rate, sleep cycle, breathing rate, activity level, blood pressure, etc. and keeps a record of these measures 24/7.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A4A4A"/>
                </a:solidFill>
                <a:effectLst/>
                <a:latin typeface="Open Sans"/>
              </a:rPr>
              <a:t>This collected data is then processed and analyzed by using Machine Learning and Deep learning algorithms to build a model that predicts the risk of a heart attack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8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2F9B-E24C-490A-B6B8-DB868894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0" i="0">
                <a:solidFill>
                  <a:srgbClr val="494C4E"/>
                </a:solidFill>
                <a:effectLst/>
                <a:latin typeface="Lato" panose="020F0502020204030203" pitchFamily="34" charset="0"/>
              </a:rPr>
              <a:t>  </a:t>
            </a:r>
            <a:r>
              <a:rPr lang="en-US">
                <a:solidFill>
                  <a:srgbClr val="494C4E"/>
                </a:solidFill>
                <a:latin typeface="Lato" panose="020F0502020204030203" pitchFamily="34" charset="0"/>
              </a:rPr>
              <a:t>P</a:t>
            </a:r>
            <a:r>
              <a:rPr lang="en-US" sz="4800" b="0" i="0">
                <a:solidFill>
                  <a:srgbClr val="494C4E"/>
                </a:solidFill>
                <a:effectLst/>
                <a:latin typeface="Lato" panose="020F0502020204030203" pitchFamily="34" charset="0"/>
              </a:rPr>
              <a:t>roject development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216E7-EB5C-456A-8471-058A39394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sourced for similar projects GitHub and online.</a:t>
            </a:r>
          </a:p>
          <a:p>
            <a:r>
              <a:rPr lang="en-US"/>
              <a:t>Initial code – we could not find the correct dataset</a:t>
            </a:r>
          </a:p>
          <a:p>
            <a:r>
              <a:rPr lang="en-US"/>
              <a:t>Current code- linear regression using </a:t>
            </a:r>
            <a:r>
              <a:rPr lang="en-US" err="1"/>
              <a:t>sklearn</a:t>
            </a:r>
            <a:endParaRPr lang="en-US"/>
          </a:p>
          <a:p>
            <a:r>
              <a:rPr lang="en-US"/>
              <a:t>  we made six major commits to the code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04432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EE717DA-6FEC-4AFB-A9A4-7B9EF4AA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4" y="501651"/>
            <a:ext cx="443472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overview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2A9C25-F114-4AC8-84D3-70F8B62A9A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3930" y="477009"/>
            <a:ext cx="3698528" cy="246857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EE5F6-1713-4118-B357-F6D1DBE77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51" y="3875682"/>
            <a:ext cx="4281815" cy="238743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FCED1F-85F8-4A24-AF3B-CA8CAD39E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247" y="2700971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/>
              <a:t>Variables</a:t>
            </a:r>
          </a:p>
          <a:p>
            <a:pPr marL="0" indent="0">
              <a:buNone/>
            </a:pPr>
            <a:r>
              <a:rPr lang="en-US" sz="1800"/>
              <a:t>Visualize different features and underlying relationships</a:t>
            </a:r>
          </a:p>
          <a:p>
            <a:pPr marL="0" indent="0">
              <a:buNone/>
            </a:pPr>
            <a:r>
              <a:rPr lang="en-US" sz="1800"/>
              <a:t>Plotted histogram</a:t>
            </a:r>
          </a:p>
          <a:p>
            <a:pPr marL="0" indent="0">
              <a:buNone/>
            </a:pPr>
            <a:endParaRPr lang="en-US" sz="1800"/>
          </a:p>
          <a:p>
            <a:endParaRPr lang="en-US" sz="18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3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56204-A972-46C3-95B8-14D375AA9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pPr algn="r"/>
            <a:r>
              <a:rPr lang="en-US" sz="8000">
                <a:solidFill>
                  <a:schemeClr val="bg1"/>
                </a:solidFill>
              </a:rPr>
              <a:t>Run code</a:t>
            </a: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PY">
            <a:extLst>
              <a:ext uri="{FF2B5EF4-FFF2-40B4-BE49-F238E27FC236}">
                <a16:creationId xmlns:a16="http://schemas.microsoft.com/office/drawing/2014/main" id="{C1B37916-2207-4417-BE0D-A9639B27D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0106" y="1598246"/>
            <a:ext cx="4783504" cy="4783504"/>
          </a:xfrm>
          <a:prstGeom prst="rect">
            <a:avLst/>
          </a:prstGeom>
        </p:spPr>
      </p:pic>
      <p:sp>
        <p:nvSpPr>
          <p:cNvPr id="18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1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A684-488B-4FEA-A6FA-F4156A5E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1C9F-CE53-46F3-B0FF-6A2FEB73C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494C4E"/>
                </a:solidFill>
                <a:latin typeface="Lato"/>
              </a:rPr>
              <a:t>Dataset</a:t>
            </a:r>
            <a:endParaRPr lang="en-US">
              <a:solidFill>
                <a:srgbClr val="494C4E"/>
              </a:solidFill>
              <a:latin typeface="Lato" panose="020F0502020204030203" pitchFamily="34" charset="0"/>
            </a:endParaRPr>
          </a:p>
          <a:p>
            <a:r>
              <a:rPr lang="en-US">
                <a:solidFill>
                  <a:srgbClr val="494C4E"/>
                </a:solidFill>
                <a:latin typeface="Lato"/>
              </a:rPr>
              <a:t>Packages installation on visual code </a:t>
            </a:r>
          </a:p>
          <a:p>
            <a:r>
              <a:rPr lang="en-US">
                <a:solidFill>
                  <a:srgbClr val="494C4E"/>
                </a:solidFill>
                <a:latin typeface="Lato"/>
              </a:rPr>
              <a:t>We used </a:t>
            </a:r>
            <a:r>
              <a:rPr lang="en-US" err="1">
                <a:solidFill>
                  <a:srgbClr val="494C4E"/>
                </a:solidFill>
                <a:latin typeface="Lato"/>
              </a:rPr>
              <a:t>jupyter</a:t>
            </a:r>
            <a:r>
              <a:rPr lang="en-US">
                <a:solidFill>
                  <a:srgbClr val="494C4E"/>
                </a:solidFill>
                <a:latin typeface="Lato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64045427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5388FEA2887B4F848287F04F4A33FE" ma:contentTypeVersion="8" ma:contentTypeDescription="Create a new document." ma:contentTypeScope="" ma:versionID="315849da67c79b691806fb5746372b04">
  <xsd:schema xmlns:xsd="http://www.w3.org/2001/XMLSchema" xmlns:xs="http://www.w3.org/2001/XMLSchema" xmlns:p="http://schemas.microsoft.com/office/2006/metadata/properties" xmlns:ns3="8e56f4bd-cd25-44c0-8ac9-ab90f1069a40" xmlns:ns4="431e884c-7a66-4868-8d04-29d57a346b59" targetNamespace="http://schemas.microsoft.com/office/2006/metadata/properties" ma:root="true" ma:fieldsID="0e4f37f3d1a8b816db445f1612b44cad" ns3:_="" ns4:_="">
    <xsd:import namespace="8e56f4bd-cd25-44c0-8ac9-ab90f1069a40"/>
    <xsd:import namespace="431e884c-7a66-4868-8d04-29d57a346b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56f4bd-cd25-44c0-8ac9-ab90f1069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1e884c-7a66-4868-8d04-29d57a346b5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07D335-401E-4F40-A250-13480E6CF8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D20660-61A7-49D6-91E1-F3F7C198A05F}">
  <ds:schemaRefs>
    <ds:schemaRef ds:uri="431e884c-7a66-4868-8d04-29d57a346b59"/>
    <ds:schemaRef ds:uri="8e56f4bd-cd25-44c0-8ac9-ab90f1069a4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A80FD55-5709-4C60-8A59-92B27215CCAA}">
  <ds:schemaRefs>
    <ds:schemaRef ds:uri="431e884c-7a66-4868-8d04-29d57a346b59"/>
    <ds:schemaRef ds:uri="8e56f4bd-cd25-44c0-8ac9-ab90f1069a4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Gill Sans Nova</vt:lpstr>
      <vt:lpstr>Lato</vt:lpstr>
      <vt:lpstr>Open Sans</vt:lpstr>
      <vt:lpstr>GradientVTI</vt:lpstr>
      <vt:lpstr>BP Predictor</vt:lpstr>
      <vt:lpstr>Project links</vt:lpstr>
      <vt:lpstr>What was the idea?</vt:lpstr>
      <vt:lpstr>PowerPoint Presentation</vt:lpstr>
      <vt:lpstr>source code/tutorials  </vt:lpstr>
      <vt:lpstr>  Project development</vt:lpstr>
      <vt:lpstr>Data overview</vt:lpstr>
      <vt:lpstr>Run code</vt:lpstr>
      <vt:lpstr>ROADBLOCKS</vt:lpstr>
      <vt:lpstr>WHAT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Lorna</dc:creator>
  <cp:lastModifiedBy>Bernice Ndungu</cp:lastModifiedBy>
  <cp:revision>4</cp:revision>
  <dcterms:created xsi:type="dcterms:W3CDTF">2020-12-14T19:08:48Z</dcterms:created>
  <dcterms:modified xsi:type="dcterms:W3CDTF">2020-12-15T01:39:59Z</dcterms:modified>
</cp:coreProperties>
</file>