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5143500" cx="9144000"/>
  <p:notesSz cx="6858000" cy="9144000"/>
  <p:embeddedFontLst>
    <p:embeddedFont>
      <p:font typeface="Roboto"/>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font" Target="fonts/Roboto-boldItalic.fntdata"/><Relationship Id="rId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oboto-regular.fntdata"/><Relationship Id="rId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chemeClr val="dk1"/>
                </a:solidFill>
              </a:rPr>
              <a:t>The goal of this innovation is to produce an electronic health record that is compatible with different softwares. This innovation will feature a symptom tracker that will evaluate the symptoms of patients while providing the users,  physicians, specialists, hospitals, and patients with appointment availability, previous lab tests, and diagnoses to cut costs, unnecessary testing and to accurately diagnose patients.</a:t>
            </a:r>
            <a:endParaRPr sz="2100">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11700" y="1317750"/>
            <a:ext cx="8520600" cy="824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800">
                <a:latin typeface="Times New Roman"/>
                <a:ea typeface="Times New Roman"/>
                <a:cs typeface="Times New Roman"/>
                <a:sym typeface="Times New Roman"/>
              </a:rPr>
              <a:t>EHR Innovation- Symptom Tracker</a:t>
            </a:r>
            <a:endParaRPr sz="3800">
              <a:latin typeface="Times New Roman"/>
              <a:ea typeface="Times New Roman"/>
              <a:cs typeface="Times New Roman"/>
              <a:sym typeface="Times New Roman"/>
            </a:endParaRPr>
          </a:p>
        </p:txBody>
      </p:sp>
      <p:sp>
        <p:nvSpPr>
          <p:cNvPr id="86" name="Google Shape;86;p13"/>
          <p:cNvSpPr txBox="1"/>
          <p:nvPr>
            <p:ph idx="1" type="subTitle"/>
          </p:nvPr>
        </p:nvSpPr>
        <p:spPr>
          <a:xfrm>
            <a:off x="1675500" y="2076450"/>
            <a:ext cx="5793000" cy="990600"/>
          </a:xfrm>
          <a:prstGeom prst="rect">
            <a:avLst/>
          </a:prstGeom>
        </p:spPr>
        <p:txBody>
          <a:bodyPr anchorCtr="0" anchor="t" bIns="91425" lIns="91425" spcFirstLastPara="1" rIns="91425" wrap="square" tIns="91425">
            <a:normAutofit/>
          </a:bodyPr>
          <a:lstStyle/>
          <a:p>
            <a:pPr indent="457200" lvl="0" marL="1828800" rtl="0" algn="l">
              <a:spcBef>
                <a:spcPts val="0"/>
              </a:spcBef>
              <a:spcAft>
                <a:spcPts val="0"/>
              </a:spcAft>
              <a:buNone/>
            </a:pPr>
            <a:r>
              <a:rPr lang="en" sz="1700">
                <a:latin typeface="Times New Roman"/>
                <a:ea typeface="Times New Roman"/>
                <a:cs typeface="Times New Roman"/>
                <a:sym typeface="Times New Roman"/>
              </a:rPr>
              <a:t>    </a:t>
            </a:r>
            <a:r>
              <a:rPr lang="en" sz="1700">
                <a:latin typeface="Times New Roman"/>
                <a:ea typeface="Times New Roman"/>
                <a:cs typeface="Times New Roman"/>
                <a:sym typeface="Times New Roman"/>
              </a:rPr>
              <a:t>Coders:</a:t>
            </a:r>
            <a:endParaRPr sz="1700">
              <a:latin typeface="Times New Roman"/>
              <a:ea typeface="Times New Roman"/>
              <a:cs typeface="Times New Roman"/>
              <a:sym typeface="Times New Roman"/>
            </a:endParaRPr>
          </a:p>
          <a:p>
            <a:pPr indent="0" lvl="0" marL="0" rtl="0" algn="ctr">
              <a:spcBef>
                <a:spcPts val="0"/>
              </a:spcBef>
              <a:spcAft>
                <a:spcPts val="0"/>
              </a:spcAft>
              <a:buNone/>
            </a:pPr>
            <a:r>
              <a:rPr lang="en" sz="1700">
                <a:latin typeface="Times New Roman"/>
                <a:ea typeface="Times New Roman"/>
                <a:cs typeface="Times New Roman"/>
                <a:sym typeface="Times New Roman"/>
              </a:rPr>
              <a:t> Kesjiah Wilcher, Nickya King, &amp; Tiana Cliett</a:t>
            </a:r>
            <a:endParaRPr sz="1700">
              <a:latin typeface="Times New Roman"/>
              <a:ea typeface="Times New Roman"/>
              <a:cs typeface="Times New Roman"/>
              <a:sym typeface="Times New Roman"/>
            </a:endParaRPr>
          </a:p>
        </p:txBody>
      </p:sp>
      <p:sp>
        <p:nvSpPr>
          <p:cNvPr id="87" name="Google Shape;87;p13"/>
          <p:cNvSpPr txBox="1"/>
          <p:nvPr/>
        </p:nvSpPr>
        <p:spPr>
          <a:xfrm>
            <a:off x="752575" y="4175475"/>
            <a:ext cx="5579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88" name="Google Shape;88;p13"/>
          <p:cNvSpPr txBox="1"/>
          <p:nvPr/>
        </p:nvSpPr>
        <p:spPr>
          <a:xfrm>
            <a:off x="1675500" y="2859475"/>
            <a:ext cx="6203700" cy="99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chemeClr val="lt1"/>
                </a:solidFill>
                <a:highlight>
                  <a:schemeClr val="dk1"/>
                </a:highlight>
                <a:latin typeface="Times New Roman"/>
                <a:ea typeface="Times New Roman"/>
                <a:cs typeface="Times New Roman"/>
                <a:sym typeface="Times New Roman"/>
              </a:rPr>
              <a:t>“From paper to screen, it’s better care than we’ve ever seen!”</a:t>
            </a:r>
            <a:endParaRPr sz="2100">
              <a:solidFill>
                <a:schemeClr val="lt1"/>
              </a:solidFill>
              <a:highlight>
                <a:schemeClr val="dk1"/>
              </a:highlight>
              <a:latin typeface="Times New Roman"/>
              <a:ea typeface="Times New Roman"/>
              <a:cs typeface="Times New Roman"/>
              <a:sym typeface="Times New Roman"/>
            </a:endParaRPr>
          </a:p>
        </p:txBody>
      </p:sp>
      <p:pic>
        <p:nvPicPr>
          <p:cNvPr id="89" name="Google Shape;89;p13"/>
          <p:cNvPicPr preferRelativeResize="0"/>
          <p:nvPr/>
        </p:nvPicPr>
        <p:blipFill>
          <a:blip r:embed="rId3">
            <a:alphaModFix/>
          </a:blip>
          <a:stretch>
            <a:fillRect/>
          </a:stretch>
        </p:blipFill>
        <p:spPr>
          <a:xfrm>
            <a:off x="6988725" y="3279800"/>
            <a:ext cx="2114174" cy="1757100"/>
          </a:xfrm>
          <a:prstGeom prst="rect">
            <a:avLst/>
          </a:prstGeom>
          <a:noFill/>
          <a:ln>
            <a:noFill/>
          </a:ln>
          <a:effectLst>
            <a:outerShdw blurRad="57150" rotWithShape="0" algn="bl" dir="5400000" dist="19050">
              <a:srgbClr val="000000">
                <a:alpha val="50000"/>
              </a:srgbClr>
            </a:outerShdw>
          </a:effectLst>
        </p:spPr>
      </p:pic>
      <p:pic>
        <p:nvPicPr>
          <p:cNvPr id="90" name="Google Shape;90;p13"/>
          <p:cNvPicPr preferRelativeResize="0"/>
          <p:nvPr/>
        </p:nvPicPr>
        <p:blipFill>
          <a:blip r:embed="rId4">
            <a:alphaModFix/>
          </a:blip>
          <a:stretch>
            <a:fillRect/>
          </a:stretch>
        </p:blipFill>
        <p:spPr>
          <a:xfrm>
            <a:off x="90225" y="3279800"/>
            <a:ext cx="1854925" cy="1757101"/>
          </a:xfrm>
          <a:prstGeom prst="rect">
            <a:avLst/>
          </a:prstGeom>
          <a:noFill/>
          <a:ln>
            <a:noFill/>
          </a:ln>
        </p:spPr>
      </p:pic>
      <p:pic>
        <p:nvPicPr>
          <p:cNvPr id="91" name="Google Shape;91;p13"/>
          <p:cNvPicPr preferRelativeResize="0"/>
          <p:nvPr/>
        </p:nvPicPr>
        <p:blipFill>
          <a:blip r:embed="rId5">
            <a:alphaModFix/>
          </a:blip>
          <a:stretch>
            <a:fillRect/>
          </a:stretch>
        </p:blipFill>
        <p:spPr>
          <a:xfrm>
            <a:off x="6988725" y="89764"/>
            <a:ext cx="2063925" cy="1496800"/>
          </a:xfrm>
          <a:prstGeom prst="rect">
            <a:avLst/>
          </a:prstGeom>
          <a:noFill/>
          <a:ln>
            <a:noFill/>
          </a:ln>
        </p:spPr>
      </p:pic>
      <p:pic>
        <p:nvPicPr>
          <p:cNvPr id="92" name="Google Shape;92;p13"/>
          <p:cNvPicPr preferRelativeResize="0"/>
          <p:nvPr/>
        </p:nvPicPr>
        <p:blipFill>
          <a:blip r:embed="rId6">
            <a:alphaModFix/>
          </a:blip>
          <a:stretch>
            <a:fillRect/>
          </a:stretch>
        </p:blipFill>
        <p:spPr>
          <a:xfrm>
            <a:off x="90225" y="89763"/>
            <a:ext cx="2558049" cy="1407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