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4" r:id="rId5"/>
  </p:sldMasterIdLst>
  <p:sldIdLst>
    <p:sldId id="258" r:id="rId6"/>
    <p:sldId id="262" r:id="rId7"/>
    <p:sldId id="270" r:id="rId8"/>
    <p:sldId id="273" r:id="rId9"/>
    <p:sldId id="274" r:id="rId10"/>
    <p:sldId id="257" r:id="rId11"/>
    <p:sldId id="27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1CF43-783A-4A32-95CB-F1B42C733B2F}" v="1" dt="2022-12-08T02:26:47.693"/>
    <p1510:client id="{78B70E5D-749A-45E1-9344-5FB3C3B244DD}" v="16" dt="2022-12-08T00:21:50.152"/>
    <p1510:client id="{BECC10DF-D653-489D-9F32-3585D3DCD6D1}" vWet="2" dt="2022-12-08T23:56:19.157"/>
    <p1510:client id="{C36C7032-E841-499D-9DC8-E32BC22B1EF4}" v="527" dt="2022-12-08T02:23:36.179"/>
    <p1510:client id="{CF1C6071-71CD-418B-92E0-65A7F1C2173D}" v="151" dt="2022-12-09T00:24:19.001"/>
    <p1510:client id="{EAB8ED3C-1E45-49AD-9339-EFB66AEA5C07}" v="3" dt="2022-12-08T03:11:11.631"/>
    <p1510:client id="{F265EFB1-4942-4D51-821C-56C92488F1AF}" v="471" dt="2022-12-08T01:51:28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2F135-8E4D-4C25-BE5D-FFC69CB6685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4EF96-E0C6-4DC9-9C3E-0E965647C242}">
      <dgm:prSet custT="1"/>
      <dgm:spPr/>
      <dgm:t>
        <a:bodyPr/>
        <a:lstStyle/>
        <a:p>
          <a:r>
            <a:rPr lang="en-US" sz="1200" b="1" dirty="0">
              <a:latin typeface="Futura Md BT" panose="020B0602020204020303"/>
            </a:rPr>
            <a:t>We all had similar ideas </a:t>
          </a:r>
          <a:endParaRPr lang="en-US" sz="1200" dirty="0">
            <a:latin typeface="Futura Md BT" panose="020B0602020204020303"/>
          </a:endParaRPr>
        </a:p>
      </dgm:t>
    </dgm:pt>
    <dgm:pt modelId="{4C3CD6E0-5803-4B7F-8CDC-941C5BF0A0E3}" type="parTrans" cxnId="{09C296FC-D300-482F-886E-5D598DC215D4}">
      <dgm:prSet/>
      <dgm:spPr/>
      <dgm:t>
        <a:bodyPr/>
        <a:lstStyle/>
        <a:p>
          <a:endParaRPr lang="en-US"/>
        </a:p>
      </dgm:t>
    </dgm:pt>
    <dgm:pt modelId="{1436E388-9BBF-47FA-973A-ABEA3AFBC3E9}" type="sibTrans" cxnId="{09C296FC-D300-482F-886E-5D598DC215D4}">
      <dgm:prSet/>
      <dgm:spPr/>
      <dgm:t>
        <a:bodyPr/>
        <a:lstStyle/>
        <a:p>
          <a:endParaRPr lang="en-US"/>
        </a:p>
      </dgm:t>
    </dgm:pt>
    <dgm:pt modelId="{7F644C6F-EE3C-4895-984F-42DF799677F2}">
      <dgm:prSet custT="1"/>
      <dgm:spPr/>
      <dgm:t>
        <a:bodyPr/>
        <a:lstStyle/>
        <a:p>
          <a:r>
            <a:rPr lang="en-US" sz="1200" b="1" dirty="0">
              <a:latin typeface="Futura Md BT" panose="020B0602020204020303"/>
            </a:rPr>
            <a:t>We knew that we wanted to develop a game.</a:t>
          </a:r>
          <a:endParaRPr lang="en-US" sz="1200" dirty="0">
            <a:latin typeface="Futura Md BT" panose="020B0602020204020303"/>
          </a:endParaRPr>
        </a:p>
      </dgm:t>
    </dgm:pt>
    <dgm:pt modelId="{56B6D94C-45AF-4467-B0E0-290B7F75000C}" type="parTrans" cxnId="{A2ADD7C9-23C1-4E26-9F25-FAE7C35F3C3F}">
      <dgm:prSet/>
      <dgm:spPr/>
      <dgm:t>
        <a:bodyPr/>
        <a:lstStyle/>
        <a:p>
          <a:endParaRPr lang="en-US"/>
        </a:p>
      </dgm:t>
    </dgm:pt>
    <dgm:pt modelId="{9442FAC9-8F42-447E-83FF-331A82C324A0}" type="sibTrans" cxnId="{A2ADD7C9-23C1-4E26-9F25-FAE7C35F3C3F}">
      <dgm:prSet/>
      <dgm:spPr/>
      <dgm:t>
        <a:bodyPr/>
        <a:lstStyle/>
        <a:p>
          <a:endParaRPr lang="en-US"/>
        </a:p>
      </dgm:t>
    </dgm:pt>
    <dgm:pt modelId="{833A82F0-9ECA-4F18-8E79-1B2702F8FE30}">
      <dgm:prSet custT="1"/>
      <dgm:spPr/>
      <dgm:t>
        <a:bodyPr/>
        <a:lstStyle/>
        <a:p>
          <a:r>
            <a:rPr lang="en-US" sz="1050" b="1" dirty="0"/>
            <a:t>The scope of the application was to provide the user with the ability to take a multiple-choice test and the correct and incorrect answers would be displayed, while also providing the percentage of correct answers</a:t>
          </a:r>
          <a:r>
            <a:rPr lang="en-US" sz="1000" b="1" dirty="0"/>
            <a:t>.</a:t>
          </a:r>
          <a:endParaRPr lang="en-US" sz="1000" dirty="0"/>
        </a:p>
      </dgm:t>
    </dgm:pt>
    <dgm:pt modelId="{7803D4B9-31BA-4CC3-8587-182C24DF6A6B}" type="parTrans" cxnId="{C46628E7-F855-4184-B88C-9B53840BE44E}">
      <dgm:prSet/>
      <dgm:spPr/>
      <dgm:t>
        <a:bodyPr/>
        <a:lstStyle/>
        <a:p>
          <a:endParaRPr lang="en-US"/>
        </a:p>
      </dgm:t>
    </dgm:pt>
    <dgm:pt modelId="{63B5C2EF-3C2A-4454-8C60-319804842991}" type="sibTrans" cxnId="{C46628E7-F855-4184-B88C-9B53840BE44E}">
      <dgm:prSet/>
      <dgm:spPr/>
      <dgm:t>
        <a:bodyPr/>
        <a:lstStyle/>
        <a:p>
          <a:endParaRPr lang="en-US"/>
        </a:p>
      </dgm:t>
    </dgm:pt>
    <dgm:pt modelId="{D3761605-3F38-4C16-B869-C60A6145789E}">
      <dgm:prSet custT="1"/>
      <dgm:spPr/>
      <dgm:t>
        <a:bodyPr/>
        <a:lstStyle/>
        <a:p>
          <a:r>
            <a:rPr lang="en-US" sz="1400" b="1" dirty="0"/>
            <a:t>What surprised us was how easy it was to code – made a new song</a:t>
          </a:r>
          <a:r>
            <a:rPr lang="en-US" sz="1600" b="1" dirty="0"/>
            <a:t>! </a:t>
          </a:r>
          <a:endParaRPr lang="en-US" sz="1600" dirty="0"/>
        </a:p>
      </dgm:t>
    </dgm:pt>
    <dgm:pt modelId="{530152A0-F82D-483F-B9B1-B98AD441CD3B}" type="parTrans" cxnId="{AFA69854-C060-4F5A-A580-C841B8231C0B}">
      <dgm:prSet/>
      <dgm:spPr/>
      <dgm:t>
        <a:bodyPr/>
        <a:lstStyle/>
        <a:p>
          <a:endParaRPr lang="en-US"/>
        </a:p>
      </dgm:t>
    </dgm:pt>
    <dgm:pt modelId="{A6699F3D-0EA6-48BA-8D7A-B3D6470E0E01}" type="sibTrans" cxnId="{AFA69854-C060-4F5A-A580-C841B8231C0B}">
      <dgm:prSet/>
      <dgm:spPr/>
      <dgm:t>
        <a:bodyPr/>
        <a:lstStyle/>
        <a:p>
          <a:endParaRPr lang="en-US"/>
        </a:p>
      </dgm:t>
    </dgm:pt>
    <dgm:pt modelId="{71CB9CC3-E9DE-4683-87D7-608728AC1704}">
      <dgm:prSet custT="1"/>
      <dgm:spPr/>
      <dgm:t>
        <a:bodyPr/>
        <a:lstStyle/>
        <a:p>
          <a:r>
            <a:rPr lang="en-US" sz="1400" b="1" dirty="0"/>
            <a:t>The scope changed as we excluded the intensity level in the interest of time.</a:t>
          </a:r>
          <a:endParaRPr lang="en-US" sz="1400" dirty="0"/>
        </a:p>
      </dgm:t>
    </dgm:pt>
    <dgm:pt modelId="{9ACED269-276A-4C68-B65D-39F11DE12C87}" type="parTrans" cxnId="{AC4EBEB4-3CF4-431E-939F-2A44A0EEB372}">
      <dgm:prSet/>
      <dgm:spPr/>
      <dgm:t>
        <a:bodyPr/>
        <a:lstStyle/>
        <a:p>
          <a:endParaRPr lang="en-US"/>
        </a:p>
      </dgm:t>
    </dgm:pt>
    <dgm:pt modelId="{2ACE3676-155E-40F2-8673-40F1686816BB}" type="sibTrans" cxnId="{AC4EBEB4-3CF4-431E-939F-2A44A0EEB372}">
      <dgm:prSet/>
      <dgm:spPr/>
      <dgm:t>
        <a:bodyPr/>
        <a:lstStyle/>
        <a:p>
          <a:endParaRPr lang="en-US"/>
        </a:p>
      </dgm:t>
    </dgm:pt>
    <dgm:pt modelId="{F8F5D17A-02DE-48AA-939D-980DA1E038F5}" type="pres">
      <dgm:prSet presAssocID="{B1E2F135-8E4D-4C25-BE5D-FFC69CB668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6A6C6B-78E4-448D-B00A-3A9543D8B731}" type="pres">
      <dgm:prSet presAssocID="{4244EF96-E0C6-4DC9-9C3E-0E965647C242}" presName="hierRoot1" presStyleCnt="0"/>
      <dgm:spPr/>
    </dgm:pt>
    <dgm:pt modelId="{EBCB3BB8-99E7-424E-B7AB-9265593F582B}" type="pres">
      <dgm:prSet presAssocID="{4244EF96-E0C6-4DC9-9C3E-0E965647C242}" presName="composite" presStyleCnt="0"/>
      <dgm:spPr/>
    </dgm:pt>
    <dgm:pt modelId="{EBBD20CD-CD51-4BAE-AEB3-CC37F3A50AE3}" type="pres">
      <dgm:prSet presAssocID="{4244EF96-E0C6-4DC9-9C3E-0E965647C242}" presName="background" presStyleLbl="node0" presStyleIdx="0" presStyleCnt="5"/>
      <dgm:spPr/>
    </dgm:pt>
    <dgm:pt modelId="{14BAE24C-F0FB-4F66-B6D3-0E946D22FD6E}" type="pres">
      <dgm:prSet presAssocID="{4244EF96-E0C6-4DC9-9C3E-0E965647C242}" presName="text" presStyleLbl="fgAcc0" presStyleIdx="0" presStyleCnt="5">
        <dgm:presLayoutVars>
          <dgm:chPref val="3"/>
        </dgm:presLayoutVars>
      </dgm:prSet>
      <dgm:spPr/>
    </dgm:pt>
    <dgm:pt modelId="{4C17759F-2123-477D-A3B9-F930C9853764}" type="pres">
      <dgm:prSet presAssocID="{4244EF96-E0C6-4DC9-9C3E-0E965647C242}" presName="hierChild2" presStyleCnt="0"/>
      <dgm:spPr/>
    </dgm:pt>
    <dgm:pt modelId="{DB7534E9-62A5-49DB-A453-76E7E1B55320}" type="pres">
      <dgm:prSet presAssocID="{7F644C6F-EE3C-4895-984F-42DF799677F2}" presName="hierRoot1" presStyleCnt="0"/>
      <dgm:spPr/>
    </dgm:pt>
    <dgm:pt modelId="{97C5122D-9717-44EF-87E8-3083BDE8A682}" type="pres">
      <dgm:prSet presAssocID="{7F644C6F-EE3C-4895-984F-42DF799677F2}" presName="composite" presStyleCnt="0"/>
      <dgm:spPr/>
    </dgm:pt>
    <dgm:pt modelId="{3662E5EC-38A7-405D-A411-7EF8618822E5}" type="pres">
      <dgm:prSet presAssocID="{7F644C6F-EE3C-4895-984F-42DF799677F2}" presName="background" presStyleLbl="node0" presStyleIdx="1" presStyleCnt="5"/>
      <dgm:spPr/>
    </dgm:pt>
    <dgm:pt modelId="{C742CBC6-8B1C-4CB4-B0D7-3C0B96606501}" type="pres">
      <dgm:prSet presAssocID="{7F644C6F-EE3C-4895-984F-42DF799677F2}" presName="text" presStyleLbl="fgAcc0" presStyleIdx="1" presStyleCnt="5" custLinFactNeighborX="1997" custLinFactNeighborY="-2038">
        <dgm:presLayoutVars>
          <dgm:chPref val="3"/>
        </dgm:presLayoutVars>
      </dgm:prSet>
      <dgm:spPr/>
    </dgm:pt>
    <dgm:pt modelId="{8F556D80-526C-4EEB-A288-585CAF601721}" type="pres">
      <dgm:prSet presAssocID="{7F644C6F-EE3C-4895-984F-42DF799677F2}" presName="hierChild2" presStyleCnt="0"/>
      <dgm:spPr/>
    </dgm:pt>
    <dgm:pt modelId="{B529835D-E251-4F31-98B8-3D46B799FE30}" type="pres">
      <dgm:prSet presAssocID="{833A82F0-9ECA-4F18-8E79-1B2702F8FE30}" presName="hierRoot1" presStyleCnt="0"/>
      <dgm:spPr/>
    </dgm:pt>
    <dgm:pt modelId="{8F8F886E-E227-4D0B-B663-D65334948EC2}" type="pres">
      <dgm:prSet presAssocID="{833A82F0-9ECA-4F18-8E79-1B2702F8FE30}" presName="composite" presStyleCnt="0"/>
      <dgm:spPr/>
    </dgm:pt>
    <dgm:pt modelId="{BD19E049-A43B-48D6-93F2-8D02FDBB98A3}" type="pres">
      <dgm:prSet presAssocID="{833A82F0-9ECA-4F18-8E79-1B2702F8FE30}" presName="background" presStyleLbl="node0" presStyleIdx="2" presStyleCnt="5"/>
      <dgm:spPr/>
    </dgm:pt>
    <dgm:pt modelId="{1DA00C7C-EF4F-41D9-B681-5E40215A2D5C}" type="pres">
      <dgm:prSet presAssocID="{833A82F0-9ECA-4F18-8E79-1B2702F8FE30}" presName="text" presStyleLbl="fgAcc0" presStyleIdx="2" presStyleCnt="5">
        <dgm:presLayoutVars>
          <dgm:chPref val="3"/>
        </dgm:presLayoutVars>
      </dgm:prSet>
      <dgm:spPr/>
    </dgm:pt>
    <dgm:pt modelId="{F76BF09B-4692-46CE-9346-FD8336B9C534}" type="pres">
      <dgm:prSet presAssocID="{833A82F0-9ECA-4F18-8E79-1B2702F8FE30}" presName="hierChild2" presStyleCnt="0"/>
      <dgm:spPr/>
    </dgm:pt>
    <dgm:pt modelId="{D1C4A0AA-1D17-41E4-9D77-6D549D2C9156}" type="pres">
      <dgm:prSet presAssocID="{D3761605-3F38-4C16-B869-C60A6145789E}" presName="hierRoot1" presStyleCnt="0"/>
      <dgm:spPr/>
    </dgm:pt>
    <dgm:pt modelId="{46A52C6E-35B6-4540-8F44-F13D48192A2D}" type="pres">
      <dgm:prSet presAssocID="{D3761605-3F38-4C16-B869-C60A6145789E}" presName="composite" presStyleCnt="0"/>
      <dgm:spPr/>
    </dgm:pt>
    <dgm:pt modelId="{BAFDC69F-97D2-4DDA-B008-969110E8A19B}" type="pres">
      <dgm:prSet presAssocID="{D3761605-3F38-4C16-B869-C60A6145789E}" presName="background" presStyleLbl="node0" presStyleIdx="3" presStyleCnt="5"/>
      <dgm:spPr/>
    </dgm:pt>
    <dgm:pt modelId="{907F47B2-D5A5-4740-8E7C-94285E6DE1D1}" type="pres">
      <dgm:prSet presAssocID="{D3761605-3F38-4C16-B869-C60A6145789E}" presName="text" presStyleLbl="fgAcc0" presStyleIdx="3" presStyleCnt="5">
        <dgm:presLayoutVars>
          <dgm:chPref val="3"/>
        </dgm:presLayoutVars>
      </dgm:prSet>
      <dgm:spPr/>
    </dgm:pt>
    <dgm:pt modelId="{BC11FEB4-B9FF-4421-B7E6-E5E145D7260A}" type="pres">
      <dgm:prSet presAssocID="{D3761605-3F38-4C16-B869-C60A6145789E}" presName="hierChild2" presStyleCnt="0"/>
      <dgm:spPr/>
    </dgm:pt>
    <dgm:pt modelId="{3351D59C-4FA2-4255-AF4A-E4723EED33F0}" type="pres">
      <dgm:prSet presAssocID="{71CB9CC3-E9DE-4683-87D7-608728AC1704}" presName="hierRoot1" presStyleCnt="0"/>
      <dgm:spPr/>
    </dgm:pt>
    <dgm:pt modelId="{B0CCA4B0-482F-4693-9F27-93EA5D1E6468}" type="pres">
      <dgm:prSet presAssocID="{71CB9CC3-E9DE-4683-87D7-608728AC1704}" presName="composite" presStyleCnt="0"/>
      <dgm:spPr/>
    </dgm:pt>
    <dgm:pt modelId="{4F7FB150-457D-419E-B334-46CC30BC44FC}" type="pres">
      <dgm:prSet presAssocID="{71CB9CC3-E9DE-4683-87D7-608728AC1704}" presName="background" presStyleLbl="node0" presStyleIdx="4" presStyleCnt="5"/>
      <dgm:spPr/>
    </dgm:pt>
    <dgm:pt modelId="{72471585-2A94-4E4A-A1C7-E30F26F5A85F}" type="pres">
      <dgm:prSet presAssocID="{71CB9CC3-E9DE-4683-87D7-608728AC1704}" presName="text" presStyleLbl="fgAcc0" presStyleIdx="4" presStyleCnt="5">
        <dgm:presLayoutVars>
          <dgm:chPref val="3"/>
        </dgm:presLayoutVars>
      </dgm:prSet>
      <dgm:spPr/>
    </dgm:pt>
    <dgm:pt modelId="{FDC57BB6-6073-4384-A3D9-55EFEEAE930D}" type="pres">
      <dgm:prSet presAssocID="{71CB9CC3-E9DE-4683-87D7-608728AC1704}" presName="hierChild2" presStyleCnt="0"/>
      <dgm:spPr/>
    </dgm:pt>
  </dgm:ptLst>
  <dgm:cxnLst>
    <dgm:cxn modelId="{223C7B3A-102B-40C0-AE28-5BB44D47CCDA}" type="presOf" srcId="{D3761605-3F38-4C16-B869-C60A6145789E}" destId="{907F47B2-D5A5-4740-8E7C-94285E6DE1D1}" srcOrd="0" destOrd="0" presId="urn:microsoft.com/office/officeart/2005/8/layout/hierarchy1"/>
    <dgm:cxn modelId="{AFA69854-C060-4F5A-A580-C841B8231C0B}" srcId="{B1E2F135-8E4D-4C25-BE5D-FFC69CB6685A}" destId="{D3761605-3F38-4C16-B869-C60A6145789E}" srcOrd="3" destOrd="0" parTransId="{530152A0-F82D-483F-B9B1-B98AD441CD3B}" sibTransId="{A6699F3D-0EA6-48BA-8D7A-B3D6470E0E01}"/>
    <dgm:cxn modelId="{4B54DB98-301F-4C83-BEAA-6296C7315909}" type="presOf" srcId="{7F644C6F-EE3C-4895-984F-42DF799677F2}" destId="{C742CBC6-8B1C-4CB4-B0D7-3C0B96606501}" srcOrd="0" destOrd="0" presId="urn:microsoft.com/office/officeart/2005/8/layout/hierarchy1"/>
    <dgm:cxn modelId="{2C5E9AA7-C254-4BA7-BCAA-25BF00D2FBEC}" type="presOf" srcId="{4244EF96-E0C6-4DC9-9C3E-0E965647C242}" destId="{14BAE24C-F0FB-4F66-B6D3-0E946D22FD6E}" srcOrd="0" destOrd="0" presId="urn:microsoft.com/office/officeart/2005/8/layout/hierarchy1"/>
    <dgm:cxn modelId="{8B87BBAC-0DD8-4342-A489-7FD75B19D62E}" type="presOf" srcId="{71CB9CC3-E9DE-4683-87D7-608728AC1704}" destId="{72471585-2A94-4E4A-A1C7-E30F26F5A85F}" srcOrd="0" destOrd="0" presId="urn:microsoft.com/office/officeart/2005/8/layout/hierarchy1"/>
    <dgm:cxn modelId="{AC4EBEB4-3CF4-431E-939F-2A44A0EEB372}" srcId="{B1E2F135-8E4D-4C25-BE5D-FFC69CB6685A}" destId="{71CB9CC3-E9DE-4683-87D7-608728AC1704}" srcOrd="4" destOrd="0" parTransId="{9ACED269-276A-4C68-B65D-39F11DE12C87}" sibTransId="{2ACE3676-155E-40F2-8673-40F1686816BB}"/>
    <dgm:cxn modelId="{A2ADD7C9-23C1-4E26-9F25-FAE7C35F3C3F}" srcId="{B1E2F135-8E4D-4C25-BE5D-FFC69CB6685A}" destId="{7F644C6F-EE3C-4895-984F-42DF799677F2}" srcOrd="1" destOrd="0" parTransId="{56B6D94C-45AF-4467-B0E0-290B7F75000C}" sibTransId="{9442FAC9-8F42-447E-83FF-331A82C324A0}"/>
    <dgm:cxn modelId="{8AA946D5-6EE5-49E3-A057-54324937FA15}" type="presOf" srcId="{833A82F0-9ECA-4F18-8E79-1B2702F8FE30}" destId="{1DA00C7C-EF4F-41D9-B681-5E40215A2D5C}" srcOrd="0" destOrd="0" presId="urn:microsoft.com/office/officeart/2005/8/layout/hierarchy1"/>
    <dgm:cxn modelId="{C46628E7-F855-4184-B88C-9B53840BE44E}" srcId="{B1E2F135-8E4D-4C25-BE5D-FFC69CB6685A}" destId="{833A82F0-9ECA-4F18-8E79-1B2702F8FE30}" srcOrd="2" destOrd="0" parTransId="{7803D4B9-31BA-4CC3-8587-182C24DF6A6B}" sibTransId="{63B5C2EF-3C2A-4454-8C60-319804842991}"/>
    <dgm:cxn modelId="{09C296FC-D300-482F-886E-5D598DC215D4}" srcId="{B1E2F135-8E4D-4C25-BE5D-FFC69CB6685A}" destId="{4244EF96-E0C6-4DC9-9C3E-0E965647C242}" srcOrd="0" destOrd="0" parTransId="{4C3CD6E0-5803-4B7F-8CDC-941C5BF0A0E3}" sibTransId="{1436E388-9BBF-47FA-973A-ABEA3AFBC3E9}"/>
    <dgm:cxn modelId="{1EA1C1FF-8DCF-478C-8A49-E52A7EACA857}" type="presOf" srcId="{B1E2F135-8E4D-4C25-BE5D-FFC69CB6685A}" destId="{F8F5D17A-02DE-48AA-939D-980DA1E038F5}" srcOrd="0" destOrd="0" presId="urn:microsoft.com/office/officeart/2005/8/layout/hierarchy1"/>
    <dgm:cxn modelId="{68747070-A27A-41DA-BA96-E916E5792982}" type="presParOf" srcId="{F8F5D17A-02DE-48AA-939D-980DA1E038F5}" destId="{E56A6C6B-78E4-448D-B00A-3A9543D8B731}" srcOrd="0" destOrd="0" presId="urn:microsoft.com/office/officeart/2005/8/layout/hierarchy1"/>
    <dgm:cxn modelId="{B6C63CD2-18AB-411C-A27D-9F4C86589FAC}" type="presParOf" srcId="{E56A6C6B-78E4-448D-B00A-3A9543D8B731}" destId="{EBCB3BB8-99E7-424E-B7AB-9265593F582B}" srcOrd="0" destOrd="0" presId="urn:microsoft.com/office/officeart/2005/8/layout/hierarchy1"/>
    <dgm:cxn modelId="{0613B348-3562-43B5-9AE9-4741548E7151}" type="presParOf" srcId="{EBCB3BB8-99E7-424E-B7AB-9265593F582B}" destId="{EBBD20CD-CD51-4BAE-AEB3-CC37F3A50AE3}" srcOrd="0" destOrd="0" presId="urn:microsoft.com/office/officeart/2005/8/layout/hierarchy1"/>
    <dgm:cxn modelId="{E658E018-2D0B-40DF-9092-6420CCA17247}" type="presParOf" srcId="{EBCB3BB8-99E7-424E-B7AB-9265593F582B}" destId="{14BAE24C-F0FB-4F66-B6D3-0E946D22FD6E}" srcOrd="1" destOrd="0" presId="urn:microsoft.com/office/officeart/2005/8/layout/hierarchy1"/>
    <dgm:cxn modelId="{12A55ABF-0AE5-4D81-98E8-F39492CB9971}" type="presParOf" srcId="{E56A6C6B-78E4-448D-B00A-3A9543D8B731}" destId="{4C17759F-2123-477D-A3B9-F930C9853764}" srcOrd="1" destOrd="0" presId="urn:microsoft.com/office/officeart/2005/8/layout/hierarchy1"/>
    <dgm:cxn modelId="{B4FFF52B-0105-4B6C-918C-5370C20FF32F}" type="presParOf" srcId="{F8F5D17A-02DE-48AA-939D-980DA1E038F5}" destId="{DB7534E9-62A5-49DB-A453-76E7E1B55320}" srcOrd="1" destOrd="0" presId="urn:microsoft.com/office/officeart/2005/8/layout/hierarchy1"/>
    <dgm:cxn modelId="{B18AFE20-5BCA-4330-8CC0-EFE08075801C}" type="presParOf" srcId="{DB7534E9-62A5-49DB-A453-76E7E1B55320}" destId="{97C5122D-9717-44EF-87E8-3083BDE8A682}" srcOrd="0" destOrd="0" presId="urn:microsoft.com/office/officeart/2005/8/layout/hierarchy1"/>
    <dgm:cxn modelId="{82194CCD-8FBA-4271-9D25-A1A3C0FEABCF}" type="presParOf" srcId="{97C5122D-9717-44EF-87E8-3083BDE8A682}" destId="{3662E5EC-38A7-405D-A411-7EF8618822E5}" srcOrd="0" destOrd="0" presId="urn:microsoft.com/office/officeart/2005/8/layout/hierarchy1"/>
    <dgm:cxn modelId="{C69FA6AF-0527-43C5-8E5F-61AAD35A496F}" type="presParOf" srcId="{97C5122D-9717-44EF-87E8-3083BDE8A682}" destId="{C742CBC6-8B1C-4CB4-B0D7-3C0B96606501}" srcOrd="1" destOrd="0" presId="urn:microsoft.com/office/officeart/2005/8/layout/hierarchy1"/>
    <dgm:cxn modelId="{68D48CC2-0890-4CC1-8D49-BFD5AD89E41A}" type="presParOf" srcId="{DB7534E9-62A5-49DB-A453-76E7E1B55320}" destId="{8F556D80-526C-4EEB-A288-585CAF601721}" srcOrd="1" destOrd="0" presId="urn:microsoft.com/office/officeart/2005/8/layout/hierarchy1"/>
    <dgm:cxn modelId="{E14A6537-C737-4003-ADA7-FB5C95FC0EC1}" type="presParOf" srcId="{F8F5D17A-02DE-48AA-939D-980DA1E038F5}" destId="{B529835D-E251-4F31-98B8-3D46B799FE30}" srcOrd="2" destOrd="0" presId="urn:microsoft.com/office/officeart/2005/8/layout/hierarchy1"/>
    <dgm:cxn modelId="{59858252-EBC6-44DE-854F-7D1E66ED6E90}" type="presParOf" srcId="{B529835D-E251-4F31-98B8-3D46B799FE30}" destId="{8F8F886E-E227-4D0B-B663-D65334948EC2}" srcOrd="0" destOrd="0" presId="urn:microsoft.com/office/officeart/2005/8/layout/hierarchy1"/>
    <dgm:cxn modelId="{B13405DF-F88B-4A63-8E1C-61DB4CE5715A}" type="presParOf" srcId="{8F8F886E-E227-4D0B-B663-D65334948EC2}" destId="{BD19E049-A43B-48D6-93F2-8D02FDBB98A3}" srcOrd="0" destOrd="0" presId="urn:microsoft.com/office/officeart/2005/8/layout/hierarchy1"/>
    <dgm:cxn modelId="{D49F6B54-425B-48E2-B3A6-E9E8A8C4EDFE}" type="presParOf" srcId="{8F8F886E-E227-4D0B-B663-D65334948EC2}" destId="{1DA00C7C-EF4F-41D9-B681-5E40215A2D5C}" srcOrd="1" destOrd="0" presId="urn:microsoft.com/office/officeart/2005/8/layout/hierarchy1"/>
    <dgm:cxn modelId="{14B3A8ED-A094-4666-AEAF-F3CE6B83A20B}" type="presParOf" srcId="{B529835D-E251-4F31-98B8-3D46B799FE30}" destId="{F76BF09B-4692-46CE-9346-FD8336B9C534}" srcOrd="1" destOrd="0" presId="urn:microsoft.com/office/officeart/2005/8/layout/hierarchy1"/>
    <dgm:cxn modelId="{9300F81C-FEE8-4AA4-A770-A534A00978EE}" type="presParOf" srcId="{F8F5D17A-02DE-48AA-939D-980DA1E038F5}" destId="{D1C4A0AA-1D17-41E4-9D77-6D549D2C9156}" srcOrd="3" destOrd="0" presId="urn:microsoft.com/office/officeart/2005/8/layout/hierarchy1"/>
    <dgm:cxn modelId="{869C6B82-FF1B-46F3-A28A-5452B50A0A79}" type="presParOf" srcId="{D1C4A0AA-1D17-41E4-9D77-6D549D2C9156}" destId="{46A52C6E-35B6-4540-8F44-F13D48192A2D}" srcOrd="0" destOrd="0" presId="urn:microsoft.com/office/officeart/2005/8/layout/hierarchy1"/>
    <dgm:cxn modelId="{6899EC0B-4F83-4561-A91F-8E04F4B698D5}" type="presParOf" srcId="{46A52C6E-35B6-4540-8F44-F13D48192A2D}" destId="{BAFDC69F-97D2-4DDA-B008-969110E8A19B}" srcOrd="0" destOrd="0" presId="urn:microsoft.com/office/officeart/2005/8/layout/hierarchy1"/>
    <dgm:cxn modelId="{0AE78666-3D29-4D36-A5FA-3C1A8AFE329D}" type="presParOf" srcId="{46A52C6E-35B6-4540-8F44-F13D48192A2D}" destId="{907F47B2-D5A5-4740-8E7C-94285E6DE1D1}" srcOrd="1" destOrd="0" presId="urn:microsoft.com/office/officeart/2005/8/layout/hierarchy1"/>
    <dgm:cxn modelId="{388F2AA2-1465-4B1C-B4CD-C542038134B9}" type="presParOf" srcId="{D1C4A0AA-1D17-41E4-9D77-6D549D2C9156}" destId="{BC11FEB4-B9FF-4421-B7E6-E5E145D7260A}" srcOrd="1" destOrd="0" presId="urn:microsoft.com/office/officeart/2005/8/layout/hierarchy1"/>
    <dgm:cxn modelId="{7D21F059-15A0-4D15-94E1-5143D879D8AF}" type="presParOf" srcId="{F8F5D17A-02DE-48AA-939D-980DA1E038F5}" destId="{3351D59C-4FA2-4255-AF4A-E4723EED33F0}" srcOrd="4" destOrd="0" presId="urn:microsoft.com/office/officeart/2005/8/layout/hierarchy1"/>
    <dgm:cxn modelId="{33A46FA1-6F77-4CD8-B0A3-97389DE9B720}" type="presParOf" srcId="{3351D59C-4FA2-4255-AF4A-E4723EED33F0}" destId="{B0CCA4B0-482F-4693-9F27-93EA5D1E6468}" srcOrd="0" destOrd="0" presId="urn:microsoft.com/office/officeart/2005/8/layout/hierarchy1"/>
    <dgm:cxn modelId="{F0C6EFA8-ED8F-4E06-9031-F0726C666EB2}" type="presParOf" srcId="{B0CCA4B0-482F-4693-9F27-93EA5D1E6468}" destId="{4F7FB150-457D-419E-B334-46CC30BC44FC}" srcOrd="0" destOrd="0" presId="urn:microsoft.com/office/officeart/2005/8/layout/hierarchy1"/>
    <dgm:cxn modelId="{9795A884-C800-4A48-907C-8BDA42F4A845}" type="presParOf" srcId="{B0CCA4B0-482F-4693-9F27-93EA5D1E6468}" destId="{72471585-2A94-4E4A-A1C7-E30F26F5A85F}" srcOrd="1" destOrd="0" presId="urn:microsoft.com/office/officeart/2005/8/layout/hierarchy1"/>
    <dgm:cxn modelId="{C8A824EC-636F-4A79-8E2F-C72D29799F7E}" type="presParOf" srcId="{3351D59C-4FA2-4255-AF4A-E4723EED33F0}" destId="{FDC57BB6-6073-4384-A3D9-55EFEEAE9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D20CD-CD51-4BAE-AEB3-CC37F3A50AE3}">
      <dsp:nvSpPr>
        <dsp:cNvPr id="0" name=""/>
        <dsp:cNvSpPr/>
      </dsp:nvSpPr>
      <dsp:spPr>
        <a:xfrm>
          <a:off x="3873" y="1254044"/>
          <a:ext cx="1887527" cy="1198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AE24C-F0FB-4F66-B6D3-0E946D22FD6E}">
      <dsp:nvSpPr>
        <dsp:cNvPr id="0" name=""/>
        <dsp:cNvSpPr/>
      </dsp:nvSpPr>
      <dsp:spPr>
        <a:xfrm>
          <a:off x="213598" y="1453283"/>
          <a:ext cx="1887527" cy="1198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Futura Md BT" panose="020B0602020204020303"/>
            </a:rPr>
            <a:t>We all had similar ideas </a:t>
          </a:r>
          <a:endParaRPr lang="en-US" sz="1200" kern="1200" dirty="0">
            <a:latin typeface="Futura Md BT" panose="020B0602020204020303"/>
          </a:endParaRPr>
        </a:p>
      </dsp:txBody>
      <dsp:txXfrm>
        <a:off x="248703" y="1488388"/>
        <a:ext cx="1817317" cy="1128370"/>
      </dsp:txXfrm>
    </dsp:sp>
    <dsp:sp modelId="{3662E5EC-38A7-405D-A411-7EF8618822E5}">
      <dsp:nvSpPr>
        <dsp:cNvPr id="0" name=""/>
        <dsp:cNvSpPr/>
      </dsp:nvSpPr>
      <dsp:spPr>
        <a:xfrm>
          <a:off x="2348546" y="1229617"/>
          <a:ext cx="1887527" cy="1198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2CBC6-8B1C-4CB4-B0D7-3C0B96606501}">
      <dsp:nvSpPr>
        <dsp:cNvPr id="0" name=""/>
        <dsp:cNvSpPr/>
      </dsp:nvSpPr>
      <dsp:spPr>
        <a:xfrm>
          <a:off x="2558271" y="1428856"/>
          <a:ext cx="1887527" cy="1198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Futura Md BT" panose="020B0602020204020303"/>
            </a:rPr>
            <a:t>We knew that we wanted to develop a game.</a:t>
          </a:r>
          <a:endParaRPr lang="en-US" sz="1200" kern="1200" dirty="0">
            <a:latin typeface="Futura Md BT" panose="020B0602020204020303"/>
          </a:endParaRPr>
        </a:p>
      </dsp:txBody>
      <dsp:txXfrm>
        <a:off x="2593376" y="1463961"/>
        <a:ext cx="1817317" cy="1128370"/>
      </dsp:txXfrm>
    </dsp:sp>
    <dsp:sp modelId="{BD19E049-A43B-48D6-93F2-8D02FDBB98A3}">
      <dsp:nvSpPr>
        <dsp:cNvPr id="0" name=""/>
        <dsp:cNvSpPr/>
      </dsp:nvSpPr>
      <dsp:spPr>
        <a:xfrm>
          <a:off x="4617830" y="1254044"/>
          <a:ext cx="1887527" cy="1198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00C7C-EF4F-41D9-B681-5E40215A2D5C}">
      <dsp:nvSpPr>
        <dsp:cNvPr id="0" name=""/>
        <dsp:cNvSpPr/>
      </dsp:nvSpPr>
      <dsp:spPr>
        <a:xfrm>
          <a:off x="4827556" y="1453283"/>
          <a:ext cx="1887527" cy="1198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The scope of the application was to provide the user with the ability to take a multiple-choice test and the correct and incorrect answers would be displayed, while also providing the percentage of correct answers</a:t>
          </a:r>
          <a:r>
            <a:rPr lang="en-US" sz="1000" b="1" kern="1200" dirty="0"/>
            <a:t>.</a:t>
          </a:r>
          <a:endParaRPr lang="en-US" sz="1000" kern="1200" dirty="0"/>
        </a:p>
      </dsp:txBody>
      <dsp:txXfrm>
        <a:off x="4862661" y="1488388"/>
        <a:ext cx="1817317" cy="1128370"/>
      </dsp:txXfrm>
    </dsp:sp>
    <dsp:sp modelId="{BAFDC69F-97D2-4DDA-B008-969110E8A19B}">
      <dsp:nvSpPr>
        <dsp:cNvPr id="0" name=""/>
        <dsp:cNvSpPr/>
      </dsp:nvSpPr>
      <dsp:spPr>
        <a:xfrm>
          <a:off x="6924809" y="1254044"/>
          <a:ext cx="1887527" cy="1198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F47B2-D5A5-4740-8E7C-94285E6DE1D1}">
      <dsp:nvSpPr>
        <dsp:cNvPr id="0" name=""/>
        <dsp:cNvSpPr/>
      </dsp:nvSpPr>
      <dsp:spPr>
        <a:xfrm>
          <a:off x="7134534" y="1453283"/>
          <a:ext cx="1887527" cy="1198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surprised us was how easy it was to code – made a new song</a:t>
          </a:r>
          <a:r>
            <a:rPr lang="en-US" sz="1600" b="1" kern="1200" dirty="0"/>
            <a:t>! </a:t>
          </a:r>
          <a:endParaRPr lang="en-US" sz="1600" kern="1200" dirty="0"/>
        </a:p>
      </dsp:txBody>
      <dsp:txXfrm>
        <a:off x="7169639" y="1488388"/>
        <a:ext cx="1817317" cy="1128370"/>
      </dsp:txXfrm>
    </dsp:sp>
    <dsp:sp modelId="{4F7FB150-457D-419E-B334-46CC30BC44FC}">
      <dsp:nvSpPr>
        <dsp:cNvPr id="0" name=""/>
        <dsp:cNvSpPr/>
      </dsp:nvSpPr>
      <dsp:spPr>
        <a:xfrm>
          <a:off x="9231788" y="1254044"/>
          <a:ext cx="1887527" cy="1198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71585-2A94-4E4A-A1C7-E30F26F5A85F}">
      <dsp:nvSpPr>
        <dsp:cNvPr id="0" name=""/>
        <dsp:cNvSpPr/>
      </dsp:nvSpPr>
      <dsp:spPr>
        <a:xfrm>
          <a:off x="9441513" y="1453283"/>
          <a:ext cx="1887527" cy="1198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scope changed as we excluded the intensity level in the interest of time.</a:t>
          </a:r>
          <a:endParaRPr lang="en-US" sz="1400" kern="1200" dirty="0"/>
        </a:p>
      </dsp:txBody>
      <dsp:txXfrm>
        <a:off x="9476618" y="1488388"/>
        <a:ext cx="1817317" cy="112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FC7C-556B-F9A7-D100-C695C693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354E-5FF1-47D1-1550-03C9CE6A7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D005-918A-442D-DC77-8E20D5C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61F8-0AD7-8F77-90CA-3D96173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DCC9-A318-C6AB-3258-AB963C9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63A6-E597-33CC-4D56-962D3927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9B6D-9A24-780C-9866-3F28308D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0402-D83F-8040-1FD6-BD996643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1ECA-7AEC-B74D-4068-67F8772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D550-2E40-964B-555E-E6924204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277C2-6189-8004-CA42-988A770A8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4BDD-ED10-7360-6421-27EB8C1A2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15F8-C824-C453-F9E0-46A8F95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8590-DE53-CABB-1E0B-B2F858A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34B17-3ACC-1728-4E4B-A716CC7A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1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0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4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E5C-86A7-B608-8D86-213AAAA8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480-4EAE-C61E-EBCD-50261DFE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6C42-B6E5-15BC-F612-BA68839D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FE4B-1484-D86E-A0B2-E64CCDF6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2213-754C-3094-743D-6B522681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2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7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1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9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7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BCF4-38F6-361F-591A-F7B8CCB8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20DF-EAF3-6519-5CED-C897D7F3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D63E-1711-6463-4353-EB423E24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EF0-1BF2-C704-6AB8-19A9A155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224A-ECC5-DF63-A436-3D9A7EC4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6332-CE0E-526B-90B9-E3FA86C9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C4D7-533D-2344-CBFD-83F26EBEB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59D2-A756-9319-AE88-FEC2CD2D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05403-509A-9EB9-3CE4-F0F79763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E127-AD21-CEC2-5C2A-8667200C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ED683-AC61-ED50-7CEF-23498068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F39-E19E-FD75-1AA5-223EBDA3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499D4-8FC3-8294-AB3B-04929A30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B750-52A4-9FE9-8558-3BA67AADC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C5BFC-0247-EE65-A618-779564B8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2CB6-8E35-9495-052E-F3015DCDA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46F4B-4359-502F-E177-66F39894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E1912-4EB6-2F7C-EE30-CD228939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D33B8-FFFC-80FA-84AA-7234239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EDFC-4DE7-B770-BB06-E318BCB5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7EE04-7318-EA3C-0BDA-DD01A980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94C8-E389-9E09-7437-BE8D4A28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0FAEC-58B9-2F00-57FA-7B91A987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729E9-D0A9-2B9C-5748-94260722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BC1E-EDF4-85FA-9F7A-7960A15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6F51-819B-ECED-46D4-3675CDE0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07C4-25AB-0165-D2ED-08ABE2AF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F6C5-DC21-B39B-C02A-1A7EBFF9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E01E-14E8-ACFF-52AC-946D30B5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86EA-40EA-1826-1AE9-A904E81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53CA-6EAB-1182-86DA-6B26B81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EB3F-6557-41F1-CF32-9F9D5A68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2E7-4492-CA7C-C777-09FC7671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D95D-C0A0-7D60-24EE-520398068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71B3-33BC-7D58-CEAA-6665437B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214B-EFD2-86E3-533F-A9AEAFBC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0C9D-7EA0-C35D-6F70-B086955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FDEB-9F8B-CFCB-60F3-A370C7BC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4BFB7-1CCB-3DE4-07C9-F5B1CA8C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38D6-16DE-6526-1801-FDD42A6C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FE1F-85BE-8B5C-D322-B85C1DF4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8344-2D7F-4C98-8A49-AE56750EBAD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8043-ACDD-91D0-7164-BBB586FFE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663C-ED93-092E-89D7-057A444D5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70A5-131B-4E41-AFE0-A3B429D5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ksu-hmi/smaRt_Nur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Viincenttt/medicine-quiz" TargetMode="External"/><Relationship Id="rId7" Type="http://schemas.openxmlformats.org/officeDocument/2006/relationships/hyperlink" Target="http://localhost:8888/edit/Documents/GitHub/pythonteachingcode/1%20gradetracker/GradeTracker.p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march07/fill-in-blanks" TargetMode="External"/><Relationship Id="rId5" Type="http://schemas.openxmlformats.org/officeDocument/2006/relationships/hyperlink" Target="https://github.com/whymehin/Multiple_Choices/blob/master/multiple_choices.py" TargetMode="External"/><Relationship Id="rId4" Type="http://schemas.openxmlformats.org/officeDocument/2006/relationships/hyperlink" Target="https://github.com/ksu-hmi/Anatomy-Game" TargetMode="Externa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888/notebooks/OneDrive/Documents/GitHub/pythonteachingcode/smaRtNurse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18989-B3BE-6DD0-F2FD-FD2FE09F6B90}"/>
              </a:ext>
            </a:extLst>
          </p:cNvPr>
          <p:cNvSpPr txBox="1"/>
          <p:nvPr/>
        </p:nvSpPr>
        <p:spPr>
          <a:xfrm>
            <a:off x="1714500" y="5541818"/>
            <a:ext cx="858981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  </a:t>
            </a:r>
            <a:r>
              <a:rPr lang="en-US" sz="1400">
                <a:ea typeface="+mn-lt"/>
                <a:cs typeface="+mn-lt"/>
              </a:rPr>
              <a:t>A mobile test prep game for Registered Nursing students preparing to take the NCLEX exam.</a:t>
            </a:r>
          </a:p>
          <a:p>
            <a:pPr algn="ctr"/>
            <a:r>
              <a:rPr lang="en-US" sz="1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US" sz="120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ksu-hmi</a:t>
            </a:r>
            <a:r>
              <a:rPr lang="en-US" sz="1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smaRt_Nurse</a:t>
            </a:r>
            <a:r>
              <a:rPr lang="en-US" sz="1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Test Prep game for Registered Nursing students preparing to sit for the NCLEX exam</a:t>
            </a:r>
            <a:endParaRPr lang="en-US" sz="120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D96424-205C-1DDF-0297-31EF47D58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4029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1EDBDD-93B0-CAA2-CD36-236C8C157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1"/>
          <a:stretch/>
        </p:blipFill>
        <p:spPr>
          <a:xfrm>
            <a:off x="0" y="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96A69-4913-CEE7-571B-73AF8FB8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1" y="-78758"/>
            <a:ext cx="3822189" cy="13876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utura Md BT" panose="020B0602020204020303"/>
                <a:cs typeface="Calibri Light"/>
              </a:rPr>
              <a:t>The Idea</a:t>
            </a:r>
            <a:endParaRPr lang="en-US" b="1" dirty="0">
              <a:solidFill>
                <a:schemeClr val="bg1"/>
              </a:solidFill>
              <a:latin typeface="Futura Md BT" panose="020B060202020402030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9A11-797E-7D9F-AC3E-9EBFF2B3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90" y="1118343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Team had a Nurse who used different study materials to prepare for NCLEX-RN exam back in 2018.</a:t>
            </a:r>
            <a:endParaRPr lang="en-US" sz="1600" dirty="0">
              <a:solidFill>
                <a:schemeClr val="bg1"/>
              </a:solidFill>
              <a:latin typeface="Futura Md BT" panose="020B0602020204020303"/>
              <a:cs typeface="Calibri" panose="020F0502020204030204"/>
            </a:endParaRPr>
          </a:p>
          <a:p>
            <a:r>
              <a:rPr lang="en-US" sz="1600" b="1" i="1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NCLEX- RN</a:t>
            </a:r>
            <a:r>
              <a:rPr lang="en-US" sz="1600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: National Council Licensure Examination for Registered Nurses</a:t>
            </a:r>
            <a:endParaRPr lang="en-US" sz="2000" dirty="0">
              <a:solidFill>
                <a:schemeClr val="bg1"/>
              </a:solidFill>
              <a:latin typeface="Futura Md BT" panose="020B0602020204020303"/>
            </a:endParaRPr>
          </a:p>
          <a:p>
            <a:r>
              <a:rPr lang="en-US" sz="1600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Develop a tool that would help prepare Nursing students for the exam that was easy to access and use during the day</a:t>
            </a:r>
            <a:endParaRPr lang="en-US" sz="2000" dirty="0">
              <a:solidFill>
                <a:schemeClr val="bg1"/>
              </a:solidFill>
              <a:latin typeface="Futura Md BT" panose="020B0602020204020303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Nursing Concepts</a:t>
            </a:r>
            <a:r>
              <a:rPr lang="en-US" sz="1600" dirty="0">
                <a:solidFill>
                  <a:schemeClr val="bg1"/>
                </a:solidFill>
                <a:latin typeface="Futura Md BT" panose="020B0602020204020303"/>
                <a:ea typeface="+mn-lt"/>
                <a:cs typeface="+mn-lt"/>
              </a:rPr>
              <a:t>: Pharmacology, Basic Skills, Dosage Calculations, Anatomy</a:t>
            </a:r>
            <a:endParaRPr lang="en-US" sz="2000" dirty="0">
              <a:solidFill>
                <a:schemeClr val="bg1"/>
              </a:solidFill>
              <a:latin typeface="Futura Md BT" panose="020B0602020204020303"/>
            </a:endParaRP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Graphic 5" descr="Lightbulb outline">
            <a:extLst>
              <a:ext uri="{FF2B5EF4-FFF2-40B4-BE49-F238E27FC236}">
                <a16:creationId xmlns:a16="http://schemas.microsoft.com/office/drawing/2014/main" id="{829E5AD5-8155-44FA-C967-47473C78E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2616" y="1424454"/>
            <a:ext cx="4018124" cy="40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28C3D-8FA2-B4DE-1237-2DBBCEDD5684}"/>
              </a:ext>
            </a:extLst>
          </p:cNvPr>
          <p:cNvSpPr txBox="1"/>
          <p:nvPr/>
        </p:nvSpPr>
        <p:spPr>
          <a:xfrm>
            <a:off x="-960299" y="249398"/>
            <a:ext cx="9056022" cy="1363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d BT"/>
                <a:ea typeface="Verdana"/>
              </a:rPr>
              <a:t>Source Code Found</a:t>
            </a:r>
            <a:endParaRPr lang="en-US" sz="4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Futura Md BT"/>
              <a:ea typeface="Verdan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798E-8F9A-58DE-807B-7336ECEB4DEA}"/>
              </a:ext>
            </a:extLst>
          </p:cNvPr>
          <p:cNvSpPr txBox="1"/>
          <p:nvPr/>
        </p:nvSpPr>
        <p:spPr>
          <a:xfrm>
            <a:off x="2707343" y="1188481"/>
            <a:ext cx="923363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Medicine Quiz: 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hlinkClick r:id="rId3"/>
              </a:rPr>
              <a:t>https://github.com/Viincenttt/medicine-quiz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 </a:t>
            </a:r>
          </a:p>
          <a:p>
            <a:endParaRPr lang="en-US" sz="1600" b="1" dirty="0">
              <a:solidFill>
                <a:schemeClr val="bg1"/>
              </a:solidFill>
              <a:latin typeface="Futura Md BT" panose="020B0602020204020303"/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Anatomy Game: 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hlinkClick r:id="rId4"/>
              </a:rPr>
              <a:t>https://github.com/ksu-hmi/Anatomy-Game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 </a:t>
            </a:r>
          </a:p>
          <a:p>
            <a:endParaRPr lang="en-US" sz="1600" b="1" dirty="0">
              <a:solidFill>
                <a:schemeClr val="bg1"/>
              </a:solidFill>
              <a:latin typeface="Futura Md BT" panose="020B0602020204020303"/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Multiple Choices: 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hlinkClick r:id="rId5"/>
              </a:rPr>
              <a:t>https://github.com/whymehin/Multiple_Choices/blob/master/multiple_choices.py</a:t>
            </a:r>
            <a:endParaRPr lang="en-US" sz="1600" b="1" dirty="0">
              <a:solidFill>
                <a:schemeClr val="bg1"/>
              </a:solidFill>
              <a:latin typeface="Futura Md BT" panose="020B0602020204020303"/>
            </a:endParaRPr>
          </a:p>
          <a:p>
            <a:endParaRPr lang="en-US" sz="1600" b="1" dirty="0">
              <a:solidFill>
                <a:schemeClr val="bg1"/>
              </a:solidFill>
              <a:latin typeface="Futura Md BT" panose="020B0602020204020303"/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Fill in the Blank: 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hlinkClick r:id="rId6"/>
              </a:rPr>
              <a:t>https://github.com/amarch07/fill-in-blanks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 </a:t>
            </a:r>
          </a:p>
          <a:p>
            <a:endParaRPr lang="en-US" sz="1600" b="1" dirty="0">
              <a:solidFill>
                <a:schemeClr val="bg1"/>
              </a:solidFill>
              <a:latin typeface="Futura Md BT" panose="020B0602020204020303"/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GradeTracker.py: 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  <a:hlinkClick r:id="rId7"/>
              </a:rPr>
              <a:t>http://localhost:8888/edit/Documents/GitHub/pythonteachingcode/1%20gradetracker/GradeTracker.py</a:t>
            </a:r>
            <a:r>
              <a:rPr lang="en-US" sz="1600" b="1" dirty="0">
                <a:solidFill>
                  <a:schemeClr val="bg1"/>
                </a:solidFill>
                <a:latin typeface="Futura Md BT" panose="020B0602020204020303"/>
              </a:rPr>
              <a:t> </a:t>
            </a:r>
            <a:endParaRPr lang="en-US" sz="1600" b="1" dirty="0">
              <a:solidFill>
                <a:schemeClr val="bg1"/>
              </a:solidFill>
              <a:latin typeface="Futura Md BT" panose="020B0602020204020303"/>
              <a:ea typeface="Calibri"/>
              <a:cs typeface="Calibri"/>
            </a:endParaRPr>
          </a:p>
        </p:txBody>
      </p:sp>
      <p:pic>
        <p:nvPicPr>
          <p:cNvPr id="3" name="Graphic 2" descr="Internet outline">
            <a:extLst>
              <a:ext uri="{FF2B5EF4-FFF2-40B4-BE49-F238E27FC236}">
                <a16:creationId xmlns:a16="http://schemas.microsoft.com/office/drawing/2014/main" id="{0D8A55A8-99CC-9806-97CD-FFDADAC5D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4304" y="4154405"/>
            <a:ext cx="2040294" cy="20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601CB-C25D-94EA-9929-DDFB384D15B7}"/>
              </a:ext>
            </a:extLst>
          </p:cNvPr>
          <p:cNvSpPr txBox="1"/>
          <p:nvPr/>
        </p:nvSpPr>
        <p:spPr>
          <a:xfrm>
            <a:off x="126206" y="642796"/>
            <a:ext cx="119395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d BT"/>
                <a:ea typeface="Verdana"/>
              </a:rPr>
              <a:t>Sample of the Source Code Used</a:t>
            </a:r>
            <a:endParaRPr lang="en-US" sz="4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Futura Md BT"/>
                <a:ea typeface="Verdana"/>
              </a:rPr>
              <a:t>Multiple Choices Game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 descr="Text&#10;&#10;Description automatically generated">
            <a:extLst>
              <a:ext uri="{FF2B5EF4-FFF2-40B4-BE49-F238E27FC236}">
                <a16:creationId xmlns:a16="http://schemas.microsoft.com/office/drawing/2014/main" id="{D5894C9C-E6F7-FFD7-335F-E22F2FAF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16" y="1718765"/>
            <a:ext cx="8088935" cy="51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E488A-CDEB-9ECF-8364-C3CED22BF38B}"/>
              </a:ext>
            </a:extLst>
          </p:cNvPr>
          <p:cNvSpPr txBox="1"/>
          <p:nvPr/>
        </p:nvSpPr>
        <p:spPr>
          <a:xfrm>
            <a:off x="126206" y="642796"/>
            <a:ext cx="119395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d BT"/>
                <a:ea typeface="Verdana"/>
              </a:rPr>
              <a:t>Sample of the Source Code Used</a:t>
            </a:r>
            <a:endParaRPr lang="en-US" sz="4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Futura Md BT"/>
                <a:ea typeface="Verdana"/>
              </a:rPr>
              <a:t>GradeTracker</a:t>
            </a:r>
            <a:endParaRPr lang="en-US" sz="2000" b="1" dirty="0">
              <a:solidFill>
                <a:schemeClr val="bg1"/>
              </a:solidFill>
              <a:latin typeface="Futura Md BT"/>
              <a:ea typeface="Verdan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0044D3-4DBA-4124-06FA-0A181F53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102" y="1676212"/>
            <a:ext cx="8150664" cy="51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AEC01-5A9D-39A0-1B75-C897FA17B0FA}"/>
              </a:ext>
            </a:extLst>
          </p:cNvPr>
          <p:cNvSpPr txBox="1"/>
          <p:nvPr/>
        </p:nvSpPr>
        <p:spPr>
          <a:xfrm>
            <a:off x="421341" y="291579"/>
            <a:ext cx="1070315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d BT"/>
                <a:ea typeface="Verdana"/>
              </a:rPr>
              <a:t>Project Development</a:t>
            </a:r>
            <a:endParaRPr lang="en-US" sz="4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F68F1-D816-BA71-C6DC-1A8CEFBC2E6E}"/>
              </a:ext>
            </a:extLst>
          </p:cNvPr>
          <p:cNvSpPr txBox="1"/>
          <p:nvPr/>
        </p:nvSpPr>
        <p:spPr>
          <a:xfrm>
            <a:off x="2488238" y="3607382"/>
            <a:ext cx="934317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Futura Md BT"/>
                <a:ea typeface="Verdan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4DECF012-1D14-FD1B-2D2B-D85E41B5A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691890"/>
              </p:ext>
            </p:extLst>
          </p:nvPr>
        </p:nvGraphicFramePr>
        <p:xfrm>
          <a:off x="421341" y="1654427"/>
          <a:ext cx="11332915" cy="390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55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-5294" y="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4D0455-C7B7-50F7-0015-7630511E1FD3}"/>
              </a:ext>
            </a:extLst>
          </p:cNvPr>
          <p:cNvSpPr txBox="1">
            <a:spLocks/>
          </p:cNvSpPr>
          <p:nvPr/>
        </p:nvSpPr>
        <p:spPr>
          <a:xfrm>
            <a:off x="646111" y="172562"/>
            <a:ext cx="9404723" cy="993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Futura Md BT"/>
                <a:ea typeface="Verdana"/>
                <a:cs typeface="+mn-cs"/>
              </a:rPr>
              <a:t>Roadblocks and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23B1FB0-C5D1-6006-8EC5-6712D37BC6C3}"/>
              </a:ext>
            </a:extLst>
          </p:cNvPr>
          <p:cNvSpPr txBox="1">
            <a:spLocks/>
          </p:cNvSpPr>
          <p:nvPr/>
        </p:nvSpPr>
        <p:spPr>
          <a:xfrm>
            <a:off x="5654494" y="2514600"/>
            <a:ext cx="6362141" cy="37417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1700" b="1" dirty="0">
              <a:solidFill>
                <a:schemeClr val="bg1"/>
              </a:solidFill>
              <a:latin typeface="Futura Md BT"/>
              <a:ea typeface="Verdana"/>
              <a:cs typeface="+mn-cs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A118FB6-5DB2-B6B3-5B0E-1B2D01F9FBA6}"/>
              </a:ext>
            </a:extLst>
          </p:cNvPr>
          <p:cNvSpPr/>
          <p:nvPr/>
        </p:nvSpPr>
        <p:spPr>
          <a:xfrm>
            <a:off x="175365" y="1430897"/>
            <a:ext cx="5920635" cy="3578456"/>
          </a:xfrm>
          <a:prstGeom prst="wedgeEllipse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latin typeface="Futura Md BT" panose="020B0602020204020303"/>
              </a:rPr>
              <a:t>Formatting Challenges</a:t>
            </a:r>
          </a:p>
          <a:p>
            <a:pPr algn="ctr"/>
            <a:r>
              <a:rPr lang="en-US" sz="1200" b="1" dirty="0">
                <a:latin typeface="Futura Md BT" panose="020B0602020204020303"/>
              </a:rPr>
              <a:t>Output:</a:t>
            </a:r>
            <a:r>
              <a:rPr lang="en-US" sz="1200" dirty="0">
                <a:latin typeface="Futura Md BT" panose="020B0602020204020303"/>
              </a:rPr>
              <a:t> You got 2 out of 9 questions right.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You need to review the following questions ['1. What is </a:t>
            </a:r>
            <a:r>
              <a:rPr lang="en-US" sz="1200" dirty="0" err="1">
                <a:latin typeface="Futura Md BT" panose="020B0602020204020303"/>
              </a:rPr>
              <a:t>is</a:t>
            </a:r>
            <a:r>
              <a:rPr lang="en-US" sz="1200" dirty="0">
                <a:latin typeface="Futura Md BT" panose="020B0602020204020303"/>
              </a:rPr>
              <a:t> the correct meaning for </a:t>
            </a:r>
            <a:r>
              <a:rPr lang="en-US" sz="1200" dirty="0" err="1">
                <a:latin typeface="Futura Md BT" panose="020B0602020204020303"/>
              </a:rPr>
              <a:t>angio</a:t>
            </a:r>
            <a:r>
              <a:rPr lang="en-US" sz="1200" dirty="0">
                <a:latin typeface="Futura Md BT" panose="020B0602020204020303"/>
              </a:rPr>
              <a:t>?\n\n(a) mouth\n(b) water\n(c) lung\n(d) vessel\n', "2. What is the prefix for 'above normal'?\n\n(a) poly\n(b) hypo\n(c) hyper\n(d) mega\n", "3. What is the prefix for 'below normal'?\n\n(a) trans\n(b) semi\n(c) hypo\n(d) post\n", "4. The suffix '</a:t>
            </a:r>
            <a:r>
              <a:rPr lang="en-US" sz="1200" dirty="0" err="1">
                <a:latin typeface="Futura Md BT" panose="020B0602020204020303"/>
              </a:rPr>
              <a:t>ectomy</a:t>
            </a:r>
            <a:r>
              <a:rPr lang="en-US" sz="1200" dirty="0">
                <a:latin typeface="Futura Md BT" panose="020B0602020204020303"/>
              </a:rPr>
              <a:t>' refers to?\n\n(a) condition\n(b) incision\n(c) paralysis\n(d) growth\n", "5. 'Skin' is the meaning of what root word?\n\n(a) </a:t>
            </a:r>
            <a:r>
              <a:rPr lang="en-US" sz="1200" dirty="0" err="1">
                <a:latin typeface="Futura Md BT" panose="020B0602020204020303"/>
              </a:rPr>
              <a:t>derm</a:t>
            </a:r>
            <a:r>
              <a:rPr lang="en-US" sz="1200" dirty="0">
                <a:latin typeface="Futura Md BT" panose="020B0602020204020303"/>
              </a:rPr>
              <a:t>\n(b) </a:t>
            </a:r>
            <a:r>
              <a:rPr lang="en-US" sz="1200" dirty="0" err="1">
                <a:latin typeface="Futura Md BT" panose="020B0602020204020303"/>
              </a:rPr>
              <a:t>oro</a:t>
            </a:r>
            <a:r>
              <a:rPr lang="en-US" sz="1200" dirty="0">
                <a:latin typeface="Futura Md BT" panose="020B0602020204020303"/>
              </a:rPr>
              <a:t>\n(c) </a:t>
            </a:r>
            <a:r>
              <a:rPr lang="en-US" sz="1200" dirty="0" err="1">
                <a:latin typeface="Futura Md BT" panose="020B0602020204020303"/>
              </a:rPr>
              <a:t>myo</a:t>
            </a:r>
            <a:r>
              <a:rPr lang="en-US" sz="1200" dirty="0">
                <a:latin typeface="Futura Md BT" panose="020B0602020204020303"/>
              </a:rPr>
              <a:t>\n(d) </a:t>
            </a:r>
            <a:r>
              <a:rPr lang="en-US" sz="1200" dirty="0" err="1">
                <a:latin typeface="Futura Md BT" panose="020B0602020204020303"/>
              </a:rPr>
              <a:t>cyano</a:t>
            </a:r>
            <a:r>
              <a:rPr lang="en-US" sz="1200" dirty="0">
                <a:latin typeface="Futura Md BT" panose="020B0602020204020303"/>
              </a:rPr>
              <a:t>\n", '6. What is the suffix for inflammation?\n\n(a) </a:t>
            </a:r>
            <a:r>
              <a:rPr lang="en-US" sz="1200" dirty="0" err="1">
                <a:latin typeface="Futura Md BT" panose="020B0602020204020303"/>
              </a:rPr>
              <a:t>tomy</a:t>
            </a:r>
            <a:r>
              <a:rPr lang="en-US" sz="1200" dirty="0">
                <a:latin typeface="Futura Md BT" panose="020B0602020204020303"/>
              </a:rPr>
              <a:t>\n(b) itis\n(c) scope\n(d) </a:t>
            </a:r>
            <a:r>
              <a:rPr lang="en-US" sz="1200" dirty="0" err="1">
                <a:latin typeface="Futura Md BT" panose="020B0602020204020303"/>
              </a:rPr>
              <a:t>osis</a:t>
            </a:r>
            <a:r>
              <a:rPr lang="en-US" sz="1200" dirty="0">
                <a:latin typeface="Futura Md BT" panose="020B0602020204020303"/>
              </a:rPr>
              <a:t>\n', '1+1=?\n\n(a) 2\n(b) 3\n(c) 4\n(d) 5\n']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054A5FC-C869-F8DD-4DD7-1A56191BDFD7}"/>
              </a:ext>
            </a:extLst>
          </p:cNvPr>
          <p:cNvSpPr/>
          <p:nvPr/>
        </p:nvSpPr>
        <p:spPr>
          <a:xfrm>
            <a:off x="6591534" y="1846728"/>
            <a:ext cx="5431919" cy="256999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latin typeface="Futura Md BT" panose="020B0602020204020303"/>
              </a:rPr>
              <a:t>Code to Fix Output Format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#this code will create a new review list and replace the \n with two spaces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    </a:t>
            </a:r>
            <a:r>
              <a:rPr lang="en-US" sz="1200" dirty="0" err="1">
                <a:latin typeface="Futura Md BT" panose="020B0602020204020303"/>
              </a:rPr>
              <a:t>new_reviewlist</a:t>
            </a:r>
            <a:r>
              <a:rPr lang="en-US" sz="1200" dirty="0">
                <a:latin typeface="Futura Md BT" panose="020B0602020204020303"/>
              </a:rPr>
              <a:t> = [</a:t>
            </a:r>
            <a:r>
              <a:rPr lang="en-US" sz="1200" dirty="0" err="1">
                <a:latin typeface="Futura Md BT" panose="020B0602020204020303"/>
              </a:rPr>
              <a:t>item.replace</a:t>
            </a:r>
            <a:r>
              <a:rPr lang="en-US" sz="1200" dirty="0">
                <a:latin typeface="Futura Md BT" panose="020B0602020204020303"/>
              </a:rPr>
              <a:t>('\n', ' ') for item in </a:t>
            </a:r>
            <a:r>
              <a:rPr lang="en-US" sz="1200" dirty="0" err="1">
                <a:latin typeface="Futura Md BT" panose="020B0602020204020303"/>
              </a:rPr>
              <a:t>need_to_reviewlist</a:t>
            </a:r>
            <a:r>
              <a:rPr lang="en-US" sz="1200" dirty="0">
                <a:latin typeface="Futura Md BT" panose="020B0602020204020303"/>
              </a:rPr>
              <a:t>]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    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    #this code will create another new review list that will separate the questions to be reviewed and put them on new lines</a:t>
            </a:r>
          </a:p>
          <a:p>
            <a:pPr algn="ctr"/>
            <a:r>
              <a:rPr lang="en-US" sz="1200" dirty="0">
                <a:latin typeface="Futura Md BT" panose="020B0602020204020303"/>
              </a:rPr>
              <a:t>    </a:t>
            </a:r>
            <a:r>
              <a:rPr lang="en-US" sz="1200" dirty="0" err="1">
                <a:latin typeface="Futura Md BT" panose="020B0602020204020303"/>
              </a:rPr>
              <a:t>new_line_reviewlist</a:t>
            </a:r>
            <a:r>
              <a:rPr lang="en-US" sz="1200" dirty="0">
                <a:latin typeface="Futura Md BT" panose="020B0602020204020303"/>
              </a:rPr>
              <a:t> = '[' + ',\</a:t>
            </a:r>
            <a:r>
              <a:rPr lang="en-US" sz="1200" dirty="0" err="1">
                <a:latin typeface="Futura Md BT" panose="020B0602020204020303"/>
              </a:rPr>
              <a:t>n'.join</a:t>
            </a:r>
            <a:r>
              <a:rPr lang="en-US" sz="1200" dirty="0">
                <a:latin typeface="Futura Md BT" panose="020B0602020204020303"/>
              </a:rPr>
              <a:t>(</a:t>
            </a:r>
            <a:r>
              <a:rPr lang="en-US" sz="1200" dirty="0" err="1">
                <a:latin typeface="Futura Md BT" panose="020B0602020204020303"/>
              </a:rPr>
              <a:t>new_reviewlist</a:t>
            </a:r>
            <a:r>
              <a:rPr lang="en-US" sz="1200" dirty="0">
                <a:latin typeface="Futura Md BT" panose="020B0602020204020303"/>
              </a:rPr>
              <a:t>) + ']'</a:t>
            </a:r>
          </a:p>
        </p:txBody>
      </p:sp>
    </p:spTree>
    <p:extLst>
      <p:ext uri="{BB962C8B-B14F-4D97-AF65-F5344CB8AC3E}">
        <p14:creationId xmlns:p14="http://schemas.microsoft.com/office/powerpoint/2010/main" val="20857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C9B66-A5D5-1494-7AAB-3DB266808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AEC01-5A9D-39A0-1B75-C897FA17B0FA}"/>
              </a:ext>
            </a:extLst>
          </p:cNvPr>
          <p:cNvSpPr txBox="1"/>
          <p:nvPr/>
        </p:nvSpPr>
        <p:spPr>
          <a:xfrm>
            <a:off x="502196" y="663028"/>
            <a:ext cx="1073913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4000" b="1" dirty="0">
              <a:solidFill>
                <a:schemeClr val="bg1"/>
              </a:solidFill>
              <a:latin typeface="Futura Md BT"/>
              <a:ea typeface="Verdana"/>
            </a:endParaRPr>
          </a:p>
          <a:p>
            <a:pPr algn="ctr"/>
            <a:endParaRPr lang="en-US" sz="4000" b="1" dirty="0">
              <a:solidFill>
                <a:schemeClr val="bg1"/>
              </a:solidFill>
              <a:latin typeface="Futura Md BT"/>
              <a:ea typeface="Verdana"/>
            </a:endParaRPr>
          </a:p>
          <a:p>
            <a:pPr algn="ctr"/>
            <a:br>
              <a:rPr lang="en-US" sz="6000" b="1" dirty="0">
                <a:solidFill>
                  <a:schemeClr val="bg1"/>
                </a:solidFill>
                <a:latin typeface="Futura Md BT"/>
                <a:ea typeface="Verdana"/>
              </a:rPr>
            </a:br>
            <a:r>
              <a:rPr lang="en-US" sz="6600" b="1" dirty="0">
                <a:solidFill>
                  <a:schemeClr val="bg1"/>
                </a:solidFill>
                <a:latin typeface="Futura Md BT"/>
                <a:ea typeface="Verdana"/>
              </a:rPr>
              <a:t>DEMO</a:t>
            </a:r>
            <a:endParaRPr lang="en-US" sz="3600" b="1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280D12-A377-1061-CE0E-8B2D9D2A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7" y="1021791"/>
            <a:ext cx="3810001" cy="1619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9F9B7-B8DC-CB38-D566-F30E962B287A}"/>
              </a:ext>
            </a:extLst>
          </p:cNvPr>
          <p:cNvSpPr txBox="1"/>
          <p:nvPr/>
        </p:nvSpPr>
        <p:spPr>
          <a:xfrm>
            <a:off x="2520130" y="4313072"/>
            <a:ext cx="70262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err="1">
                <a:ea typeface="Calibri"/>
                <a:cs typeface="Calibri"/>
                <a:hlinkClick r:id="rId4"/>
              </a:rPr>
              <a:t>smaRtNurse</a:t>
            </a:r>
            <a:r>
              <a:rPr lang="en-US" sz="2000" b="1" dirty="0">
                <a:ea typeface="+mn-lt"/>
                <a:cs typeface="+mn-lt"/>
                <a:hlinkClick r:id="rId4"/>
              </a:rPr>
              <a:t> - </a:t>
            </a:r>
            <a:r>
              <a:rPr lang="en-US" sz="2000" b="1" dirty="0" err="1">
                <a:ea typeface="+mn-lt"/>
                <a:cs typeface="+mn-lt"/>
                <a:hlinkClick r:id="rId4"/>
              </a:rPr>
              <a:t>Jupyter</a:t>
            </a:r>
            <a:r>
              <a:rPr lang="en-US" sz="2000" b="1" dirty="0">
                <a:ea typeface="+mn-lt"/>
                <a:cs typeface="+mn-lt"/>
                <a:hlinkClick r:id="rId4"/>
              </a:rPr>
              <a:t> Notebook</a:t>
            </a:r>
            <a:endParaRPr lang="en-US" sz="2000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04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8CEF1-423F-3318-B44A-CF89C386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3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D09FAE-5BB0-81F5-E7E1-3CE9584DDD40}"/>
              </a:ext>
            </a:extLst>
          </p:cNvPr>
          <p:cNvSpPr txBox="1">
            <a:spLocks/>
          </p:cNvSpPr>
          <p:nvPr/>
        </p:nvSpPr>
        <p:spPr>
          <a:xfrm>
            <a:off x="7584767" y="15557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91440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Md BT" panose="020B0602020204020303"/>
              </a:rPr>
              <a:t>What’s Next </a:t>
            </a:r>
            <a:r>
              <a:rPr kumimoji="0" lang="en-US" sz="4000" b="1" i="0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Md BT" panose="020B0602020204020303"/>
              </a:rPr>
              <a:t>smaRtNurse</a:t>
            </a:r>
            <a:endParaRPr kumimoji="0" lang="en-US" sz="4000" b="1" i="0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Md BT" panose="020B0602020204020303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64B1C2-DCB1-7BA1-B6EB-BBA740AB536A}"/>
              </a:ext>
            </a:extLst>
          </p:cNvPr>
          <p:cNvSpPr txBox="1"/>
          <p:nvPr/>
        </p:nvSpPr>
        <p:spPr>
          <a:xfrm>
            <a:off x="7477191" y="2056173"/>
            <a:ext cx="4718658" cy="3724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rgbClr val="0F6FC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utura Md BT" panose="020B0602020204020303"/>
              </a:rPr>
              <a:t>Create a “Premium” version that will unlock more questions, categories, and rationales  for both right &amp; wrong answers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rgbClr val="0F6FC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utura Md BT" panose="020B0602020204020303"/>
              </a:rPr>
              <a:t>Include the level of intensity challenge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Clr>
                <a:srgbClr val="0F6FC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utura Md BT" panose="020B0602020204020303"/>
              </a:rPr>
              <a:t>Want to mimic the set up of the real NCLEX-RN exam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rgbClr val="0F6FC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utura Md BT" panose="020B0602020204020303"/>
              </a:rPr>
              <a:t>Determine how many question one takes in category based on percentage right/wrong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rgbClr val="0F6FC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Futura Md BT" panose="020B0602020204020303"/>
              </a:rPr>
              <a:t>Provide links and literature that explain Nursing concepts</a:t>
            </a:r>
          </a:p>
        </p:txBody>
      </p:sp>
      <p:pic>
        <p:nvPicPr>
          <p:cNvPr id="8" name="Graphic 7" descr="Medical outline">
            <a:extLst>
              <a:ext uri="{FF2B5EF4-FFF2-40B4-BE49-F238E27FC236}">
                <a16:creationId xmlns:a16="http://schemas.microsoft.com/office/drawing/2014/main" id="{D4E0CC63-0D26-596E-ED5E-9DD04F2A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71336" y="1181882"/>
            <a:ext cx="4771932" cy="47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31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49606E6C8984FA2279C51F3900E31" ma:contentTypeVersion="6" ma:contentTypeDescription="Create a new document." ma:contentTypeScope="" ma:versionID="07777b9a5f1611741e2fb8c3d118adbf">
  <xsd:schema xmlns:xsd="http://www.w3.org/2001/XMLSchema" xmlns:xs="http://www.w3.org/2001/XMLSchema" xmlns:p="http://schemas.microsoft.com/office/2006/metadata/properties" xmlns:ns2="8a53696d-16b7-480c-9ac5-96a32838a871" xmlns:ns3="eb0ef662-603d-4ea5-b404-c70738aa9fb9" targetNamespace="http://schemas.microsoft.com/office/2006/metadata/properties" ma:root="true" ma:fieldsID="b897f59b3dd2330cc0dc03a1b9a51ffd" ns2:_="" ns3:_="">
    <xsd:import namespace="8a53696d-16b7-480c-9ac5-96a32838a871"/>
    <xsd:import namespace="eb0ef662-603d-4ea5-b404-c70738aa9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3696d-16b7-480c-9ac5-96a32838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ef662-603d-4ea5-b404-c70738aa9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F30809-E346-47C6-8460-8486C00EE6F2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8a53696d-16b7-480c-9ac5-96a32838a87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b0ef662-603d-4ea5-b404-c70738aa9fb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ADA31A-B266-44E4-8358-0C380F3D8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B065E-5666-4D03-9DBE-9CF7D6BFB3F4}">
  <ds:schemaRefs>
    <ds:schemaRef ds:uri="8a53696d-16b7-480c-9ac5-96a32838a871"/>
    <ds:schemaRef ds:uri="eb0ef662-603d-4ea5-b404-c70738aa9f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Futura Md BT</vt:lpstr>
      <vt:lpstr>Wingdings 3</vt:lpstr>
      <vt:lpstr>Office Theme</vt:lpstr>
      <vt:lpstr>Ion</vt:lpstr>
      <vt:lpstr>PowerPoint Presentation</vt:lpstr>
      <vt:lpstr>The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Epps</dc:creator>
  <cp:lastModifiedBy>Christopher Burgess</cp:lastModifiedBy>
  <cp:revision>5</cp:revision>
  <dcterms:created xsi:type="dcterms:W3CDTF">2022-12-07T01:47:45Z</dcterms:created>
  <dcterms:modified xsi:type="dcterms:W3CDTF">2022-12-09T00:24:19Z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0x0101001D349606E6C8984FA2279C51F3900E31</vt:lpwstr>
  </property>
</Properties>
</file>