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5" r:id="rId1"/>
  </p:sldMasterIdLst>
  <p:notesMasterIdLst>
    <p:notesMasterId r:id="rId14"/>
  </p:notesMasterIdLst>
  <p:sldIdLst>
    <p:sldId id="278" r:id="rId2"/>
    <p:sldId id="285" r:id="rId3"/>
    <p:sldId id="279" r:id="rId4"/>
    <p:sldId id="280" r:id="rId5"/>
    <p:sldId id="281" r:id="rId6"/>
    <p:sldId id="294" r:id="rId7"/>
    <p:sldId id="295" r:id="rId8"/>
    <p:sldId id="297" r:id="rId9"/>
    <p:sldId id="298" r:id="rId10"/>
    <p:sldId id="299"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E5522-5CFC-29D3-C71D-13C1C4C5C22E}" v="130" dt="2022-11-30T02:14:31.461"/>
    <p1510:client id="{2A0E2111-4ACA-3A31-D712-2E138BE8D96E}" v="198" dt="2022-11-29T16:39:43.998"/>
    <p1510:client id="{3E2A49D0-9408-EF4E-49A3-3524AB402706}" v="124" dt="2022-11-29T14:36:08.051"/>
    <p1510:client id="{5A71ADE2-45C1-E33D-6B57-49DEE8B0AF59}" v="10" dt="2022-12-05T17:24:04.441"/>
    <p1510:client id="{A4B484A5-624E-0D75-D8DF-8AF588F88848}" v="3" dt="2022-11-29T15:02:44.512"/>
    <p1510:client id="{A5059552-5E5D-429C-86A2-B2A062EC47FC}" v="470" dt="2022-11-28T23:05:10.115"/>
    <p1510:client id="{D363A064-D934-59F6-E3CA-564C166B5C7E}" v="279" dt="2022-12-05T15:35:49.386"/>
    <p1510:client id="{DB70D2F8-76D3-7B41-99A6-30913A9805EA}" v="138" dt="2022-12-05T13:10:38.137"/>
    <p1510:client id="{E382B304-0DE6-ED27-96AF-A1B384DB8B2E}" v="159" dt="2022-12-06T13:25:47.292"/>
    <p1510:client id="{E63641C0-7EAC-0317-F63A-F54C3DF30F03}" v="49" dt="2022-11-29T15:04:41.356"/>
    <p1510:client id="{F53C5B5D-A880-8BE6-9B89-DC76C7A26349}" v="63" dt="2022-11-29T15:58:16.70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3B380-9D4C-4686-B5D9-B0AFDF540627}"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97690EA-D524-44A0-B6FA-5B68C3A2407E}">
      <dgm:prSet/>
      <dgm:spPr/>
      <dgm:t>
        <a:bodyPr/>
        <a:lstStyle/>
        <a:p>
          <a:r>
            <a:rPr lang="en-US"/>
            <a:t>Introduction​</a:t>
          </a:r>
        </a:p>
      </dgm:t>
    </dgm:pt>
    <dgm:pt modelId="{F64D7C84-775B-4031-8634-53A86CE748B4}" type="parTrans" cxnId="{5E4389C5-5ADE-4553-8C11-185237BDA244}">
      <dgm:prSet/>
      <dgm:spPr/>
      <dgm:t>
        <a:bodyPr/>
        <a:lstStyle/>
        <a:p>
          <a:endParaRPr lang="en-US"/>
        </a:p>
      </dgm:t>
    </dgm:pt>
    <dgm:pt modelId="{F8B3F447-DACD-495E-B833-2DBBE964FFCE}" type="sibTrans" cxnId="{5E4389C5-5ADE-4553-8C11-185237BDA244}">
      <dgm:prSet/>
      <dgm:spPr/>
      <dgm:t>
        <a:bodyPr/>
        <a:lstStyle/>
        <a:p>
          <a:endParaRPr lang="en-US"/>
        </a:p>
      </dgm:t>
    </dgm:pt>
    <dgm:pt modelId="{2EBFABA8-C436-44CF-AC57-1CC83A16C6C7}">
      <dgm:prSet/>
      <dgm:spPr/>
      <dgm:t>
        <a:bodyPr/>
        <a:lstStyle/>
        <a:p>
          <a:r>
            <a:rPr lang="en-US"/>
            <a:t>Primary goals</a:t>
          </a:r>
        </a:p>
      </dgm:t>
    </dgm:pt>
    <dgm:pt modelId="{B558945D-5DD9-43CD-840D-42239FD05AA7}" type="parTrans" cxnId="{F7565553-22E5-4C66-9625-6D9FB65E4B31}">
      <dgm:prSet/>
      <dgm:spPr/>
      <dgm:t>
        <a:bodyPr/>
        <a:lstStyle/>
        <a:p>
          <a:endParaRPr lang="en-US"/>
        </a:p>
      </dgm:t>
    </dgm:pt>
    <dgm:pt modelId="{6A0D40F1-1F04-42A5-9386-EE1CC3382804}" type="sibTrans" cxnId="{F7565553-22E5-4C66-9625-6D9FB65E4B31}">
      <dgm:prSet/>
      <dgm:spPr/>
      <dgm:t>
        <a:bodyPr/>
        <a:lstStyle/>
        <a:p>
          <a:endParaRPr lang="en-US"/>
        </a:p>
      </dgm:t>
    </dgm:pt>
    <dgm:pt modelId="{E90CF723-2A42-4D0A-A809-D2383D59AA76}">
      <dgm:prSet/>
      <dgm:spPr/>
      <dgm:t>
        <a:bodyPr/>
        <a:lstStyle/>
        <a:p>
          <a:r>
            <a:rPr lang="en-US"/>
            <a:t>Our Project</a:t>
          </a:r>
        </a:p>
      </dgm:t>
    </dgm:pt>
    <dgm:pt modelId="{7E22E153-F31F-46AB-824A-EC8A0DAEBC1E}" type="parTrans" cxnId="{80339FD1-CEC6-497A-841E-FED9FCAA9AC8}">
      <dgm:prSet/>
      <dgm:spPr/>
      <dgm:t>
        <a:bodyPr/>
        <a:lstStyle/>
        <a:p>
          <a:endParaRPr lang="en-US"/>
        </a:p>
      </dgm:t>
    </dgm:pt>
    <dgm:pt modelId="{80C5E112-7B68-4BF1-A2B2-749D3BDA20D2}" type="sibTrans" cxnId="{80339FD1-CEC6-497A-841E-FED9FCAA9AC8}">
      <dgm:prSet/>
      <dgm:spPr/>
      <dgm:t>
        <a:bodyPr/>
        <a:lstStyle/>
        <a:p>
          <a:endParaRPr lang="en-US"/>
        </a:p>
      </dgm:t>
    </dgm:pt>
    <dgm:pt modelId="{F70D4C46-82AA-4364-A762-559945B2058F}">
      <dgm:prSet/>
      <dgm:spPr/>
      <dgm:t>
        <a:bodyPr/>
        <a:lstStyle/>
        <a:p>
          <a:r>
            <a:rPr lang="en-US"/>
            <a:t>​Areas of growth in the software</a:t>
          </a:r>
        </a:p>
      </dgm:t>
    </dgm:pt>
    <dgm:pt modelId="{C4BFE103-BDF3-448A-90A2-94B981C9FD04}" type="parTrans" cxnId="{5481CBEF-91E1-4519-AB8E-41458B77ED12}">
      <dgm:prSet/>
      <dgm:spPr/>
      <dgm:t>
        <a:bodyPr/>
        <a:lstStyle/>
        <a:p>
          <a:endParaRPr lang="en-US"/>
        </a:p>
      </dgm:t>
    </dgm:pt>
    <dgm:pt modelId="{54E1D900-AA47-4504-AAB4-61A8CEC471EB}" type="sibTrans" cxnId="{5481CBEF-91E1-4519-AB8E-41458B77ED12}">
      <dgm:prSet/>
      <dgm:spPr/>
      <dgm:t>
        <a:bodyPr/>
        <a:lstStyle/>
        <a:p>
          <a:endParaRPr lang="en-US"/>
        </a:p>
      </dgm:t>
    </dgm:pt>
    <dgm:pt modelId="{CD2F3A58-F230-452A-8150-10A0C20FAA82}">
      <dgm:prSet/>
      <dgm:spPr/>
      <dgm:t>
        <a:bodyPr/>
        <a:lstStyle/>
        <a:p>
          <a:r>
            <a:rPr lang="en-US"/>
            <a:t>​Summary​</a:t>
          </a:r>
        </a:p>
      </dgm:t>
    </dgm:pt>
    <dgm:pt modelId="{3FEBE854-63B3-4B83-B1A6-E3AFC95DA630}" type="parTrans" cxnId="{18EB996B-54ED-4F88-B5E9-A7476FD18D3A}">
      <dgm:prSet/>
      <dgm:spPr/>
      <dgm:t>
        <a:bodyPr/>
        <a:lstStyle/>
        <a:p>
          <a:endParaRPr lang="en-US"/>
        </a:p>
      </dgm:t>
    </dgm:pt>
    <dgm:pt modelId="{56DE3498-D3DF-4937-815E-64D55020311C}" type="sibTrans" cxnId="{18EB996B-54ED-4F88-B5E9-A7476FD18D3A}">
      <dgm:prSet/>
      <dgm:spPr/>
      <dgm:t>
        <a:bodyPr/>
        <a:lstStyle/>
        <a:p>
          <a:endParaRPr lang="en-US"/>
        </a:p>
      </dgm:t>
    </dgm:pt>
    <dgm:pt modelId="{498D097C-475D-4391-81B8-33B68DD476DA}" type="pres">
      <dgm:prSet presAssocID="{BC43B380-9D4C-4686-B5D9-B0AFDF540627}" presName="vert0" presStyleCnt="0">
        <dgm:presLayoutVars>
          <dgm:dir/>
          <dgm:animOne val="branch"/>
          <dgm:animLvl val="lvl"/>
        </dgm:presLayoutVars>
      </dgm:prSet>
      <dgm:spPr/>
    </dgm:pt>
    <dgm:pt modelId="{C54CBC9E-F4CE-44C3-B633-85A92534E557}" type="pres">
      <dgm:prSet presAssocID="{E97690EA-D524-44A0-B6FA-5B68C3A2407E}" presName="thickLine" presStyleLbl="alignNode1" presStyleIdx="0" presStyleCnt="5"/>
      <dgm:spPr/>
    </dgm:pt>
    <dgm:pt modelId="{88F0F7F2-01CF-4AF9-831C-00CD995095FC}" type="pres">
      <dgm:prSet presAssocID="{E97690EA-D524-44A0-B6FA-5B68C3A2407E}" presName="horz1" presStyleCnt="0"/>
      <dgm:spPr/>
    </dgm:pt>
    <dgm:pt modelId="{C3D33B58-6288-4559-8580-02F3ED19A4F5}" type="pres">
      <dgm:prSet presAssocID="{E97690EA-D524-44A0-B6FA-5B68C3A2407E}" presName="tx1" presStyleLbl="revTx" presStyleIdx="0" presStyleCnt="5"/>
      <dgm:spPr/>
    </dgm:pt>
    <dgm:pt modelId="{3DDBAF05-B273-4BE1-B59A-98E174B96727}" type="pres">
      <dgm:prSet presAssocID="{E97690EA-D524-44A0-B6FA-5B68C3A2407E}" presName="vert1" presStyleCnt="0"/>
      <dgm:spPr/>
    </dgm:pt>
    <dgm:pt modelId="{A8D8D97E-E35D-456E-893A-E8D4AF7D364E}" type="pres">
      <dgm:prSet presAssocID="{2EBFABA8-C436-44CF-AC57-1CC83A16C6C7}" presName="thickLine" presStyleLbl="alignNode1" presStyleIdx="1" presStyleCnt="5"/>
      <dgm:spPr/>
    </dgm:pt>
    <dgm:pt modelId="{5202A05A-C911-4EED-B0FE-B5769DECC2FC}" type="pres">
      <dgm:prSet presAssocID="{2EBFABA8-C436-44CF-AC57-1CC83A16C6C7}" presName="horz1" presStyleCnt="0"/>
      <dgm:spPr/>
    </dgm:pt>
    <dgm:pt modelId="{94592B59-0173-4104-B751-A3ED246C678F}" type="pres">
      <dgm:prSet presAssocID="{2EBFABA8-C436-44CF-AC57-1CC83A16C6C7}" presName="tx1" presStyleLbl="revTx" presStyleIdx="1" presStyleCnt="5"/>
      <dgm:spPr/>
    </dgm:pt>
    <dgm:pt modelId="{460EC521-192E-4436-BB5E-F8AC9EB5D1A3}" type="pres">
      <dgm:prSet presAssocID="{2EBFABA8-C436-44CF-AC57-1CC83A16C6C7}" presName="vert1" presStyleCnt="0"/>
      <dgm:spPr/>
    </dgm:pt>
    <dgm:pt modelId="{496BE789-1E41-470D-82A1-E529E7EA4702}" type="pres">
      <dgm:prSet presAssocID="{E90CF723-2A42-4D0A-A809-D2383D59AA76}" presName="thickLine" presStyleLbl="alignNode1" presStyleIdx="2" presStyleCnt="5"/>
      <dgm:spPr/>
    </dgm:pt>
    <dgm:pt modelId="{2BFEF508-CF6F-4779-BB9A-58FECBA4B399}" type="pres">
      <dgm:prSet presAssocID="{E90CF723-2A42-4D0A-A809-D2383D59AA76}" presName="horz1" presStyleCnt="0"/>
      <dgm:spPr/>
    </dgm:pt>
    <dgm:pt modelId="{C1139432-3921-4F48-9C3F-44B2B5839B13}" type="pres">
      <dgm:prSet presAssocID="{E90CF723-2A42-4D0A-A809-D2383D59AA76}" presName="tx1" presStyleLbl="revTx" presStyleIdx="2" presStyleCnt="5"/>
      <dgm:spPr/>
    </dgm:pt>
    <dgm:pt modelId="{F6A7F9F2-0130-48E5-8E12-E3DC504306BC}" type="pres">
      <dgm:prSet presAssocID="{E90CF723-2A42-4D0A-A809-D2383D59AA76}" presName="vert1" presStyleCnt="0"/>
      <dgm:spPr/>
    </dgm:pt>
    <dgm:pt modelId="{D2630902-0E49-4C0C-AA13-1BBBED062492}" type="pres">
      <dgm:prSet presAssocID="{F70D4C46-82AA-4364-A762-559945B2058F}" presName="thickLine" presStyleLbl="alignNode1" presStyleIdx="3" presStyleCnt="5"/>
      <dgm:spPr/>
    </dgm:pt>
    <dgm:pt modelId="{CDE0F39F-8364-40FC-95B0-6A64D9EDD61E}" type="pres">
      <dgm:prSet presAssocID="{F70D4C46-82AA-4364-A762-559945B2058F}" presName="horz1" presStyleCnt="0"/>
      <dgm:spPr/>
    </dgm:pt>
    <dgm:pt modelId="{8D9AB17B-7D4F-41EA-83F4-A5C8EB973C66}" type="pres">
      <dgm:prSet presAssocID="{F70D4C46-82AA-4364-A762-559945B2058F}" presName="tx1" presStyleLbl="revTx" presStyleIdx="3" presStyleCnt="5"/>
      <dgm:spPr/>
    </dgm:pt>
    <dgm:pt modelId="{7D9012B6-1B5F-4C69-A029-1A2CF6CB5354}" type="pres">
      <dgm:prSet presAssocID="{F70D4C46-82AA-4364-A762-559945B2058F}" presName="vert1" presStyleCnt="0"/>
      <dgm:spPr/>
    </dgm:pt>
    <dgm:pt modelId="{B0A4417B-941C-4D94-8CF0-7F85711E5F09}" type="pres">
      <dgm:prSet presAssocID="{CD2F3A58-F230-452A-8150-10A0C20FAA82}" presName="thickLine" presStyleLbl="alignNode1" presStyleIdx="4" presStyleCnt="5"/>
      <dgm:spPr/>
    </dgm:pt>
    <dgm:pt modelId="{A98EEF71-3E37-4251-9077-9780533EF2F6}" type="pres">
      <dgm:prSet presAssocID="{CD2F3A58-F230-452A-8150-10A0C20FAA82}" presName="horz1" presStyleCnt="0"/>
      <dgm:spPr/>
    </dgm:pt>
    <dgm:pt modelId="{57E8B306-D3A8-432F-8525-756B60F99C9B}" type="pres">
      <dgm:prSet presAssocID="{CD2F3A58-F230-452A-8150-10A0C20FAA82}" presName="tx1" presStyleLbl="revTx" presStyleIdx="4" presStyleCnt="5"/>
      <dgm:spPr/>
    </dgm:pt>
    <dgm:pt modelId="{03EDDA17-EC0D-4976-B7DF-CC78D6109AA4}" type="pres">
      <dgm:prSet presAssocID="{CD2F3A58-F230-452A-8150-10A0C20FAA82}" presName="vert1" presStyleCnt="0"/>
      <dgm:spPr/>
    </dgm:pt>
  </dgm:ptLst>
  <dgm:cxnLst>
    <dgm:cxn modelId="{13D65164-FA42-41EE-8228-1C428FF51645}" type="presOf" srcId="{F70D4C46-82AA-4364-A762-559945B2058F}" destId="{8D9AB17B-7D4F-41EA-83F4-A5C8EB973C66}" srcOrd="0" destOrd="0" presId="urn:microsoft.com/office/officeart/2008/layout/LinedList"/>
    <dgm:cxn modelId="{18EB996B-54ED-4F88-B5E9-A7476FD18D3A}" srcId="{BC43B380-9D4C-4686-B5D9-B0AFDF540627}" destId="{CD2F3A58-F230-452A-8150-10A0C20FAA82}" srcOrd="4" destOrd="0" parTransId="{3FEBE854-63B3-4B83-B1A6-E3AFC95DA630}" sibTransId="{56DE3498-D3DF-4937-815E-64D55020311C}"/>
    <dgm:cxn modelId="{F7565553-22E5-4C66-9625-6D9FB65E4B31}" srcId="{BC43B380-9D4C-4686-B5D9-B0AFDF540627}" destId="{2EBFABA8-C436-44CF-AC57-1CC83A16C6C7}" srcOrd="1" destOrd="0" parTransId="{B558945D-5DD9-43CD-840D-42239FD05AA7}" sibTransId="{6A0D40F1-1F04-42A5-9386-EE1CC3382804}"/>
    <dgm:cxn modelId="{DED10B5A-9B69-400E-866D-E4C36A10F545}" type="presOf" srcId="{CD2F3A58-F230-452A-8150-10A0C20FAA82}" destId="{57E8B306-D3A8-432F-8525-756B60F99C9B}" srcOrd="0" destOrd="0" presId="urn:microsoft.com/office/officeart/2008/layout/LinedList"/>
    <dgm:cxn modelId="{BC07737C-DEC6-4BEE-BD59-C9B79258419B}" type="presOf" srcId="{2EBFABA8-C436-44CF-AC57-1CC83A16C6C7}" destId="{94592B59-0173-4104-B751-A3ED246C678F}" srcOrd="0" destOrd="0" presId="urn:microsoft.com/office/officeart/2008/layout/LinedList"/>
    <dgm:cxn modelId="{876612B8-C481-4B2F-A5BC-019B7F652694}" type="presOf" srcId="{E97690EA-D524-44A0-B6FA-5B68C3A2407E}" destId="{C3D33B58-6288-4559-8580-02F3ED19A4F5}" srcOrd="0" destOrd="0" presId="urn:microsoft.com/office/officeart/2008/layout/LinedList"/>
    <dgm:cxn modelId="{5E4389C5-5ADE-4553-8C11-185237BDA244}" srcId="{BC43B380-9D4C-4686-B5D9-B0AFDF540627}" destId="{E97690EA-D524-44A0-B6FA-5B68C3A2407E}" srcOrd="0" destOrd="0" parTransId="{F64D7C84-775B-4031-8634-53A86CE748B4}" sibTransId="{F8B3F447-DACD-495E-B833-2DBBE964FFCE}"/>
    <dgm:cxn modelId="{E0F980CE-F39A-433B-B959-7E2EE72F41C8}" type="presOf" srcId="{BC43B380-9D4C-4686-B5D9-B0AFDF540627}" destId="{498D097C-475D-4391-81B8-33B68DD476DA}" srcOrd="0" destOrd="0" presId="urn:microsoft.com/office/officeart/2008/layout/LinedList"/>
    <dgm:cxn modelId="{80339FD1-CEC6-497A-841E-FED9FCAA9AC8}" srcId="{BC43B380-9D4C-4686-B5D9-B0AFDF540627}" destId="{E90CF723-2A42-4D0A-A809-D2383D59AA76}" srcOrd="2" destOrd="0" parTransId="{7E22E153-F31F-46AB-824A-EC8A0DAEBC1E}" sibTransId="{80C5E112-7B68-4BF1-A2B2-749D3BDA20D2}"/>
    <dgm:cxn modelId="{5481CBEF-91E1-4519-AB8E-41458B77ED12}" srcId="{BC43B380-9D4C-4686-B5D9-B0AFDF540627}" destId="{F70D4C46-82AA-4364-A762-559945B2058F}" srcOrd="3" destOrd="0" parTransId="{C4BFE103-BDF3-448A-90A2-94B981C9FD04}" sibTransId="{54E1D900-AA47-4504-AAB4-61A8CEC471EB}"/>
    <dgm:cxn modelId="{109CBCFA-03BA-4316-BC74-23EDAC886797}" type="presOf" srcId="{E90CF723-2A42-4D0A-A809-D2383D59AA76}" destId="{C1139432-3921-4F48-9C3F-44B2B5839B13}" srcOrd="0" destOrd="0" presId="urn:microsoft.com/office/officeart/2008/layout/LinedList"/>
    <dgm:cxn modelId="{9794F32D-F840-4F59-84E9-42CDE6677279}" type="presParOf" srcId="{498D097C-475D-4391-81B8-33B68DD476DA}" destId="{C54CBC9E-F4CE-44C3-B633-85A92534E557}" srcOrd="0" destOrd="0" presId="urn:microsoft.com/office/officeart/2008/layout/LinedList"/>
    <dgm:cxn modelId="{AFEA5F0A-312F-446B-B516-74D57CC08173}" type="presParOf" srcId="{498D097C-475D-4391-81B8-33B68DD476DA}" destId="{88F0F7F2-01CF-4AF9-831C-00CD995095FC}" srcOrd="1" destOrd="0" presId="urn:microsoft.com/office/officeart/2008/layout/LinedList"/>
    <dgm:cxn modelId="{AD6946E1-567B-4D02-AC86-4421C78D44AB}" type="presParOf" srcId="{88F0F7F2-01CF-4AF9-831C-00CD995095FC}" destId="{C3D33B58-6288-4559-8580-02F3ED19A4F5}" srcOrd="0" destOrd="0" presId="urn:microsoft.com/office/officeart/2008/layout/LinedList"/>
    <dgm:cxn modelId="{7FC04DA6-71B5-470B-BEE3-90AD09527F3A}" type="presParOf" srcId="{88F0F7F2-01CF-4AF9-831C-00CD995095FC}" destId="{3DDBAF05-B273-4BE1-B59A-98E174B96727}" srcOrd="1" destOrd="0" presId="urn:microsoft.com/office/officeart/2008/layout/LinedList"/>
    <dgm:cxn modelId="{9800CD60-2A4E-4C3F-A1CB-101967FBA48D}" type="presParOf" srcId="{498D097C-475D-4391-81B8-33B68DD476DA}" destId="{A8D8D97E-E35D-456E-893A-E8D4AF7D364E}" srcOrd="2" destOrd="0" presId="urn:microsoft.com/office/officeart/2008/layout/LinedList"/>
    <dgm:cxn modelId="{B11444AB-7E97-4D3B-8631-F3EC4743AD14}" type="presParOf" srcId="{498D097C-475D-4391-81B8-33B68DD476DA}" destId="{5202A05A-C911-4EED-B0FE-B5769DECC2FC}" srcOrd="3" destOrd="0" presId="urn:microsoft.com/office/officeart/2008/layout/LinedList"/>
    <dgm:cxn modelId="{E3262CD0-5CC8-4CA0-B419-5BF766CFF62D}" type="presParOf" srcId="{5202A05A-C911-4EED-B0FE-B5769DECC2FC}" destId="{94592B59-0173-4104-B751-A3ED246C678F}" srcOrd="0" destOrd="0" presId="urn:microsoft.com/office/officeart/2008/layout/LinedList"/>
    <dgm:cxn modelId="{7A343667-27C3-46D8-9725-65A4313E41A7}" type="presParOf" srcId="{5202A05A-C911-4EED-B0FE-B5769DECC2FC}" destId="{460EC521-192E-4436-BB5E-F8AC9EB5D1A3}" srcOrd="1" destOrd="0" presId="urn:microsoft.com/office/officeart/2008/layout/LinedList"/>
    <dgm:cxn modelId="{06A48EBC-3688-40AB-B402-93E57C5E3DD6}" type="presParOf" srcId="{498D097C-475D-4391-81B8-33B68DD476DA}" destId="{496BE789-1E41-470D-82A1-E529E7EA4702}" srcOrd="4" destOrd="0" presId="urn:microsoft.com/office/officeart/2008/layout/LinedList"/>
    <dgm:cxn modelId="{7C51E9D7-6B6C-46F0-9CF7-1C86D2C4EC7F}" type="presParOf" srcId="{498D097C-475D-4391-81B8-33B68DD476DA}" destId="{2BFEF508-CF6F-4779-BB9A-58FECBA4B399}" srcOrd="5" destOrd="0" presId="urn:microsoft.com/office/officeart/2008/layout/LinedList"/>
    <dgm:cxn modelId="{0C1E0C31-CE94-48EE-BA38-F1D9114F7CFD}" type="presParOf" srcId="{2BFEF508-CF6F-4779-BB9A-58FECBA4B399}" destId="{C1139432-3921-4F48-9C3F-44B2B5839B13}" srcOrd="0" destOrd="0" presId="urn:microsoft.com/office/officeart/2008/layout/LinedList"/>
    <dgm:cxn modelId="{7932B2A4-DB2B-49DF-8056-AECE9F9F277C}" type="presParOf" srcId="{2BFEF508-CF6F-4779-BB9A-58FECBA4B399}" destId="{F6A7F9F2-0130-48E5-8E12-E3DC504306BC}" srcOrd="1" destOrd="0" presId="urn:microsoft.com/office/officeart/2008/layout/LinedList"/>
    <dgm:cxn modelId="{3983A60A-22AA-4B03-83B1-A6B41E5B7F0B}" type="presParOf" srcId="{498D097C-475D-4391-81B8-33B68DD476DA}" destId="{D2630902-0E49-4C0C-AA13-1BBBED062492}" srcOrd="6" destOrd="0" presId="urn:microsoft.com/office/officeart/2008/layout/LinedList"/>
    <dgm:cxn modelId="{90BEFC1D-D5CB-4CF0-BECE-5D1BB323B1C7}" type="presParOf" srcId="{498D097C-475D-4391-81B8-33B68DD476DA}" destId="{CDE0F39F-8364-40FC-95B0-6A64D9EDD61E}" srcOrd="7" destOrd="0" presId="urn:microsoft.com/office/officeart/2008/layout/LinedList"/>
    <dgm:cxn modelId="{9A8C289C-C557-4952-8634-B0DFDECB6F3B}" type="presParOf" srcId="{CDE0F39F-8364-40FC-95B0-6A64D9EDD61E}" destId="{8D9AB17B-7D4F-41EA-83F4-A5C8EB973C66}" srcOrd="0" destOrd="0" presId="urn:microsoft.com/office/officeart/2008/layout/LinedList"/>
    <dgm:cxn modelId="{0A8509A0-BEEA-495F-8E07-3AB30077F0D8}" type="presParOf" srcId="{CDE0F39F-8364-40FC-95B0-6A64D9EDD61E}" destId="{7D9012B6-1B5F-4C69-A029-1A2CF6CB5354}" srcOrd="1" destOrd="0" presId="urn:microsoft.com/office/officeart/2008/layout/LinedList"/>
    <dgm:cxn modelId="{D3DA805F-FCB2-41B2-A5BB-0E01140C0C04}" type="presParOf" srcId="{498D097C-475D-4391-81B8-33B68DD476DA}" destId="{B0A4417B-941C-4D94-8CF0-7F85711E5F09}" srcOrd="8" destOrd="0" presId="urn:microsoft.com/office/officeart/2008/layout/LinedList"/>
    <dgm:cxn modelId="{A3294197-65D6-4291-AD64-ED25A7CA0C67}" type="presParOf" srcId="{498D097C-475D-4391-81B8-33B68DD476DA}" destId="{A98EEF71-3E37-4251-9077-9780533EF2F6}" srcOrd="9" destOrd="0" presId="urn:microsoft.com/office/officeart/2008/layout/LinedList"/>
    <dgm:cxn modelId="{6CD8F645-0631-40A3-999E-587E7CA00F20}" type="presParOf" srcId="{A98EEF71-3E37-4251-9077-9780533EF2F6}" destId="{57E8B306-D3A8-432F-8525-756B60F99C9B}" srcOrd="0" destOrd="0" presId="urn:microsoft.com/office/officeart/2008/layout/LinedList"/>
    <dgm:cxn modelId="{021B1DB8-A4E5-402F-8414-464B52A7DA72}" type="presParOf" srcId="{A98EEF71-3E37-4251-9077-9780533EF2F6}" destId="{03EDDA17-EC0D-4976-B7DF-CC78D6109A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CBC9E-F4CE-44C3-B633-85A92534E557}">
      <dsp:nvSpPr>
        <dsp:cNvPr id="0" name=""/>
        <dsp:cNvSpPr/>
      </dsp:nvSpPr>
      <dsp:spPr>
        <a:xfrm>
          <a:off x="0" y="67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33B58-6288-4559-8580-02F3ED19A4F5}">
      <dsp:nvSpPr>
        <dsp:cNvPr id="0" name=""/>
        <dsp:cNvSpPr/>
      </dsp:nvSpPr>
      <dsp:spPr>
        <a:xfrm>
          <a:off x="0" y="67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Introduction​</a:t>
          </a:r>
        </a:p>
      </dsp:txBody>
      <dsp:txXfrm>
        <a:off x="0" y="675"/>
        <a:ext cx="6291714" cy="1105876"/>
      </dsp:txXfrm>
    </dsp:sp>
    <dsp:sp modelId="{A8D8D97E-E35D-456E-893A-E8D4AF7D364E}">
      <dsp:nvSpPr>
        <dsp:cNvPr id="0" name=""/>
        <dsp:cNvSpPr/>
      </dsp:nvSpPr>
      <dsp:spPr>
        <a:xfrm>
          <a:off x="0" y="110655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592B59-0173-4104-B751-A3ED246C678F}">
      <dsp:nvSpPr>
        <dsp:cNvPr id="0" name=""/>
        <dsp:cNvSpPr/>
      </dsp:nvSpPr>
      <dsp:spPr>
        <a:xfrm>
          <a:off x="0" y="110655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Primary goals</a:t>
          </a:r>
        </a:p>
      </dsp:txBody>
      <dsp:txXfrm>
        <a:off x="0" y="1106552"/>
        <a:ext cx="6291714" cy="1105876"/>
      </dsp:txXfrm>
    </dsp:sp>
    <dsp:sp modelId="{496BE789-1E41-470D-82A1-E529E7EA4702}">
      <dsp:nvSpPr>
        <dsp:cNvPr id="0" name=""/>
        <dsp:cNvSpPr/>
      </dsp:nvSpPr>
      <dsp:spPr>
        <a:xfrm>
          <a:off x="0" y="2212429"/>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39432-3921-4F48-9C3F-44B2B5839B13}">
      <dsp:nvSpPr>
        <dsp:cNvPr id="0" name=""/>
        <dsp:cNvSpPr/>
      </dsp:nvSpPr>
      <dsp:spPr>
        <a:xfrm>
          <a:off x="0" y="2212429"/>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Our Project</a:t>
          </a:r>
        </a:p>
      </dsp:txBody>
      <dsp:txXfrm>
        <a:off x="0" y="2212429"/>
        <a:ext cx="6291714" cy="1105876"/>
      </dsp:txXfrm>
    </dsp:sp>
    <dsp:sp modelId="{D2630902-0E49-4C0C-AA13-1BBBED062492}">
      <dsp:nvSpPr>
        <dsp:cNvPr id="0" name=""/>
        <dsp:cNvSpPr/>
      </dsp:nvSpPr>
      <dsp:spPr>
        <a:xfrm>
          <a:off x="0" y="331830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AB17B-7D4F-41EA-83F4-A5C8EB973C66}">
      <dsp:nvSpPr>
        <dsp:cNvPr id="0" name=""/>
        <dsp:cNvSpPr/>
      </dsp:nvSpPr>
      <dsp:spPr>
        <a:xfrm>
          <a:off x="0" y="331830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​Areas of growth in the software</a:t>
          </a:r>
        </a:p>
      </dsp:txBody>
      <dsp:txXfrm>
        <a:off x="0" y="3318305"/>
        <a:ext cx="6291714" cy="1105876"/>
      </dsp:txXfrm>
    </dsp:sp>
    <dsp:sp modelId="{B0A4417B-941C-4D94-8CF0-7F85711E5F09}">
      <dsp:nvSpPr>
        <dsp:cNvPr id="0" name=""/>
        <dsp:cNvSpPr/>
      </dsp:nvSpPr>
      <dsp:spPr>
        <a:xfrm>
          <a:off x="0" y="442418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E8B306-D3A8-432F-8525-756B60F99C9B}">
      <dsp:nvSpPr>
        <dsp:cNvPr id="0" name=""/>
        <dsp:cNvSpPr/>
      </dsp:nvSpPr>
      <dsp:spPr>
        <a:xfrm>
          <a:off x="0" y="442418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​Summary​</a:t>
          </a:r>
        </a:p>
      </dsp:txBody>
      <dsp:txXfrm>
        <a:off x="0" y="4424182"/>
        <a:ext cx="6291714" cy="11058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555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1101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132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86896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96566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37184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654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87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378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910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847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9879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3912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596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53248212"/>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heconversation.com/explainer-one-day-science-may-cure-sickle-cell-anaemia-28153"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Bbaugh6@students.kennesaw.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jpe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github.com/ksu-hmi/PySickleCell" TargetMode="External"/><Relationship Id="rId5" Type="http://schemas.openxmlformats.org/officeDocument/2006/relationships/hyperlink" Target="https://github.com/EHLeRoux/SickelCellDisease" TargetMode="External"/><Relationship Id="rId4" Type="http://schemas.openxmlformats.org/officeDocument/2006/relationships/hyperlink" Target="https://github.com/ksu-hmi/SickelCellDisease/commits?author=EHLeRoux"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7331384" y="679730"/>
            <a:ext cx="4171994" cy="3932729"/>
          </a:xfrm>
        </p:spPr>
        <p:txBody>
          <a:bodyPr vert="horz" lIns="91440" tIns="45720" rIns="91440" bIns="45720" rtlCol="0" anchor="b">
            <a:normAutofit/>
          </a:bodyPr>
          <a:lstStyle/>
          <a:p>
            <a:pPr algn="l"/>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grpSp>
        <p:nvGrpSpPr>
          <p:cNvPr id="28" name="Group 2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22" name="Straight Connector 2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331383" y="5227455"/>
            <a:ext cx="3876085" cy="857461"/>
          </a:xfrm>
        </p:spPr>
        <p:txBody>
          <a:bodyPr vert="horz" lIns="91440" tIns="45720" rIns="91440" bIns="45720" rtlCol="0">
            <a:normAutofit/>
          </a:bodyPr>
          <a:lstStyle/>
          <a:p>
            <a:pPr algn="l"/>
            <a:endParaRPr lang="en-US" kern="1200">
              <a:solidFill>
                <a:schemeClr val="tx1"/>
              </a:solidFill>
              <a:latin typeface="+mn-lt"/>
              <a:ea typeface="+mn-ea"/>
              <a:cs typeface="+mn-cs"/>
            </a:endParaRPr>
          </a:p>
          <a:p>
            <a:pPr algn="l"/>
            <a:endParaRPr lang="en-US" kern="1200">
              <a:solidFill>
                <a:schemeClr val="tx1"/>
              </a:solidFill>
              <a:latin typeface="+mn-lt"/>
              <a:ea typeface="+mn-ea"/>
              <a:cs typeface="+mn-cs"/>
            </a:endParaRPr>
          </a:p>
        </p:txBody>
      </p:sp>
      <p:sp>
        <p:nvSpPr>
          <p:cNvPr id="30"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Early detection to stem sickle cell disease - Oman Observer">
            <a:extLst>
              <a:ext uri="{FF2B5EF4-FFF2-40B4-BE49-F238E27FC236}">
                <a16:creationId xmlns:a16="http://schemas.microsoft.com/office/drawing/2014/main" id="{AD221153-80A8-EE3F-4605-0A603217DDB3}"/>
              </a:ext>
            </a:extLst>
          </p:cNvPr>
          <p:cNvPicPr>
            <a:picLocks noChangeAspect="1"/>
          </p:cNvPicPr>
          <p:nvPr/>
        </p:nvPicPr>
        <p:blipFill rotWithShape="1">
          <a:blip r:embed="rId2"/>
          <a:srcRect l="444"/>
          <a:stretch/>
        </p:blipFill>
        <p:spPr>
          <a:xfrm>
            <a:off x="942597" y="1851524"/>
            <a:ext cx="5608830" cy="3154952"/>
          </a:xfrm>
          <a:prstGeom prst="rect">
            <a:avLst/>
          </a:prstGeom>
        </p:spPr>
      </p:pic>
      <p:sp>
        <p:nvSpPr>
          <p:cNvPr id="4" name="TextBox 3">
            <a:extLst>
              <a:ext uri="{FF2B5EF4-FFF2-40B4-BE49-F238E27FC236}">
                <a16:creationId xmlns:a16="http://schemas.microsoft.com/office/drawing/2014/main" id="{2A688D9B-6471-967C-461D-47B0641FCB0B}"/>
              </a:ext>
            </a:extLst>
          </p:cNvPr>
          <p:cNvSpPr txBox="1"/>
          <p:nvPr/>
        </p:nvSpPr>
        <p:spPr>
          <a:xfrm>
            <a:off x="6895659" y="1783661"/>
            <a:ext cx="4875891"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4400" b="1" i="1">
                <a:solidFill>
                  <a:srgbClr val="00B0F0"/>
                </a:solidFill>
                <a:latin typeface="Times New Roman"/>
                <a:ea typeface="Arial"/>
                <a:cs typeface="Arial"/>
              </a:rPr>
              <a:t>Sickle Cell Detection through Imaging</a:t>
            </a:r>
            <a:endParaRPr lang="en-US" sz="4400" b="1" i="1">
              <a:solidFill>
                <a:srgbClr val="00B0F0"/>
              </a:solidFill>
              <a:latin typeface="Times New Roman"/>
              <a:cs typeface="Sabon Next LT"/>
            </a:endParaRPr>
          </a:p>
        </p:txBody>
      </p:sp>
      <p:sp>
        <p:nvSpPr>
          <p:cNvPr id="5" name="TextBox 4">
            <a:extLst>
              <a:ext uri="{FF2B5EF4-FFF2-40B4-BE49-F238E27FC236}">
                <a16:creationId xmlns:a16="http://schemas.microsoft.com/office/drawing/2014/main" id="{85B6CD9C-BFF0-7656-3F58-929C6E52A023}"/>
              </a:ext>
            </a:extLst>
          </p:cNvPr>
          <p:cNvSpPr txBox="1"/>
          <p:nvPr/>
        </p:nvSpPr>
        <p:spPr>
          <a:xfrm rot="-10800000" flipV="1">
            <a:off x="7063315" y="4439602"/>
            <a:ext cx="47222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tool for medical practitioners to diagnose Sickel Cell Disease early (SCD).</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CB6E45EE-6340-9E7B-42BC-218931540C6C}"/>
              </a:ext>
            </a:extLst>
          </p:cNvPr>
          <p:cNvPicPr>
            <a:picLocks noGrp="1" noChangeAspect="1"/>
          </p:cNvPicPr>
          <p:nvPr>
            <p:ph idx="1"/>
          </p:nvPr>
        </p:nvPicPr>
        <p:blipFill rotWithShape="1">
          <a:blip r:embed="rId2"/>
          <a:srcRect t="19"/>
          <a:stretch/>
        </p:blipFill>
        <p:spPr>
          <a:xfrm>
            <a:off x="811800" y="457200"/>
            <a:ext cx="10568400" cy="5943600"/>
          </a:xfrm>
          <a:prstGeom prst="rect">
            <a:avLst/>
          </a:prstGeom>
        </p:spPr>
      </p:pic>
    </p:spTree>
    <p:extLst>
      <p:ext uri="{BB962C8B-B14F-4D97-AF65-F5344CB8AC3E}">
        <p14:creationId xmlns:p14="http://schemas.microsoft.com/office/powerpoint/2010/main" val="424658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SUMMARY </a:t>
            </a:r>
          </a:p>
        </p:txBody>
      </p:sp>
      <p:pic>
        <p:nvPicPr>
          <p:cNvPr id="6" name="Picture 7" descr="Chart, bubble chart&#10;&#10;Description automatically generated">
            <a:extLst>
              <a:ext uri="{FF2B5EF4-FFF2-40B4-BE49-F238E27FC236}">
                <a16:creationId xmlns:a16="http://schemas.microsoft.com/office/drawing/2014/main" id="{572779B6-7608-00B7-2B39-65FEC078441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7398" t="15072" r="-881" b="-1366"/>
          <a:stretch/>
        </p:blipFill>
        <p:spPr>
          <a:xfrm>
            <a:off x="5361668" y="643466"/>
            <a:ext cx="5611995" cy="5568739"/>
          </a:xfrm>
          <a:prstGeom prst="rect">
            <a:avLst/>
          </a:prstGeom>
        </p:spPr>
      </p:pic>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defTabSz="914400">
              <a:spcAft>
                <a:spcPts val="600"/>
              </a:spcAft>
              <a:defRPr/>
            </a:pPr>
            <a:r>
              <a:rPr lang="en-US" kern="1200">
                <a:solidFill>
                  <a:schemeClr val="tx1">
                    <a:alpha val="80000"/>
                  </a:schemeClr>
                </a:solidFill>
                <a:latin typeface="+mn-lt"/>
                <a:ea typeface="+mn-ea"/>
                <a:cs typeface="+mn-cs"/>
              </a:rPr>
              <a:t>Sickle Cell Detection through Imaging</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034184" y="6356350"/>
            <a:ext cx="514349" cy="365125"/>
          </a:xfrm>
          <a:prstGeom prst="ellipse">
            <a:avLst/>
          </a:prstGeom>
        </p:spPr>
        <p:txBody>
          <a:bodyPr vert="horz" lIns="91440" tIns="45720" rIns="91440" bIns="45720" rtlCol="0" anchor="ctr">
            <a:normAutofit/>
          </a:bodyPr>
          <a:lstStyle/>
          <a:p>
            <a:pPr defTabSz="914400">
              <a:lnSpc>
                <a:spcPct val="90000"/>
              </a:lnSpc>
              <a:spcAft>
                <a:spcPts val="600"/>
              </a:spcAft>
              <a:defRPr/>
            </a:pPr>
            <a:fld id="{48F63A3B-78C7-47BE-AE5E-E10140E04643}" type="slidenum">
              <a:rPr lang="en-US">
                <a:solidFill>
                  <a:schemeClr val="tx1">
                    <a:alpha val="80000"/>
                  </a:schemeClr>
                </a:solidFill>
              </a:rPr>
              <a:pPr defTabSz="914400">
                <a:lnSpc>
                  <a:spcPct val="90000"/>
                </a:lnSpc>
                <a:spcAft>
                  <a:spcPts val="600"/>
                </a:spcAft>
                <a:defRPr/>
              </a:pPr>
              <a:t>11</a:t>
            </a:fld>
            <a:endParaRPr lang="en-US">
              <a:solidFill>
                <a:schemeClr val="tx1">
                  <a:alpha val="80000"/>
                </a:schemeClr>
              </a:solidFill>
            </a:endParaRPr>
          </a:p>
        </p:txBody>
      </p:sp>
      <p:sp>
        <p:nvSpPr>
          <p:cNvPr id="8" name="TextBox 7">
            <a:extLst>
              <a:ext uri="{FF2B5EF4-FFF2-40B4-BE49-F238E27FC236}">
                <a16:creationId xmlns:a16="http://schemas.microsoft.com/office/drawing/2014/main" id="{01F13F97-ED8D-BD5A-FD72-C6F6851BC52F}"/>
              </a:ext>
            </a:extLst>
          </p:cNvPr>
          <p:cNvSpPr txBox="1"/>
          <p:nvPr/>
        </p:nvSpPr>
        <p:spPr>
          <a:xfrm>
            <a:off x="8632958" y="6012150"/>
            <a:ext cx="234070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
        <p:nvSpPr>
          <p:cNvPr id="3" name="TextBox 2">
            <a:extLst>
              <a:ext uri="{FF2B5EF4-FFF2-40B4-BE49-F238E27FC236}">
                <a16:creationId xmlns:a16="http://schemas.microsoft.com/office/drawing/2014/main" id="{768D0387-CEF7-56D8-90E0-612765E32812}"/>
              </a:ext>
            </a:extLst>
          </p:cNvPr>
          <p:cNvSpPr txBox="1"/>
          <p:nvPr/>
        </p:nvSpPr>
        <p:spPr>
          <a:xfrm>
            <a:off x="2511463" y="4784066"/>
            <a:ext cx="458931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We were able to make a change and add more into the program to make it better such as adding count to show which of the following Amino Acids could be the mutated DNA.  We were able to add in images to have them identified </a:t>
            </a:r>
            <a:endParaRPr lang="en-US" dirty="0"/>
          </a:p>
        </p:txBody>
      </p:sp>
    </p:spTree>
    <p:extLst>
      <p:ext uri="{BB962C8B-B14F-4D97-AF65-F5344CB8AC3E}">
        <p14:creationId xmlns:p14="http://schemas.microsoft.com/office/powerpoint/2010/main" val="9481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THANK YOU</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a:t>Brandii Baugh</a:t>
            </a:r>
          </a:p>
          <a:p>
            <a:pPr algn="l"/>
            <a:r>
              <a:rPr lang="en-US">
                <a:hlinkClick r:id="rId2"/>
              </a:rPr>
              <a:t>Bbaugh6@students.kennesaw.edu</a:t>
            </a:r>
            <a:endParaRPr lang="en-US">
              <a:cs typeface="Calibri" panose="020F0502020204030204"/>
            </a:endParaRPr>
          </a:p>
          <a:p>
            <a:pPr indent="-228600" algn="l">
              <a:buFont typeface="Arial" panose="020B0604020202020204" pitchFamily="34" charset="0"/>
              <a:buChar char="•"/>
            </a:pPr>
            <a:r>
              <a:rPr lang="en-US"/>
              <a:t>Poornima Shahitha Katragadda</a:t>
            </a:r>
          </a:p>
          <a:p>
            <a:pPr algn="l"/>
            <a:r>
              <a:rPr lang="en-US" u="sng"/>
              <a:t>Pkatraga</a:t>
            </a:r>
            <a:r>
              <a:rPr lang="en-US">
                <a:hlinkClick r:id="rId2"/>
              </a:rPr>
              <a:t>@students.kennesaw.edu</a:t>
            </a:r>
            <a:endParaRPr lang="en-US">
              <a:cs typeface="Calibri" panose="020F0502020204030204"/>
            </a:endParaRPr>
          </a:p>
          <a:p>
            <a:pPr indent="-228600" algn="l">
              <a:buFont typeface="Arial" panose="020B0604020202020204" pitchFamily="34" charset="0"/>
              <a:buChar char="•"/>
            </a:pPr>
            <a:endParaRPr lang="en-US" b="1" i="1" cap="all"/>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2340796" y="82412"/>
            <a:ext cx="10671048" cy="937429"/>
          </a:xfrm>
        </p:spPr>
        <p:txBody>
          <a:bodyPr/>
          <a:lstStyle/>
          <a:p>
            <a:r>
              <a:rPr lang="en-US">
                <a:latin typeface="Times New Roman"/>
                <a:cs typeface="Times New Roman"/>
              </a:rPr>
              <a:t>Our Team for </a:t>
            </a:r>
            <a:r>
              <a:rPr lang="en-US" err="1">
                <a:latin typeface="Times New Roman"/>
                <a:cs typeface="Times New Roman"/>
              </a:rPr>
              <a:t>Pysickle</a:t>
            </a:r>
            <a:r>
              <a:rPr lang="en-US">
                <a:latin typeface="Times New Roman"/>
                <a:cs typeface="Times New Roman"/>
              </a:rPr>
              <a:t> Cell</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latin typeface="Arial"/>
                <a:cs typeface="Arial"/>
              </a:rPr>
              <a:t>Sickle Cell Detection through Imaging</a:t>
            </a:r>
            <a:endParaRPr lang="en-US"/>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2</a:t>
            </a:fld>
            <a:endParaRPr lang="en-US"/>
          </a:p>
        </p:txBody>
      </p:sp>
      <p:pic>
        <p:nvPicPr>
          <p:cNvPr id="3" name="Picture 6">
            <a:extLst>
              <a:ext uri="{FF2B5EF4-FFF2-40B4-BE49-F238E27FC236}">
                <a16:creationId xmlns:a16="http://schemas.microsoft.com/office/drawing/2014/main" id="{DF33D160-2896-23B5-9977-B087CA4B428D}"/>
              </a:ext>
            </a:extLst>
          </p:cNvPr>
          <p:cNvPicPr>
            <a:picLocks noGrp="1" noChangeAspect="1"/>
          </p:cNvPicPr>
          <p:nvPr>
            <p:ph type="pic" sz="quarter" idx="13"/>
          </p:nvPr>
        </p:nvPicPr>
        <p:blipFill rotWithShape="1">
          <a:blip r:embed="rId2"/>
          <a:srcRect t="31" b="31"/>
          <a:stretch/>
        </p:blipFill>
        <p:spPr>
          <a:xfrm>
            <a:off x="1043863" y="1906366"/>
            <a:ext cx="2469897" cy="2607479"/>
          </a:xfrm>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043863" y="4512253"/>
            <a:ext cx="2471738" cy="1109662"/>
          </a:xfrm>
        </p:spPr>
        <p:txBody>
          <a:bodyPr/>
          <a:lstStyle/>
          <a:p>
            <a:r>
              <a:rPr lang="en-US">
                <a:latin typeface="Arial"/>
                <a:cs typeface="Arial"/>
              </a:rPr>
              <a:t>Brandii Baugh</a:t>
            </a:r>
            <a:endParaRPr lang="en-US"/>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1595860" y="5267543"/>
            <a:ext cx="2283472" cy="365125"/>
          </a:xfrm>
        </p:spPr>
        <p:txBody>
          <a:bodyPr/>
          <a:lstStyle/>
          <a:p>
            <a:r>
              <a:rPr lang="en-US">
                <a:cs typeface="Sabon Next LT"/>
              </a:rPr>
              <a:t>Coder </a:t>
            </a:r>
          </a:p>
        </p:txBody>
      </p:sp>
      <p:pic>
        <p:nvPicPr>
          <p:cNvPr id="12" name="Picture 12" descr="A picture containing person, wall, person&#10;&#10;Description automatically generated">
            <a:extLst>
              <a:ext uri="{FF2B5EF4-FFF2-40B4-BE49-F238E27FC236}">
                <a16:creationId xmlns:a16="http://schemas.microsoft.com/office/drawing/2014/main" id="{07912CDF-A230-64F3-A3D6-A96BF3BC7C13}"/>
              </a:ext>
            </a:extLst>
          </p:cNvPr>
          <p:cNvPicPr>
            <a:picLocks noGrp="1" noChangeAspect="1"/>
          </p:cNvPicPr>
          <p:nvPr>
            <p:ph type="pic" sz="quarter" idx="17"/>
          </p:nvPr>
        </p:nvPicPr>
        <p:blipFill rotWithShape="1">
          <a:blip r:embed="rId3"/>
          <a:srcRect l="4908" r="4908"/>
          <a:stretch/>
        </p:blipFill>
        <p:spPr>
          <a:xfrm>
            <a:off x="7252234" y="1919060"/>
            <a:ext cx="2553967" cy="2599563"/>
          </a:xfrm>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7252035" y="4508474"/>
            <a:ext cx="2598737" cy="1109662"/>
          </a:xfrm>
        </p:spPr>
        <p:txBody>
          <a:bodyPr/>
          <a:lstStyle/>
          <a:p>
            <a:r>
              <a:rPr lang="en-US" i="1">
                <a:latin typeface="Arial"/>
                <a:cs typeface="Arial"/>
              </a:rPr>
              <a:t>Poornima Shahitha Katragadda</a:t>
            </a:r>
            <a:endParaRPr lang="en-US"/>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7368340" y="5278093"/>
            <a:ext cx="2283472" cy="365125"/>
          </a:xfrm>
        </p:spPr>
        <p:txBody>
          <a:bodyPr/>
          <a:lstStyle/>
          <a:p>
            <a:r>
              <a:rPr lang="en-US">
                <a:cs typeface="Sabon Next LT"/>
              </a:rPr>
              <a:t>Coder</a:t>
            </a:r>
          </a:p>
        </p:txBody>
      </p:sp>
      <p:sp>
        <p:nvSpPr>
          <p:cNvPr id="7" name="TextBox 6">
            <a:extLst>
              <a:ext uri="{FF2B5EF4-FFF2-40B4-BE49-F238E27FC236}">
                <a16:creationId xmlns:a16="http://schemas.microsoft.com/office/drawing/2014/main" id="{EC3C09E7-36D2-24A6-7232-384986EB492E}"/>
              </a:ext>
            </a:extLst>
          </p:cNvPr>
          <p:cNvSpPr txBox="1"/>
          <p:nvPr/>
        </p:nvSpPr>
        <p:spPr>
          <a:xfrm>
            <a:off x="891219" y="5852827"/>
            <a:ext cx="90909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original coder is:</a:t>
            </a:r>
            <a:r>
              <a:rPr lang="en-US">
                <a:ea typeface="+mn-lt"/>
                <a:cs typeface="+mn-lt"/>
              </a:rPr>
              <a:t> </a:t>
            </a:r>
            <a:r>
              <a:rPr lang="en-US" u="sng">
                <a:ea typeface="+mn-lt"/>
                <a:cs typeface="+mn-lt"/>
                <a:hlinkClick r:id="rId4"/>
              </a:rPr>
              <a:t>EHLeRoux</a:t>
            </a:r>
            <a:r>
              <a:rPr lang="en-US">
                <a:ea typeface="+mn-lt"/>
                <a:cs typeface="+mn-lt"/>
              </a:rPr>
              <a:t> from </a:t>
            </a:r>
            <a:r>
              <a:rPr lang="en-US">
                <a:ea typeface="+mn-lt"/>
                <a:cs typeface="+mn-lt"/>
                <a:hlinkClick r:id="rId5"/>
              </a:rPr>
              <a:t>https://github.com/EHLeRoux/SickelCellDisease</a:t>
            </a:r>
            <a:r>
              <a:rPr lang="en-US">
                <a:ea typeface="+mn-lt"/>
                <a:cs typeface="+mn-lt"/>
              </a:rPr>
              <a:t> </a:t>
            </a:r>
          </a:p>
          <a:p>
            <a:r>
              <a:rPr lang="en-US">
                <a:cs typeface="Sabon Next LT"/>
              </a:rPr>
              <a:t>Our code: </a:t>
            </a:r>
            <a:r>
              <a:rPr lang="en-US">
                <a:ea typeface="+mn-lt"/>
                <a:cs typeface="+mn-lt"/>
                <a:hlinkClick r:id="rId6"/>
              </a:rPr>
              <a:t>https://github.com/ksu-hmi/PySickleCell</a:t>
            </a:r>
            <a:r>
              <a:rPr lang="en-US">
                <a:ea typeface="+mn-lt"/>
                <a:cs typeface="+mn-lt"/>
              </a:rPr>
              <a:t> </a:t>
            </a:r>
          </a:p>
          <a:p>
            <a:endParaRPr lang="en-US">
              <a:cs typeface="Sabon Next LT"/>
            </a:endParaRPr>
          </a:p>
        </p:txBody>
      </p:sp>
      <p:pic>
        <p:nvPicPr>
          <p:cNvPr id="9" name="Picture 9" descr="Shape, arrow&#10;&#10;Description automatically generated">
            <a:extLst>
              <a:ext uri="{FF2B5EF4-FFF2-40B4-BE49-F238E27FC236}">
                <a16:creationId xmlns:a16="http://schemas.microsoft.com/office/drawing/2014/main" id="{80A88A03-49C6-8149-26C3-7CDC55936C8D}"/>
              </a:ext>
            </a:extLst>
          </p:cNvPr>
          <p:cNvPicPr>
            <a:picLocks noChangeAspect="1"/>
          </p:cNvPicPr>
          <p:nvPr/>
        </p:nvPicPr>
        <p:blipFill>
          <a:blip r:embed="rId7"/>
          <a:stretch>
            <a:fillRect/>
          </a:stretch>
        </p:blipFill>
        <p:spPr>
          <a:xfrm>
            <a:off x="2193985" y="811119"/>
            <a:ext cx="6481312" cy="1095083"/>
          </a:xfrm>
          <a:prstGeom prst="rect">
            <a:avLst/>
          </a:prstGeom>
        </p:spPr>
      </p:pic>
      <p:pic>
        <p:nvPicPr>
          <p:cNvPr id="10" name="Picture 10" descr="A picture containing plant, slice, sliced, fruit drink&#10;&#10;Description automatically generated">
            <a:extLst>
              <a:ext uri="{FF2B5EF4-FFF2-40B4-BE49-F238E27FC236}">
                <a16:creationId xmlns:a16="http://schemas.microsoft.com/office/drawing/2014/main" id="{997E1249-D2BB-C027-949A-1CA0D0C413AB}"/>
              </a:ext>
            </a:extLst>
          </p:cNvPr>
          <p:cNvPicPr>
            <a:picLocks noChangeAspect="1"/>
          </p:cNvPicPr>
          <p:nvPr/>
        </p:nvPicPr>
        <p:blipFill>
          <a:blip r:embed="rId8"/>
          <a:stretch>
            <a:fillRect/>
          </a:stretch>
        </p:blipFill>
        <p:spPr>
          <a:xfrm>
            <a:off x="3728369" y="2151019"/>
            <a:ext cx="3293533" cy="1779583"/>
          </a:xfrm>
          <a:prstGeom prst="rect">
            <a:avLst/>
          </a:prstGeom>
        </p:spPr>
      </p:pic>
      <p:sp>
        <p:nvSpPr>
          <p:cNvPr id="11" name="TextBox 10">
            <a:extLst>
              <a:ext uri="{FF2B5EF4-FFF2-40B4-BE49-F238E27FC236}">
                <a16:creationId xmlns:a16="http://schemas.microsoft.com/office/drawing/2014/main" id="{FDF0052D-7FF5-45B5-B4F7-45D91E1799EC}"/>
              </a:ext>
            </a:extLst>
          </p:cNvPr>
          <p:cNvSpPr txBox="1"/>
          <p:nvPr/>
        </p:nvSpPr>
        <p:spPr>
          <a:xfrm>
            <a:off x="3726972" y="4005532"/>
            <a:ext cx="3759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tool for medical practitioners to diagnose Sickle Cell Disease </a:t>
            </a:r>
            <a:r>
              <a:rPr lang="en-US" dirty="0">
                <a:ea typeface="+mn-lt"/>
                <a:cs typeface="+mn-lt"/>
              </a:rPr>
              <a:t>(SCD)</a:t>
            </a:r>
            <a:endParaRPr lang="en-US" dirty="0"/>
          </a:p>
          <a:p>
            <a:r>
              <a:rPr lang="en-US" dirty="0"/>
              <a:t> early. </a:t>
            </a:r>
            <a:endParaRPr lang="en-US" dirty="0">
              <a:cs typeface="Calibri"/>
            </a:endParaRPr>
          </a:p>
        </p:txBody>
      </p:sp>
    </p:spTree>
    <p:extLst>
      <p:ext uri="{BB962C8B-B14F-4D97-AF65-F5344CB8AC3E}">
        <p14:creationId xmlns:p14="http://schemas.microsoft.com/office/powerpoint/2010/main" val="201193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38200" y="643467"/>
            <a:ext cx="2951205" cy="5571066"/>
          </a:xfrm>
        </p:spPr>
        <p:txBody>
          <a:bodyPr vert="horz" lIns="91440" tIns="45720" rIns="91440" bIns="45720" rtlCol="0" anchor="ctr">
            <a:normAutofit/>
          </a:bodyPr>
          <a:lstStyle/>
          <a:p>
            <a:pPr>
              <a:lnSpc>
                <a:spcPct val="90000"/>
              </a:lnSpc>
            </a:pPr>
            <a:r>
              <a:rPr lang="en-US" b="1" i="0" kern="1200" cap="none" spc="-150">
                <a:solidFill>
                  <a:srgbClr val="FFFFFF"/>
                </a:solidFill>
                <a:effectLst/>
                <a:latin typeface="+mj-lt"/>
                <a:ea typeface="+mj-ea"/>
                <a:cs typeface="+mj-cs"/>
              </a:rPr>
              <a:t>AGENDA</a:t>
            </a:r>
          </a:p>
        </p:txBody>
      </p:sp>
      <p:graphicFrame>
        <p:nvGraphicFramePr>
          <p:cNvPr id="5" name="Content Placeholder 2">
            <a:extLst>
              <a:ext uri="{FF2B5EF4-FFF2-40B4-BE49-F238E27FC236}">
                <a16:creationId xmlns:a16="http://schemas.microsoft.com/office/drawing/2014/main" id="{A3BF032F-8D25-5B1F-06D5-52E21E983061}"/>
              </a:ext>
            </a:extLst>
          </p:cNvPr>
          <p:cNvGraphicFramePr>
            <a:graphicFrameLocks noGrp="1"/>
          </p:cNvGraphicFramePr>
          <p:nvPr>
            <p:ph idx="1"/>
            <p:extLst>
              <p:ext uri="{D42A27DB-BD31-4B8C-83A1-F6EECF244321}">
                <p14:modId xmlns:p14="http://schemas.microsoft.com/office/powerpoint/2010/main" val="8655600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Introduction</a:t>
            </a:r>
          </a:p>
        </p:txBody>
      </p:sp>
      <p:sp>
        <p:nvSpPr>
          <p:cNvPr id="51"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200" b="1">
                <a:solidFill>
                  <a:srgbClr val="002060"/>
                </a:solidFill>
                <a:latin typeface="Times New Roman"/>
                <a:cs typeface="Times New Roman"/>
              </a:rPr>
              <a:t>What is Sickle Cell Anemia? Who is affected? What are the sign and symptoms?</a:t>
            </a:r>
            <a:endParaRPr lang="en-US" sz="2200">
              <a:solidFill>
                <a:srgbClr val="002060"/>
              </a:solidFill>
            </a:endParaRPr>
          </a:p>
          <a:p>
            <a:pPr marL="342900" indent="-342900"/>
            <a:r>
              <a:rPr lang="en-US" sz="2200">
                <a:latin typeface="Times New Roman"/>
                <a:cs typeface="Times New Roman"/>
              </a:rPr>
              <a:t>Sickle cell anemia is one of a group of inherited disorders known as sickle cell disease. </a:t>
            </a:r>
          </a:p>
          <a:p>
            <a:pPr marL="342900" indent="-342900"/>
            <a:r>
              <a:rPr lang="en-US" sz="2200">
                <a:latin typeface="Times New Roman"/>
                <a:cs typeface="Times New Roman"/>
              </a:rPr>
              <a:t>This disease is commonly linked to African American community. </a:t>
            </a:r>
            <a:endParaRPr lang="en-US" sz="2200">
              <a:latin typeface="Calibri" panose="020F0502020204030204"/>
              <a:cs typeface="Calibri" panose="020F0502020204030204"/>
            </a:endParaRPr>
          </a:p>
          <a:p>
            <a:pPr marL="342900" indent="-342900"/>
            <a:r>
              <a:rPr lang="en-US" sz="2200">
                <a:latin typeface="Times New Roman"/>
                <a:cs typeface="Times New Roman"/>
              </a:rPr>
              <a:t>It affects the shape (sickled) of red blood cells, which carry oxygen to all parts of the body. Red blood cells are usually round and flexible, so they move easily through blood vessels. </a:t>
            </a:r>
            <a:endParaRPr lang="en-US" sz="2200">
              <a:latin typeface="Calibri" panose="020F0502020204030204"/>
              <a:cs typeface="Calibri"/>
            </a:endParaRPr>
          </a:p>
          <a:p>
            <a:pPr marL="342900" indent="-342900"/>
            <a:r>
              <a:rPr lang="en-US" sz="2200">
                <a:latin typeface="Times New Roman"/>
                <a:cs typeface="Times New Roman"/>
              </a:rPr>
              <a:t>In sickle cell anemia, some red blood cells are shaped like sickles or crescent moons. </a:t>
            </a:r>
            <a:endParaRPr lang="en-US" sz="2200">
              <a:latin typeface="Calibri" panose="020F0502020204030204"/>
              <a:cs typeface="Calibri"/>
            </a:endParaRPr>
          </a:p>
          <a:p>
            <a:pPr marL="0" indent="0">
              <a:buNone/>
            </a:pPr>
            <a:r>
              <a:rPr lang="en-US" sz="2200">
                <a:solidFill>
                  <a:srgbClr val="FF0000"/>
                </a:solidFill>
                <a:latin typeface="Times New Roman"/>
                <a:cs typeface="Times New Roman"/>
              </a:rPr>
              <a:t> </a:t>
            </a:r>
            <a:r>
              <a:rPr lang="en-US" sz="2200" b="1">
                <a:solidFill>
                  <a:srgbClr val="FF0000"/>
                </a:solidFill>
                <a:latin typeface="Times New Roman"/>
                <a:cs typeface="Times New Roman"/>
              </a:rPr>
              <a:t>Signs and Symptoms</a:t>
            </a:r>
            <a:r>
              <a:rPr lang="en-US" sz="2200">
                <a:latin typeface="Times New Roman"/>
                <a:cs typeface="Times New Roman"/>
              </a:rPr>
              <a:t> : episodes of pain, swelling of hands and feet, frequent infections, delayed growth or puberty, and vision problems.</a:t>
            </a:r>
            <a:endParaRPr lang="en-US" sz="2200">
              <a:cs typeface="Calibri"/>
            </a:endParaRPr>
          </a:p>
          <a:p>
            <a:pPr marL="342900" indent="-342900"/>
            <a:endParaRPr lang="en-US" sz="2200">
              <a:latin typeface="Times New Roman"/>
              <a:cs typeface="Times New Roman"/>
            </a:endParaRPr>
          </a:p>
        </p:txBody>
      </p:sp>
      <p:sp>
        <p:nvSpPr>
          <p:cNvPr id="20" name="Footer Placeholder 4">
            <a:extLst>
              <a:ext uri="{FF2B5EF4-FFF2-40B4-BE49-F238E27FC236}">
                <a16:creationId xmlns:a16="http://schemas.microsoft.com/office/drawing/2014/main" id="{AD923B8F-D3D1-C15C-1767-688432A3ADF0}"/>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latin typeface="Arial"/>
                <a:cs typeface="Arial"/>
              </a:rPr>
              <a:t>Sickle Cell Detection through Imaging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a:pPr>
                <a:spcAft>
                  <a:spcPts val="600"/>
                </a:spcAft>
              </a:pPr>
              <a:t>4</a:t>
            </a:fld>
            <a:endParaRPr lang="en-US"/>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nchor="t">
            <a:normAutofit/>
          </a:bodyPr>
          <a:lstStyle/>
          <a:p>
            <a:r>
              <a:rPr lang="en-US" b="1"/>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p:txBody>
          <a:bodyPr vert="horz" lIns="0" tIns="0" rIns="0" bIns="0" rtlCol="0">
            <a:normAutofit/>
          </a:bodyPr>
          <a:lstStyle/>
          <a:p>
            <a:pPr>
              <a:spcAft>
                <a:spcPts val="600"/>
              </a:spcAft>
            </a:pPr>
            <a:r>
              <a:rPr lang="en-US"/>
              <a:t>To find the mutation of sickle cell by images of blood cells.</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52B224A-0CAB-5394-7C0F-BAD299A52F74}"/>
              </a:ext>
            </a:extLst>
          </p:cNvPr>
          <p:cNvSpPr>
            <a:spLocks noGrp="1"/>
          </p:cNvSpPr>
          <p:nvPr>
            <p:ph type="title"/>
          </p:nvPr>
        </p:nvSpPr>
        <p:spPr>
          <a:xfrm>
            <a:off x="838200" y="365125"/>
            <a:ext cx="10515600" cy="1325563"/>
          </a:xfrm>
        </p:spPr>
        <p:txBody>
          <a:bodyPr>
            <a:normAutofit/>
          </a:bodyPr>
          <a:lstStyle/>
          <a:p>
            <a:r>
              <a:rPr lang="en-US" sz="5400" b="1">
                <a:latin typeface="Times New Roman"/>
                <a:cs typeface="Times New Roman"/>
              </a:rPr>
              <a:t>PySickleCell Software</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3D0D5B55-C5BD-B3FC-1C09-0DD427CD0530}"/>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Times New Roman"/>
                <a:cs typeface="Times New Roman"/>
              </a:rPr>
              <a:t>The development of this program would assist patients and their families with early detection of acute physiological deterioration leading to organ failure is not always manageable for individuals with Sickle Cell Disease (SCD). </a:t>
            </a:r>
          </a:p>
          <a:p>
            <a:r>
              <a:rPr lang="en-US" sz="2200">
                <a:latin typeface="Times New Roman"/>
                <a:ea typeface="+mn-lt"/>
                <a:cs typeface="+mn-lt"/>
              </a:rPr>
              <a:t>This software would detect the mutated DNA sequence which helps in the identification of sickle cells.</a:t>
            </a:r>
            <a:r>
              <a:rPr lang="en-US" sz="2200">
                <a:latin typeface="Times New Roman"/>
                <a:cs typeface="Times New Roman"/>
              </a:rPr>
              <a:t> </a:t>
            </a:r>
          </a:p>
          <a:p>
            <a:r>
              <a:rPr lang="en-US" sz="2200">
                <a:latin typeface="Times New Roman"/>
                <a:cs typeface="Times New Roman"/>
              </a:rPr>
              <a:t>This system would firstly use machine learning techniques that allow for prediction of organ failure from physio markers may enable earlier identification, treatment, and potentially reduce mortality.  The software would secondly, have the capability to predict the patients’ signs and symptoms of organ failure over a period for a treatment plan to decline mortality rate for SCD.</a:t>
            </a:r>
          </a:p>
        </p:txBody>
      </p:sp>
      <p:sp>
        <p:nvSpPr>
          <p:cNvPr id="15" name="Footer Placeholder 4">
            <a:extLst>
              <a:ext uri="{FF2B5EF4-FFF2-40B4-BE49-F238E27FC236}">
                <a16:creationId xmlns:a16="http://schemas.microsoft.com/office/drawing/2014/main" id="{4672DFCB-C24A-FE5A-42A3-D922B5A8D26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54B46B3-458C-EB8A-C2CB-E2EE85FF8C2C}"/>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dirty="0"/>
              <a:pPr>
                <a:spcAft>
                  <a:spcPts val="600"/>
                </a:spcAft>
              </a:pPr>
              <a:t>6</a:t>
            </a:fld>
            <a:endParaRPr lang="en-US"/>
          </a:p>
        </p:txBody>
      </p:sp>
    </p:spTree>
    <p:extLst>
      <p:ext uri="{BB962C8B-B14F-4D97-AF65-F5344CB8AC3E}">
        <p14:creationId xmlns:p14="http://schemas.microsoft.com/office/powerpoint/2010/main" val="218854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Text&#10;&#10;Description automatically generated">
            <a:extLst>
              <a:ext uri="{FF2B5EF4-FFF2-40B4-BE49-F238E27FC236}">
                <a16:creationId xmlns:a16="http://schemas.microsoft.com/office/drawing/2014/main" id="{6E9EDDDD-0C78-1C72-B1DB-A965BEA83434}"/>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6" name="Slide Number Placeholder 5">
            <a:extLst>
              <a:ext uri="{FF2B5EF4-FFF2-40B4-BE49-F238E27FC236}">
                <a16:creationId xmlns:a16="http://schemas.microsoft.com/office/drawing/2014/main" id="{EEB7E255-1D47-2141-943A-40E30028C32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8F63A3B-78C7-47BE-AE5E-E10140E04643}" type="slidenum">
              <a:rPr lang="en-US">
                <a:solidFill>
                  <a:srgbClr val="FFFFFF"/>
                </a:solidFill>
              </a:rPr>
              <a:pPr defTabSz="914400">
                <a:spcAft>
                  <a:spcPts val="600"/>
                </a:spcAft>
              </a:pPr>
              <a:t>7</a:t>
            </a:fld>
            <a:endParaRPr lang="en-US">
              <a:solidFill>
                <a:srgbClr val="FFFFFF"/>
              </a:solidFill>
            </a:endParaRPr>
          </a:p>
        </p:txBody>
      </p:sp>
    </p:spTree>
    <p:extLst>
      <p:ext uri="{BB962C8B-B14F-4D97-AF65-F5344CB8AC3E}">
        <p14:creationId xmlns:p14="http://schemas.microsoft.com/office/powerpoint/2010/main" val="240284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E0CC-3AC7-4D7D-3D97-740AB230F39F}"/>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dirty="0">
                <a:cs typeface="Calibri Light"/>
              </a:rPr>
              <a:t>Normal and Mutated DNA</a:t>
            </a:r>
          </a:p>
        </p:txBody>
      </p:sp>
      <p:pic>
        <p:nvPicPr>
          <p:cNvPr id="5" name="Picture 5" descr="A picture containing calendar&#10;&#10;Description automatically generated">
            <a:extLst>
              <a:ext uri="{FF2B5EF4-FFF2-40B4-BE49-F238E27FC236}">
                <a16:creationId xmlns:a16="http://schemas.microsoft.com/office/drawing/2014/main" id="{C600F359-274D-A8FE-91DE-20300024D7B3}"/>
              </a:ext>
            </a:extLst>
          </p:cNvPr>
          <p:cNvPicPr>
            <a:picLocks noGrp="1" noChangeAspect="1"/>
          </p:cNvPicPr>
          <p:nvPr>
            <p:ph type="pic" idx="1"/>
          </p:nvPr>
        </p:nvPicPr>
        <p:blipFill rotWithShape="1">
          <a:blip r:embed="rId2"/>
          <a:srcRect t="13316" b="25508"/>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 Placeholder 3">
            <a:extLst>
              <a:ext uri="{FF2B5EF4-FFF2-40B4-BE49-F238E27FC236}">
                <a16:creationId xmlns:a16="http://schemas.microsoft.com/office/drawing/2014/main" id="{186A0CCD-05AC-A1B8-4E52-8EC6F1F5BDEB}"/>
              </a:ext>
            </a:extLst>
          </p:cNvPr>
          <p:cNvSpPr>
            <a:spLocks noGrp="1"/>
          </p:cNvSpPr>
          <p:nvPr>
            <p:ph type="body" sz="half" idx="2"/>
          </p:nvPr>
        </p:nvSpPr>
        <p:spPr>
          <a:xfrm>
            <a:off x="4223982" y="3752850"/>
            <a:ext cx="7485413" cy="2452687"/>
          </a:xfrm>
        </p:spPr>
        <p:txBody>
          <a:bodyPr vert="horz" lIns="91440" tIns="45720" rIns="91440" bIns="45720" rtlCol="0" anchor="ctr">
            <a:normAutofit/>
          </a:bodyPr>
          <a:lstStyle/>
          <a:p>
            <a:pPr indent="-228600">
              <a:buFont typeface="Arial" panose="020B0604020202020204" pitchFamily="34" charset="0"/>
              <a:buChar char="•"/>
            </a:pPr>
            <a:r>
              <a:rPr lang="en-US" sz="1800" dirty="0"/>
              <a:t>We were able to add in a different ways to sequence DNA using letters of the alphabet. Individuals that have sickle cell have a different DNA sequence compared to those without. A normal DNA sequence goes as shown above </a:t>
            </a:r>
            <a:r>
              <a:rPr lang="en-US" sz="1800"/>
              <a:t>CTC and GAG with the Amino Acid being glutamic acid in the 6 codon. In </a:t>
            </a:r>
            <a:r>
              <a:rPr lang="en-US" sz="1800" dirty="0"/>
              <a:t>individuals with Sickle Cell the 6th the sequence is swap from A to T making the Amino Acid Valine.</a:t>
            </a:r>
            <a:endParaRPr lang="en-US" sz="1800" dirty="0">
              <a:cs typeface="Calibri"/>
            </a:endParaRPr>
          </a:p>
        </p:txBody>
      </p:sp>
    </p:spTree>
    <p:extLst>
      <p:ext uri="{BB962C8B-B14F-4D97-AF65-F5344CB8AC3E}">
        <p14:creationId xmlns:p14="http://schemas.microsoft.com/office/powerpoint/2010/main" val="161797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3B38C861-6D4F-F679-2677-89F101310D42}"/>
              </a:ext>
            </a:extLst>
          </p:cNvPr>
          <p:cNvPicPr>
            <a:picLocks noGrp="1" noChangeAspect="1"/>
          </p:cNvPicPr>
          <p:nvPr>
            <p:ph idx="1"/>
          </p:nvPr>
        </p:nvPicPr>
        <p:blipFill rotWithShape="1">
          <a:blip r:embed="rId2">
            <a:alphaModFix amt="50000"/>
          </a:blip>
          <a:srcRect r="25"/>
          <a:stretch/>
        </p:blipFill>
        <p:spPr>
          <a:xfrm>
            <a:off x="20" y="10"/>
            <a:ext cx="12191980" cy="6857990"/>
          </a:xfrm>
          <a:prstGeom prst="rect">
            <a:avLst/>
          </a:prstGeom>
        </p:spPr>
      </p:pic>
      <p:sp>
        <p:nvSpPr>
          <p:cNvPr id="2" name="Title 1">
            <a:extLst>
              <a:ext uri="{FF2B5EF4-FFF2-40B4-BE49-F238E27FC236}">
                <a16:creationId xmlns:a16="http://schemas.microsoft.com/office/drawing/2014/main" id="{80373E12-BBE8-3DD4-9835-AADA139FCAF0}"/>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lnSpc>
                <a:spcPct val="90000"/>
              </a:lnSpc>
            </a:pPr>
            <a:r>
              <a:rPr lang="en-US" sz="6600">
                <a:solidFill>
                  <a:srgbClr val="FFFFFF"/>
                </a:solidFill>
              </a:rPr>
              <a:t>Changes Made</a:t>
            </a:r>
          </a:p>
        </p:txBody>
      </p:sp>
      <p:sp>
        <p:nvSpPr>
          <p:cNvPr id="1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0634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vt:lpstr>
      <vt:lpstr>Our Team for Pysickle Cell</vt:lpstr>
      <vt:lpstr>AGENDA</vt:lpstr>
      <vt:lpstr>Introduction</vt:lpstr>
      <vt:lpstr>PRIMARY GOALS</vt:lpstr>
      <vt:lpstr>PySickleCell Software</vt:lpstr>
      <vt:lpstr>PowerPoint Presentation</vt:lpstr>
      <vt:lpstr>Normal and Mutated DNA</vt:lpstr>
      <vt:lpstr>Changes Made</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revision>195</cp:revision>
  <dcterms:created xsi:type="dcterms:W3CDTF">2022-11-28T15:48:41Z</dcterms:created>
  <dcterms:modified xsi:type="dcterms:W3CDTF">2022-12-06T17:26:24Z</dcterms:modified>
</cp:coreProperties>
</file>