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C1471-CBAE-44DD-ACAF-2284F4323527}"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AEB35DA1-D180-42B4-99A2-710C2C5835C0}">
      <dgm:prSet/>
      <dgm:spPr/>
      <dgm:t>
        <a:bodyPr/>
        <a:lstStyle/>
        <a:p>
          <a:r>
            <a:rPr lang="en-US"/>
            <a:t>Build a digital sign, for business setting</a:t>
          </a:r>
        </a:p>
      </dgm:t>
    </dgm:pt>
    <dgm:pt modelId="{97139525-DF05-4433-8189-1B462BD52BC8}" type="parTrans" cxnId="{8AA7D0D9-B653-43A7-93B8-E51722A6D371}">
      <dgm:prSet/>
      <dgm:spPr/>
      <dgm:t>
        <a:bodyPr/>
        <a:lstStyle/>
        <a:p>
          <a:endParaRPr lang="en-US"/>
        </a:p>
      </dgm:t>
    </dgm:pt>
    <dgm:pt modelId="{444F4C19-F956-4B26-B4D5-7081A2837D0A}" type="sibTrans" cxnId="{8AA7D0D9-B653-43A7-93B8-E51722A6D371}">
      <dgm:prSet/>
      <dgm:spPr/>
      <dgm:t>
        <a:bodyPr/>
        <a:lstStyle/>
        <a:p>
          <a:endParaRPr lang="en-US"/>
        </a:p>
      </dgm:t>
    </dgm:pt>
    <dgm:pt modelId="{A0AD5B52-C7BC-4690-83FF-EF6FC3F37101}">
      <dgm:prSet/>
      <dgm:spPr/>
      <dgm:t>
        <a:bodyPr/>
        <a:lstStyle/>
        <a:p>
          <a:r>
            <a:rPr lang="en-US"/>
            <a:t>Allows user to press 1 of 4 buttons</a:t>
          </a:r>
        </a:p>
      </dgm:t>
    </dgm:pt>
    <dgm:pt modelId="{14778CE9-49F5-4314-B4FB-1DBF58554639}" type="parTrans" cxnId="{BF6C39D8-8074-4E83-B67F-A61B8CDA2283}">
      <dgm:prSet/>
      <dgm:spPr/>
      <dgm:t>
        <a:bodyPr/>
        <a:lstStyle/>
        <a:p>
          <a:endParaRPr lang="en-US"/>
        </a:p>
      </dgm:t>
    </dgm:pt>
    <dgm:pt modelId="{071A69AD-723D-4B50-AA20-5C9FEB619D80}" type="sibTrans" cxnId="{BF6C39D8-8074-4E83-B67F-A61B8CDA2283}">
      <dgm:prSet/>
      <dgm:spPr/>
      <dgm:t>
        <a:bodyPr/>
        <a:lstStyle/>
        <a:p>
          <a:endParaRPr lang="en-US"/>
        </a:p>
      </dgm:t>
    </dgm:pt>
    <dgm:pt modelId="{92FE4ACE-BB60-4610-838F-923B14B3F944}">
      <dgm:prSet/>
      <dgm:spPr/>
      <dgm:t>
        <a:bodyPr/>
        <a:lstStyle/>
        <a:p>
          <a:r>
            <a:rPr lang="en-US"/>
            <a:t>Each button calls a specific report</a:t>
          </a:r>
        </a:p>
      </dgm:t>
    </dgm:pt>
    <dgm:pt modelId="{6B47CC9F-C940-49C7-90EC-39EE3B575508}" type="parTrans" cxnId="{24F4A54C-ADCF-4FBD-98F1-CB6B1D6E9C3E}">
      <dgm:prSet/>
      <dgm:spPr/>
      <dgm:t>
        <a:bodyPr/>
        <a:lstStyle/>
        <a:p>
          <a:endParaRPr lang="en-US"/>
        </a:p>
      </dgm:t>
    </dgm:pt>
    <dgm:pt modelId="{2B32C35A-DB72-4358-A881-569492A3781C}" type="sibTrans" cxnId="{24F4A54C-ADCF-4FBD-98F1-CB6B1D6E9C3E}">
      <dgm:prSet/>
      <dgm:spPr/>
      <dgm:t>
        <a:bodyPr/>
        <a:lstStyle/>
        <a:p>
          <a:endParaRPr lang="en-US"/>
        </a:p>
      </dgm:t>
    </dgm:pt>
    <dgm:pt modelId="{6969939D-9ED4-41D4-BAD2-59760DABA6CB}">
      <dgm:prSet/>
      <dgm:spPr/>
      <dgm:t>
        <a:bodyPr/>
        <a:lstStyle/>
        <a:p>
          <a:r>
            <a:rPr lang="en-US" dirty="0"/>
            <a:t>Report would update every 5 minutes </a:t>
          </a:r>
        </a:p>
      </dgm:t>
    </dgm:pt>
    <dgm:pt modelId="{E9E6DB9F-6C2C-4FD5-8F16-A93E3D6BCFC7}" type="parTrans" cxnId="{AD0FAC23-51C0-4ED9-88B7-C41C632974C1}">
      <dgm:prSet/>
      <dgm:spPr/>
      <dgm:t>
        <a:bodyPr/>
        <a:lstStyle/>
        <a:p>
          <a:endParaRPr lang="en-US"/>
        </a:p>
      </dgm:t>
    </dgm:pt>
    <dgm:pt modelId="{869A1718-521C-4B57-B41A-95D8DF8D0E88}" type="sibTrans" cxnId="{AD0FAC23-51C0-4ED9-88B7-C41C632974C1}">
      <dgm:prSet/>
      <dgm:spPr/>
      <dgm:t>
        <a:bodyPr/>
        <a:lstStyle/>
        <a:p>
          <a:endParaRPr lang="en-US"/>
        </a:p>
      </dgm:t>
    </dgm:pt>
    <dgm:pt modelId="{14539FA0-976D-4462-A3BB-F5512108838C}" type="pres">
      <dgm:prSet presAssocID="{B7BC1471-CBAE-44DD-ACAF-2284F4323527}" presName="matrix" presStyleCnt="0">
        <dgm:presLayoutVars>
          <dgm:chMax val="1"/>
          <dgm:dir/>
          <dgm:resizeHandles val="exact"/>
        </dgm:presLayoutVars>
      </dgm:prSet>
      <dgm:spPr/>
    </dgm:pt>
    <dgm:pt modelId="{3530492F-1A26-40FA-8DCC-58BBF84A72AD}" type="pres">
      <dgm:prSet presAssocID="{B7BC1471-CBAE-44DD-ACAF-2284F4323527}" presName="diamond" presStyleLbl="bgShp" presStyleIdx="0" presStyleCnt="1"/>
      <dgm:spPr/>
    </dgm:pt>
    <dgm:pt modelId="{6648EE3F-8095-429B-B097-3611A6D30E43}" type="pres">
      <dgm:prSet presAssocID="{B7BC1471-CBAE-44DD-ACAF-2284F4323527}" presName="quad1" presStyleLbl="node1" presStyleIdx="0" presStyleCnt="4">
        <dgm:presLayoutVars>
          <dgm:chMax val="0"/>
          <dgm:chPref val="0"/>
          <dgm:bulletEnabled val="1"/>
        </dgm:presLayoutVars>
      </dgm:prSet>
      <dgm:spPr/>
    </dgm:pt>
    <dgm:pt modelId="{DCB41333-C78E-47DB-9625-F823C3CC5131}" type="pres">
      <dgm:prSet presAssocID="{B7BC1471-CBAE-44DD-ACAF-2284F4323527}" presName="quad2" presStyleLbl="node1" presStyleIdx="1" presStyleCnt="4">
        <dgm:presLayoutVars>
          <dgm:chMax val="0"/>
          <dgm:chPref val="0"/>
          <dgm:bulletEnabled val="1"/>
        </dgm:presLayoutVars>
      </dgm:prSet>
      <dgm:spPr/>
    </dgm:pt>
    <dgm:pt modelId="{D6B1A529-1338-4497-BFC5-243BC61117E3}" type="pres">
      <dgm:prSet presAssocID="{B7BC1471-CBAE-44DD-ACAF-2284F4323527}" presName="quad3" presStyleLbl="node1" presStyleIdx="2" presStyleCnt="4">
        <dgm:presLayoutVars>
          <dgm:chMax val="0"/>
          <dgm:chPref val="0"/>
          <dgm:bulletEnabled val="1"/>
        </dgm:presLayoutVars>
      </dgm:prSet>
      <dgm:spPr/>
    </dgm:pt>
    <dgm:pt modelId="{7671EA02-0A11-4A95-A79A-64F918873DB9}" type="pres">
      <dgm:prSet presAssocID="{B7BC1471-CBAE-44DD-ACAF-2284F4323527}" presName="quad4" presStyleLbl="node1" presStyleIdx="3" presStyleCnt="4">
        <dgm:presLayoutVars>
          <dgm:chMax val="0"/>
          <dgm:chPref val="0"/>
          <dgm:bulletEnabled val="1"/>
        </dgm:presLayoutVars>
      </dgm:prSet>
      <dgm:spPr/>
    </dgm:pt>
  </dgm:ptLst>
  <dgm:cxnLst>
    <dgm:cxn modelId="{AD0FAC23-51C0-4ED9-88B7-C41C632974C1}" srcId="{B7BC1471-CBAE-44DD-ACAF-2284F4323527}" destId="{6969939D-9ED4-41D4-BAD2-59760DABA6CB}" srcOrd="3" destOrd="0" parTransId="{E9E6DB9F-6C2C-4FD5-8F16-A93E3D6BCFC7}" sibTransId="{869A1718-521C-4B57-B41A-95D8DF8D0E88}"/>
    <dgm:cxn modelId="{24F4A54C-ADCF-4FBD-98F1-CB6B1D6E9C3E}" srcId="{B7BC1471-CBAE-44DD-ACAF-2284F4323527}" destId="{92FE4ACE-BB60-4610-838F-923B14B3F944}" srcOrd="2" destOrd="0" parTransId="{6B47CC9F-C940-49C7-90EC-39EE3B575508}" sibTransId="{2B32C35A-DB72-4358-A881-569492A3781C}"/>
    <dgm:cxn modelId="{78DEC152-E32E-4892-B836-F507B03E510E}" type="presOf" srcId="{92FE4ACE-BB60-4610-838F-923B14B3F944}" destId="{D6B1A529-1338-4497-BFC5-243BC61117E3}" srcOrd="0" destOrd="0" presId="urn:microsoft.com/office/officeart/2005/8/layout/matrix3"/>
    <dgm:cxn modelId="{DD38667D-1597-4E85-8C49-09D2D339ED51}" type="presOf" srcId="{A0AD5B52-C7BC-4690-83FF-EF6FC3F37101}" destId="{DCB41333-C78E-47DB-9625-F823C3CC5131}" srcOrd="0" destOrd="0" presId="urn:microsoft.com/office/officeart/2005/8/layout/matrix3"/>
    <dgm:cxn modelId="{BF6C39D8-8074-4E83-B67F-A61B8CDA2283}" srcId="{B7BC1471-CBAE-44DD-ACAF-2284F4323527}" destId="{A0AD5B52-C7BC-4690-83FF-EF6FC3F37101}" srcOrd="1" destOrd="0" parTransId="{14778CE9-49F5-4314-B4FB-1DBF58554639}" sibTransId="{071A69AD-723D-4B50-AA20-5C9FEB619D80}"/>
    <dgm:cxn modelId="{8AA7D0D9-B653-43A7-93B8-E51722A6D371}" srcId="{B7BC1471-CBAE-44DD-ACAF-2284F4323527}" destId="{AEB35DA1-D180-42B4-99A2-710C2C5835C0}" srcOrd="0" destOrd="0" parTransId="{97139525-DF05-4433-8189-1B462BD52BC8}" sibTransId="{444F4C19-F956-4B26-B4D5-7081A2837D0A}"/>
    <dgm:cxn modelId="{E68F29DA-AF7D-4C5A-8A13-8657FD7AFA21}" type="presOf" srcId="{6969939D-9ED4-41D4-BAD2-59760DABA6CB}" destId="{7671EA02-0A11-4A95-A79A-64F918873DB9}" srcOrd="0" destOrd="0" presId="urn:microsoft.com/office/officeart/2005/8/layout/matrix3"/>
    <dgm:cxn modelId="{B65F96E2-31EE-4A12-AA85-D5C7201196A1}" type="presOf" srcId="{AEB35DA1-D180-42B4-99A2-710C2C5835C0}" destId="{6648EE3F-8095-429B-B097-3611A6D30E43}" srcOrd="0" destOrd="0" presId="urn:microsoft.com/office/officeart/2005/8/layout/matrix3"/>
    <dgm:cxn modelId="{EEB67BEA-83B0-4551-B507-53CB3B9EFE45}" type="presOf" srcId="{B7BC1471-CBAE-44DD-ACAF-2284F4323527}" destId="{14539FA0-976D-4462-A3BB-F5512108838C}" srcOrd="0" destOrd="0" presId="urn:microsoft.com/office/officeart/2005/8/layout/matrix3"/>
    <dgm:cxn modelId="{EBA38B18-1A51-4B21-BD76-DEE2BFEDFA10}" type="presParOf" srcId="{14539FA0-976D-4462-A3BB-F5512108838C}" destId="{3530492F-1A26-40FA-8DCC-58BBF84A72AD}" srcOrd="0" destOrd="0" presId="urn:microsoft.com/office/officeart/2005/8/layout/matrix3"/>
    <dgm:cxn modelId="{F0D6286D-29CF-47BB-A139-B8B4827A7C5E}" type="presParOf" srcId="{14539FA0-976D-4462-A3BB-F5512108838C}" destId="{6648EE3F-8095-429B-B097-3611A6D30E43}" srcOrd="1" destOrd="0" presId="urn:microsoft.com/office/officeart/2005/8/layout/matrix3"/>
    <dgm:cxn modelId="{83B1EC24-BE67-402D-B7B1-34C1879A6F11}" type="presParOf" srcId="{14539FA0-976D-4462-A3BB-F5512108838C}" destId="{DCB41333-C78E-47DB-9625-F823C3CC5131}" srcOrd="2" destOrd="0" presId="urn:microsoft.com/office/officeart/2005/8/layout/matrix3"/>
    <dgm:cxn modelId="{6B2170E7-8537-42AE-99A8-6383A96F7890}" type="presParOf" srcId="{14539FA0-976D-4462-A3BB-F5512108838C}" destId="{D6B1A529-1338-4497-BFC5-243BC61117E3}" srcOrd="3" destOrd="0" presId="urn:microsoft.com/office/officeart/2005/8/layout/matrix3"/>
    <dgm:cxn modelId="{8A869481-CB33-4077-BE22-A241F1BEEE76}" type="presParOf" srcId="{14539FA0-976D-4462-A3BB-F5512108838C}" destId="{7671EA02-0A11-4A95-A79A-64F918873DB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0492F-1A26-40FA-8DCC-58BBF84A72AD}">
      <dsp:nvSpPr>
        <dsp:cNvPr id="0" name=""/>
        <dsp:cNvSpPr/>
      </dsp:nvSpPr>
      <dsp:spPr>
        <a:xfrm>
          <a:off x="929481" y="0"/>
          <a:ext cx="5051424" cy="505142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48EE3F-8095-429B-B097-3611A6D30E43}">
      <dsp:nvSpPr>
        <dsp:cNvPr id="0" name=""/>
        <dsp:cNvSpPr/>
      </dsp:nvSpPr>
      <dsp:spPr>
        <a:xfrm>
          <a:off x="1409366" y="479885"/>
          <a:ext cx="1970055" cy="197005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Build a digital sign, for business setting</a:t>
          </a:r>
        </a:p>
      </dsp:txBody>
      <dsp:txXfrm>
        <a:off x="1505536" y="576055"/>
        <a:ext cx="1777715" cy="1777715"/>
      </dsp:txXfrm>
    </dsp:sp>
    <dsp:sp modelId="{DCB41333-C78E-47DB-9625-F823C3CC5131}">
      <dsp:nvSpPr>
        <dsp:cNvPr id="0" name=""/>
        <dsp:cNvSpPr/>
      </dsp:nvSpPr>
      <dsp:spPr>
        <a:xfrm>
          <a:off x="3530964" y="479885"/>
          <a:ext cx="1970055" cy="1970055"/>
        </a:xfrm>
        <a:prstGeom prst="roundRect">
          <a:avLst/>
        </a:prstGeom>
        <a:solidFill>
          <a:schemeClr val="accent5">
            <a:hueOff val="709040"/>
            <a:satOff val="-7964"/>
            <a:lumOff val="-16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Allows user to press 1 of 4 buttons</a:t>
          </a:r>
        </a:p>
      </dsp:txBody>
      <dsp:txXfrm>
        <a:off x="3627134" y="576055"/>
        <a:ext cx="1777715" cy="1777715"/>
      </dsp:txXfrm>
    </dsp:sp>
    <dsp:sp modelId="{D6B1A529-1338-4497-BFC5-243BC61117E3}">
      <dsp:nvSpPr>
        <dsp:cNvPr id="0" name=""/>
        <dsp:cNvSpPr/>
      </dsp:nvSpPr>
      <dsp:spPr>
        <a:xfrm>
          <a:off x="1409366" y="2601483"/>
          <a:ext cx="1970055" cy="1970055"/>
        </a:xfrm>
        <a:prstGeom prst="roundRect">
          <a:avLst/>
        </a:prstGeom>
        <a:solidFill>
          <a:schemeClr val="accent5">
            <a:hueOff val="1418080"/>
            <a:satOff val="-15927"/>
            <a:lumOff val="-33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Each button calls a specific report</a:t>
          </a:r>
        </a:p>
      </dsp:txBody>
      <dsp:txXfrm>
        <a:off x="1505536" y="2697653"/>
        <a:ext cx="1777715" cy="1777715"/>
      </dsp:txXfrm>
    </dsp:sp>
    <dsp:sp modelId="{7671EA02-0A11-4A95-A79A-64F918873DB9}">
      <dsp:nvSpPr>
        <dsp:cNvPr id="0" name=""/>
        <dsp:cNvSpPr/>
      </dsp:nvSpPr>
      <dsp:spPr>
        <a:xfrm>
          <a:off x="3530964" y="2601483"/>
          <a:ext cx="1970055" cy="1970055"/>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Report would update every 5 minutes </a:t>
          </a:r>
        </a:p>
      </dsp:txBody>
      <dsp:txXfrm>
        <a:off x="3627134" y="2697653"/>
        <a:ext cx="1777715" cy="177771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5T00:48:34.380"/>
    </inkml:context>
    <inkml:brush xml:id="br0">
      <inkml:brushProperty name="width" value="0.05" units="cm"/>
      <inkml:brushProperty name="height" value="0.05" units="cm"/>
      <inkml:brushProperty name="ignorePressure" value="1"/>
    </inkml:brush>
  </inkml:definitions>
  <inkml:trace contextRef="#ctx0" brushRef="#br0">10967 5304,'-2'-3,"0"1,0 0,1-1,-1 1,1-1,-1 1,1-1,0 0,0 0,-10-20,-39-51,-3 1,-3 3,-57-55,80 93,-1 1,-1 2,-2 1,-1 2,-19-9,-99-71,89 70,-2 2,-1 4,-9 0,-57-15,-29-1,83 29,-1 4,-58-2,-44-5,81 7,-1 5,-69 5,-798 3,954 0,0-2,0 0,1-1,-1-1,-6-2,-29-11,-3-5,16 7,0 1,-15-2,25 9,1-1,0-1,-23-12,37 14,1-1,0 0,0-1,1 0,0-1,1-1,0 0,0-1,-6-9,0 2,-1 1,-1 0,-1 1,0 1,-1 2,-19-11,26 18,-4-1,0-1,1-1,0-1,1-1,-15-12,-39-34,-41-23,107 78,-71-43,56 36,2 0,-1-2,1 0,1-1,-10-10,-33-31,-2 3,-27-15,52 39,-5-3,0 3,-2 2,-16-6,44 24,-1 0,1 2,-1 0,-1 1,1 1,0 1,-10 0,-31 0,-37 4,23 0,-105-3,-115 3,205 9,57-6,0-1,-11-1,38-3,0 0,0 0,0 0,1 0,-1-1,0 1,0-1,0 0,1 0,-1 0,1 0,-1 0,1-1,-3-1,-7-8</inkml:trace>
  <inkml:trace contextRef="#ctx0" brushRef="#br0" timeOffset="7545.496">15426 6274,'0'-4,"-1"-1,0 1,0-1,-1 1,1-1,-1 1,0 0,-2-4,-4-7,-109-235,-16-38,123 266,0 1,-2 0,-1 1,-13-18,-65-70,43 53,-181-191,92 104,100 99,-11-19,23 28,-2 1,-1 2,-13-12,-37-32,46 42,-1 2,-1 1,-1 2,-4 0,20 18,0 0,0 2,-1 0,-19-4,-33-14,-42-19,-1 4,-69-12,100 34,-1 3,-1 4,0 4,-4 3,-28-2,-46-12,58 6,-100 0,-1659 14,1838-2,0-1,1-1,-1-2,-23-7,-8-5,-35-17,50 16,11 4,-31-8,43 15,1-2,0 1,1-2,0-1,-13-9,-30-18,5 11,-1 2,-1 2,-37-8,61 19,2-1,0-2,-1-3,-36-15,-7-1,-45-21,-2 6,-9 3,-364-90,427 124,-52-2,-15-2,119 12,1-1,-1 0,1-1,0-1,-12-6,8 3,-1 0,-1 2,0 1,-88-26,38 9,-1 4,-1 4,-24-1,62 10,1-1,0-2,0-1,1-1,-31-17,-49-18,-126-42,193 69,31 12,1 1,-2 1,1 1,-1 0,-1 0,2 2,-1-1,1-1,0-1,1-1,-1 0,-3-3,-27-17,-14-12,30 18,-1 1,0 2,-29-12,17 11,0-1,2-3,1-1,1-2,-28-24,-56-32,78 44,-2 3,-1 2,-2 2,-1 2,-43-17,77 38,0-1,-12-8,14 7,0 2,-1 0,-7-2,-25-11,0-2,1-2,2-2,-31-25,68 47,0 1,0 0,-1 0,1 1,-1 0,1 1,-1 0,0 0,0 1,-8-1,-7 1,0 1,0 1,-11 2,24 0,0 0,0 1,1-1,0 2,0 0,0 0,0 1,-8 6,-5 3,7-6</inkml:trace>
  <inkml:trace contextRef="#ctx0" brushRef="#br0" timeOffset="24465.496">0 7305,'0'4,"1"0,0 0,0-1,0 1,0 0,0 0,2 1,4 16,-3-9,-1 0,1 0,1-1,0 1,1-1,6 8,7 10,20 19,-19-22,25 29,3-2,1-1,20 11,-35-33,-8-6,2-1,0-2,6 3,197 133,-160-107,-43-27,26 24,-27-22,30 21,-24-20,-1 2,-1 1,17 22,-12-12,2-2,5 2,-15-17,6 4,-2 2,0 1,-2 2,1 4,36 45,3-4,19 13,-50-54,-19-18,-1 1,11 13,-14-13,1-1,0 0,2-1,0-1,1 0,0-2,1 0,0-2,1 0,0-1,5 0,11 6,20 12,-19-9,18 6,313 99,-300-93,-41-18,0-1,1-1,120 42,-86-29,0-2,1-3,64 9,-38-20,0-4,71-6,-31-1,619 3,-709 3,0 1,-1 1,32 10,-31-5,0-3,0-2,35 1,-9-3,63 12,-56-6,183 17,135 16,-327-29,-1 2,43 17,53 13,-59-20,27 14,-36-8,397 122,-375-124,2-5,86 5,-122-17,0 4,75 25,24 5,-57-23,-64-14,0 3,-1 3,22 9,24 9,0-4,62 7,4 1,-107-24,1-3,0-2,1-3,0-3,1-3,-21 0,314-11,234-17,318-27,-802 44,22-3,86 3,-193 10,1-1,-1 0,1-2,-1-1,-1-1,8-3,23-7,23-9,-2-3,68-36,-105 50,0 1,1 3,1 1,0 1,14 1,13-5,367-56,-167 30,-67-5,5 0,-11 18,2 9,193 7,-343 13,-1 2,1 3,15 4,-17-2,1-2,0-3,20 0,387-7,-336-6,31-10,-43 4,87 1,-113 14,-44 1,0-1,1-3,-1 0,8-3,-28 1,0 1,-1-1,1-1,-1 0,0-1,-1-1,1 1,-1-2,3-2,19-17,-2-2,8-9,-4 3,11-7,12-1,2 2,1 3,50-22,-100 55,-1 0,1-1,-1-1,0 0,-1 0,1-1,-2 0,1 0,-1-1,0 0,-1-1,0 0,-1 0,0 0,3-6,6-21,-1-1,-1-1,1-13,-5 18,1 0,3 0,0 1,2 0,1 2,2 0,1 1,20-25,-31 45,11-14,-2-1,1-4,-12 20,-2 0,1-1,-2 1,1-1,-1 0,-1 0,1 0,-1-2,11-105,-2-114,-8 105,9-42,0-42,-12-109,-1 134,1-1031,-4 1147,-3 1,-3 0,-3 1,-5-8,-16-91,-41-282,52 291,6 0,7-1,8-57,0 149,-9-57,3 46,3-11,6-189,-2-101,-8 273,-10-33,-4-35,-40-264,42 291,5-11,2 18,9 105,-1 1,-2 0,-2 0,0 1,-3 1,0 0,-18-28,8 9,1-1,-4-21,6 14,-22-41,-109-167,67 122,41 60,4-1,-19-68,13 34,-5 2,19 57,18 36,1 0,1-1,-8-25,17 43,-6-23,1 1,0-8,5 27,1 0,1 0,0 0,0-1,1 1,0 0,1 0,2-6,22-65,-12 40,7-31,-15 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5T00:49:22.723"/>
    </inkml:context>
    <inkml:brush xml:id="br0">
      <inkml:brushProperty name="width" value="0.05" units="cm"/>
      <inkml:brushProperty name="height" value="0.05" units="cm"/>
      <inkml:brushProperty name="ignorePressure" value="1"/>
    </inkml:brush>
  </inkml:definitions>
  <inkml:trace contextRef="#ctx0" brushRef="#br0">0 0,'4'0,"2"18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5T00:49:23.455"/>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5T00:49:26.104"/>
    </inkml:context>
    <inkml:brush xml:id="br0">
      <inkml:brushProperty name="width" value="0.05" units="cm"/>
      <inkml:brushProperty name="height" value="0.05" units="cm"/>
      <inkml:brushProperty name="ignorePressure" value="1"/>
    </inkml:brush>
  </inkml:definitions>
  <inkml:trace contextRef="#ctx0" brushRef="#br0">0 1,'0'4,"0"3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5AE97C-D904-46D5-AFB6-50EBEB7A2860}"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67111-7C4D-4954-BD6B-0F8F29A495C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71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AE97C-D904-46D5-AFB6-50EBEB7A2860}"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67111-7C4D-4954-BD6B-0F8F29A495CB}" type="slidenum">
              <a:rPr lang="en-US" smtClean="0"/>
              <a:t>‹#›</a:t>
            </a:fld>
            <a:endParaRPr lang="en-US"/>
          </a:p>
        </p:txBody>
      </p:sp>
    </p:spTree>
    <p:extLst>
      <p:ext uri="{BB962C8B-B14F-4D97-AF65-F5344CB8AC3E}">
        <p14:creationId xmlns:p14="http://schemas.microsoft.com/office/powerpoint/2010/main" val="378302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AE97C-D904-46D5-AFB6-50EBEB7A2860}"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67111-7C4D-4954-BD6B-0F8F29A495CB}" type="slidenum">
              <a:rPr lang="en-US" smtClean="0"/>
              <a:t>‹#›</a:t>
            </a:fld>
            <a:endParaRPr lang="en-US"/>
          </a:p>
        </p:txBody>
      </p:sp>
    </p:spTree>
    <p:extLst>
      <p:ext uri="{BB962C8B-B14F-4D97-AF65-F5344CB8AC3E}">
        <p14:creationId xmlns:p14="http://schemas.microsoft.com/office/powerpoint/2010/main" val="369627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AE97C-D904-46D5-AFB6-50EBEB7A2860}"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67111-7C4D-4954-BD6B-0F8F29A495CB}" type="slidenum">
              <a:rPr lang="en-US" smtClean="0"/>
              <a:t>‹#›</a:t>
            </a:fld>
            <a:endParaRPr lang="en-US"/>
          </a:p>
        </p:txBody>
      </p:sp>
    </p:spTree>
    <p:extLst>
      <p:ext uri="{BB962C8B-B14F-4D97-AF65-F5344CB8AC3E}">
        <p14:creationId xmlns:p14="http://schemas.microsoft.com/office/powerpoint/2010/main" val="104085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AE97C-D904-46D5-AFB6-50EBEB7A2860}"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67111-7C4D-4954-BD6B-0F8F29A495C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08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5AE97C-D904-46D5-AFB6-50EBEB7A2860}"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67111-7C4D-4954-BD6B-0F8F29A495CB}" type="slidenum">
              <a:rPr lang="en-US" smtClean="0"/>
              <a:t>‹#›</a:t>
            </a:fld>
            <a:endParaRPr lang="en-US"/>
          </a:p>
        </p:txBody>
      </p:sp>
    </p:spTree>
    <p:extLst>
      <p:ext uri="{BB962C8B-B14F-4D97-AF65-F5344CB8AC3E}">
        <p14:creationId xmlns:p14="http://schemas.microsoft.com/office/powerpoint/2010/main" val="58010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5AE97C-D904-46D5-AFB6-50EBEB7A2860}" type="datetimeFigureOut">
              <a:rPr lang="en-US" smtClean="0"/>
              <a:t>4/28/2019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67111-7C4D-4954-BD6B-0F8F29A495CB}" type="slidenum">
              <a:rPr lang="en-US" smtClean="0"/>
              <a:t>‹#›</a:t>
            </a:fld>
            <a:endParaRPr lang="en-US"/>
          </a:p>
        </p:txBody>
      </p:sp>
    </p:spTree>
    <p:extLst>
      <p:ext uri="{BB962C8B-B14F-4D97-AF65-F5344CB8AC3E}">
        <p14:creationId xmlns:p14="http://schemas.microsoft.com/office/powerpoint/2010/main" val="164464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5AE97C-D904-46D5-AFB6-50EBEB7A2860}" type="datetimeFigureOut">
              <a:rPr lang="en-US" smtClean="0"/>
              <a:t>4/28/2019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67111-7C4D-4954-BD6B-0F8F29A495CB}" type="slidenum">
              <a:rPr lang="en-US" smtClean="0"/>
              <a:t>‹#›</a:t>
            </a:fld>
            <a:endParaRPr lang="en-US"/>
          </a:p>
        </p:txBody>
      </p:sp>
    </p:spTree>
    <p:extLst>
      <p:ext uri="{BB962C8B-B14F-4D97-AF65-F5344CB8AC3E}">
        <p14:creationId xmlns:p14="http://schemas.microsoft.com/office/powerpoint/2010/main" val="309234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5AE97C-D904-46D5-AFB6-50EBEB7A2860}" type="datetimeFigureOut">
              <a:rPr lang="en-US" smtClean="0"/>
              <a:t>4/28/2019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267111-7C4D-4954-BD6B-0F8F29A495CB}" type="slidenum">
              <a:rPr lang="en-US" smtClean="0"/>
              <a:t>‹#›</a:t>
            </a:fld>
            <a:endParaRPr lang="en-US"/>
          </a:p>
        </p:txBody>
      </p:sp>
    </p:spTree>
    <p:extLst>
      <p:ext uri="{BB962C8B-B14F-4D97-AF65-F5344CB8AC3E}">
        <p14:creationId xmlns:p14="http://schemas.microsoft.com/office/powerpoint/2010/main" val="358464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5AE97C-D904-46D5-AFB6-50EBEB7A2860}" type="datetimeFigureOut">
              <a:rPr lang="en-US" smtClean="0"/>
              <a:t>4/28/2019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267111-7C4D-4954-BD6B-0F8F29A495CB}" type="slidenum">
              <a:rPr lang="en-US" smtClean="0"/>
              <a:t>‹#›</a:t>
            </a:fld>
            <a:endParaRPr lang="en-US"/>
          </a:p>
        </p:txBody>
      </p:sp>
    </p:spTree>
    <p:extLst>
      <p:ext uri="{BB962C8B-B14F-4D97-AF65-F5344CB8AC3E}">
        <p14:creationId xmlns:p14="http://schemas.microsoft.com/office/powerpoint/2010/main" val="219313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5AE97C-D904-46D5-AFB6-50EBEB7A2860}"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67111-7C4D-4954-BD6B-0F8F29A495CB}" type="slidenum">
              <a:rPr lang="en-US" smtClean="0"/>
              <a:t>‹#›</a:t>
            </a:fld>
            <a:endParaRPr lang="en-US"/>
          </a:p>
        </p:txBody>
      </p:sp>
    </p:spTree>
    <p:extLst>
      <p:ext uri="{BB962C8B-B14F-4D97-AF65-F5344CB8AC3E}">
        <p14:creationId xmlns:p14="http://schemas.microsoft.com/office/powerpoint/2010/main" val="134647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1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5AE97C-D904-46D5-AFB6-50EBEB7A2860}" type="datetimeFigureOut">
              <a:rPr lang="en-US" smtClean="0"/>
              <a:t>4/28/2019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267111-7C4D-4954-BD6B-0F8F29A495C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5792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BBC2-DDFC-4427-A790-0A5E44D1E146}"/>
              </a:ext>
            </a:extLst>
          </p:cNvPr>
          <p:cNvSpPr>
            <a:spLocks noGrp="1"/>
          </p:cNvSpPr>
          <p:nvPr>
            <p:ph type="ctrTitle"/>
          </p:nvPr>
        </p:nvSpPr>
        <p:spPr/>
        <p:txBody>
          <a:bodyPr/>
          <a:lstStyle/>
          <a:p>
            <a:r>
              <a:rPr lang="en-US" dirty="0"/>
              <a:t>Digital Sign With Raspberry Pi</a:t>
            </a:r>
          </a:p>
        </p:txBody>
      </p:sp>
      <p:sp>
        <p:nvSpPr>
          <p:cNvPr id="3" name="Subtitle 2">
            <a:extLst>
              <a:ext uri="{FF2B5EF4-FFF2-40B4-BE49-F238E27FC236}">
                <a16:creationId xmlns:a16="http://schemas.microsoft.com/office/drawing/2014/main" id="{2E3815BD-5124-4B98-BD71-EECD766A6F3D}"/>
              </a:ext>
            </a:extLst>
          </p:cNvPr>
          <p:cNvSpPr>
            <a:spLocks noGrp="1"/>
          </p:cNvSpPr>
          <p:nvPr>
            <p:ph type="subTitle" idx="1"/>
          </p:nvPr>
        </p:nvSpPr>
        <p:spPr/>
        <p:txBody>
          <a:bodyPr/>
          <a:lstStyle/>
          <a:p>
            <a:r>
              <a:rPr lang="en-US" dirty="0"/>
              <a:t>Philip King</a:t>
            </a:r>
          </a:p>
        </p:txBody>
      </p:sp>
      <p:pic>
        <p:nvPicPr>
          <p:cNvPr id="1026" name="Picture 2" descr="Image result for raspberry pi logo">
            <a:extLst>
              <a:ext uri="{FF2B5EF4-FFF2-40B4-BE49-F238E27FC236}">
                <a16:creationId xmlns:a16="http://schemas.microsoft.com/office/drawing/2014/main" id="{7EA32CBE-5CFB-448B-9A76-C348763C4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5325" y="522732"/>
            <a:ext cx="226695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1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C3D42D-D9FC-43DB-8BEB-0ABC3E829601}"/>
              </a:ext>
            </a:extLst>
          </p:cNvPr>
          <p:cNvSpPr>
            <a:spLocks noGrp="1"/>
          </p:cNvSpPr>
          <p:nvPr>
            <p:ph type="title"/>
          </p:nvPr>
        </p:nvSpPr>
        <p:spPr>
          <a:xfrm>
            <a:off x="8177212" y="634946"/>
            <a:ext cx="3372529" cy="5055904"/>
          </a:xfrm>
        </p:spPr>
        <p:txBody>
          <a:bodyPr anchor="ctr">
            <a:normAutofit/>
          </a:bodyPr>
          <a:lstStyle/>
          <a:p>
            <a:r>
              <a:rPr lang="en-US" dirty="0"/>
              <a:t>The Project: Purpose</a:t>
            </a:r>
          </a:p>
        </p:txBody>
      </p:sp>
      <p:cxnSp>
        <p:nvCxnSpPr>
          <p:cNvPr id="12"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83E013A4-EC3F-4728-BC64-86FF22AC7D31}"/>
              </a:ext>
            </a:extLst>
          </p:cNvPr>
          <p:cNvGraphicFramePr>
            <a:graphicFrameLocks noGrp="1"/>
          </p:cNvGraphicFramePr>
          <p:nvPr>
            <p:ph idx="1"/>
            <p:extLst>
              <p:ext uri="{D42A27DB-BD31-4B8C-83A1-F6EECF244321}">
                <p14:modId xmlns:p14="http://schemas.microsoft.com/office/powerpoint/2010/main" val="2689298787"/>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0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603F0A-ED8E-4969-9924-656F0B1DE7C4}"/>
              </a:ext>
            </a:extLst>
          </p:cNvPr>
          <p:cNvPicPr>
            <a:picLocks noChangeAspect="1"/>
          </p:cNvPicPr>
          <p:nvPr/>
        </p:nvPicPr>
        <p:blipFill>
          <a:blip r:embed="rId2"/>
          <a:stretch>
            <a:fillRect/>
          </a:stretch>
        </p:blipFill>
        <p:spPr>
          <a:xfrm>
            <a:off x="242782" y="182880"/>
            <a:ext cx="3095700" cy="5577840"/>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92EC17-27C9-45D5-883A-F0D8D4825B79}"/>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The Hardware</a:t>
            </a: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Image result for mouse">
            <a:extLst>
              <a:ext uri="{FF2B5EF4-FFF2-40B4-BE49-F238E27FC236}">
                <a16:creationId xmlns:a16="http://schemas.microsoft.com/office/drawing/2014/main" id="{7E008AC3-A7F9-4393-9C04-06C44D5D2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085" y="5263896"/>
            <a:ext cx="696156" cy="12131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keyboard">
            <a:extLst>
              <a:ext uri="{FF2B5EF4-FFF2-40B4-BE49-F238E27FC236}">
                <a16:creationId xmlns:a16="http://schemas.microsoft.com/office/drawing/2014/main" id="{47659EE6-7232-48CD-9E59-1F27AF5E7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0430" y="4498631"/>
            <a:ext cx="3143997" cy="23593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nitor">
            <a:extLst>
              <a:ext uri="{FF2B5EF4-FFF2-40B4-BE49-F238E27FC236}">
                <a16:creationId xmlns:a16="http://schemas.microsoft.com/office/drawing/2014/main" id="{B00C26BB-60FA-4D66-9C38-12EE9A5BF9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9881" y="247027"/>
            <a:ext cx="3749039" cy="374903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5B22D95-B214-4809-9A74-14CCAF59BE62}"/>
                  </a:ext>
                </a:extLst>
              </p14:cNvPr>
              <p14:cNvContentPartPr/>
              <p14:nvPr/>
            </p14:nvContentPartPr>
            <p14:xfrm>
              <a:off x="1304715" y="3018060"/>
              <a:ext cx="6096960" cy="3802680"/>
            </p14:xfrm>
          </p:contentPart>
        </mc:Choice>
        <mc:Fallback xmlns="">
          <p:pic>
            <p:nvPicPr>
              <p:cNvPr id="10" name="Ink 9">
                <a:extLst>
                  <a:ext uri="{FF2B5EF4-FFF2-40B4-BE49-F238E27FC236}">
                    <a16:creationId xmlns:a16="http://schemas.microsoft.com/office/drawing/2014/main" id="{95B22D95-B214-4809-9A74-14CCAF59BE62}"/>
                  </a:ext>
                </a:extLst>
              </p:cNvPr>
              <p:cNvPicPr/>
              <p:nvPr/>
            </p:nvPicPr>
            <p:blipFill>
              <a:blip r:embed="rId7"/>
              <a:stretch>
                <a:fillRect/>
              </a:stretch>
            </p:blipFill>
            <p:spPr>
              <a:xfrm>
                <a:off x="1295715" y="3009420"/>
                <a:ext cx="6114600" cy="3820320"/>
              </a:xfrm>
              <a:prstGeom prst="rect">
                <a:avLst/>
              </a:prstGeom>
            </p:spPr>
          </p:pic>
        </mc:Fallback>
      </mc:AlternateContent>
      <p:pic>
        <p:nvPicPr>
          <p:cNvPr id="2056" name="Picture 8" descr="Image result for micro sd card">
            <a:extLst>
              <a:ext uri="{FF2B5EF4-FFF2-40B4-BE49-F238E27FC236}">
                <a16:creationId xmlns:a16="http://schemas.microsoft.com/office/drawing/2014/main" id="{70F584C4-D384-4741-973E-7FE0B546A6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845670"/>
            <a:ext cx="995459" cy="99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04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oding">
            <a:extLst>
              <a:ext uri="{FF2B5EF4-FFF2-40B4-BE49-F238E27FC236}">
                <a16:creationId xmlns:a16="http://schemas.microsoft.com/office/drawing/2014/main" id="{E3FC7162-79FE-42E6-9CF5-E80784FB53AF}"/>
              </a:ext>
            </a:extLst>
          </p:cNvPr>
          <p:cNvPicPr>
            <a:picLocks noChangeAspect="1" noChangeArrowheads="1"/>
          </p:cNvPicPr>
          <p:nvPr/>
        </p:nvPicPr>
        <p:blipFill>
          <a:blip r:embed="rId2">
            <a:alphaModFix amt="21000"/>
            <a:extLst>
              <a:ext uri="{28A0092B-C50C-407E-A947-70E740481C1C}">
                <a14:useLocalDpi xmlns:a14="http://schemas.microsoft.com/office/drawing/2010/main" val="0"/>
              </a:ext>
            </a:extLst>
          </a:blip>
          <a:srcRect/>
          <a:stretch>
            <a:fillRect/>
          </a:stretch>
        </p:blipFill>
        <p:spPr bwMode="auto">
          <a:xfrm>
            <a:off x="0" y="0"/>
            <a:ext cx="12192000" cy="62992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1EA639-7785-45E4-8B3C-6842BBB18805}"/>
              </a:ext>
            </a:extLst>
          </p:cNvPr>
          <p:cNvSpPr>
            <a:spLocks noGrp="1"/>
          </p:cNvSpPr>
          <p:nvPr>
            <p:ph type="title"/>
          </p:nvPr>
        </p:nvSpPr>
        <p:spPr/>
        <p:txBody>
          <a:bodyPr/>
          <a:lstStyle/>
          <a:p>
            <a:r>
              <a:rPr lang="en-US" dirty="0"/>
              <a:t>The Code</a:t>
            </a:r>
          </a:p>
        </p:txBody>
      </p:sp>
      <p:sp>
        <p:nvSpPr>
          <p:cNvPr id="3" name="Content Placeholder 2">
            <a:extLst>
              <a:ext uri="{FF2B5EF4-FFF2-40B4-BE49-F238E27FC236}">
                <a16:creationId xmlns:a16="http://schemas.microsoft.com/office/drawing/2014/main" id="{08FF57FB-BC8D-4138-A775-1777B07E761E}"/>
              </a:ext>
            </a:extLst>
          </p:cNvPr>
          <p:cNvSpPr>
            <a:spLocks noGrp="1"/>
          </p:cNvSpPr>
          <p:nvPr>
            <p:ph idx="1"/>
          </p:nvPr>
        </p:nvSpPr>
        <p:spPr/>
        <p:txBody>
          <a:bodyPr>
            <a:normAutofit/>
          </a:bodyPr>
          <a:lstStyle/>
          <a:p>
            <a:pPr lvl="1"/>
            <a:r>
              <a:rPr lang="en-US" sz="2800" dirty="0"/>
              <a:t>Import GPIO Library</a:t>
            </a:r>
          </a:p>
          <a:p>
            <a:pPr lvl="1"/>
            <a:r>
              <a:rPr lang="en-US" sz="2800" dirty="0"/>
              <a:t>Set which pin button wires are connected to</a:t>
            </a:r>
          </a:p>
          <a:p>
            <a:pPr lvl="1"/>
            <a:r>
              <a:rPr lang="en-US" sz="2800" dirty="0"/>
              <a:t>Assign buttons as variables</a:t>
            </a:r>
          </a:p>
          <a:p>
            <a:pPr lvl="1"/>
            <a:r>
              <a:rPr lang="en-US" sz="2800" dirty="0"/>
              <a:t>Create while loop</a:t>
            </a:r>
          </a:p>
          <a:p>
            <a:pPr lvl="1"/>
            <a:r>
              <a:rPr lang="en-US" sz="2800" dirty="0"/>
              <a:t>If button is pushed, opens website</a:t>
            </a:r>
          </a:p>
          <a:p>
            <a:pPr lvl="1"/>
            <a:r>
              <a:rPr lang="en-US" sz="2800" dirty="0"/>
              <a:t>If web browser is already open, closes previous browser and opens new website</a:t>
            </a:r>
          </a:p>
          <a:p>
            <a:pPr lvl="1"/>
            <a:r>
              <a:rPr lang="en-US" sz="2800" dirty="0"/>
              <a:t>Continues to check for buttons being pushed</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6D47891-29D9-4A5F-90BD-3EC1D69D0345}"/>
                  </a:ext>
                </a:extLst>
              </p14:cNvPr>
              <p14:cNvContentPartPr/>
              <p14:nvPr/>
            </p14:nvContentPartPr>
            <p14:xfrm>
              <a:off x="2743275" y="1171320"/>
              <a:ext cx="3960" cy="6480"/>
            </p14:xfrm>
          </p:contentPart>
        </mc:Choice>
        <mc:Fallback xmlns="">
          <p:pic>
            <p:nvPicPr>
              <p:cNvPr id="4" name="Ink 3">
                <a:extLst>
                  <a:ext uri="{FF2B5EF4-FFF2-40B4-BE49-F238E27FC236}">
                    <a16:creationId xmlns:a16="http://schemas.microsoft.com/office/drawing/2014/main" id="{86D47891-29D9-4A5F-90BD-3EC1D69D0345}"/>
                  </a:ext>
                </a:extLst>
              </p:cNvPr>
              <p:cNvPicPr/>
              <p:nvPr/>
            </p:nvPicPr>
            <p:blipFill>
              <a:blip r:embed="rId4"/>
              <a:stretch>
                <a:fillRect/>
              </a:stretch>
            </p:blipFill>
            <p:spPr>
              <a:xfrm>
                <a:off x="2734275" y="1162320"/>
                <a:ext cx="216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A5D7FC4-A597-42CD-8B4B-99B3F06A4BCF}"/>
                  </a:ext>
                </a:extLst>
              </p14:cNvPr>
              <p14:cNvContentPartPr/>
              <p14:nvPr/>
            </p14:nvContentPartPr>
            <p14:xfrm>
              <a:off x="2752275" y="1199760"/>
              <a:ext cx="360" cy="360"/>
            </p14:xfrm>
          </p:contentPart>
        </mc:Choice>
        <mc:Fallback xmlns="">
          <p:pic>
            <p:nvPicPr>
              <p:cNvPr id="5" name="Ink 4">
                <a:extLst>
                  <a:ext uri="{FF2B5EF4-FFF2-40B4-BE49-F238E27FC236}">
                    <a16:creationId xmlns:a16="http://schemas.microsoft.com/office/drawing/2014/main" id="{CA5D7FC4-A597-42CD-8B4B-99B3F06A4BCF}"/>
                  </a:ext>
                </a:extLst>
              </p:cNvPr>
              <p:cNvPicPr/>
              <p:nvPr/>
            </p:nvPicPr>
            <p:blipFill>
              <a:blip r:embed="rId4"/>
              <a:stretch>
                <a:fillRect/>
              </a:stretch>
            </p:blipFill>
            <p:spPr>
              <a:xfrm>
                <a:off x="2743635" y="11911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7626AA4-4B71-4DAE-9679-02EFDDD230DA}"/>
                  </a:ext>
                </a:extLst>
              </p14:cNvPr>
              <p14:cNvContentPartPr/>
              <p14:nvPr/>
            </p14:nvContentPartPr>
            <p14:xfrm>
              <a:off x="2304795" y="1456800"/>
              <a:ext cx="360" cy="4320"/>
            </p14:xfrm>
          </p:contentPart>
        </mc:Choice>
        <mc:Fallback xmlns="">
          <p:pic>
            <p:nvPicPr>
              <p:cNvPr id="6" name="Ink 5">
                <a:extLst>
                  <a:ext uri="{FF2B5EF4-FFF2-40B4-BE49-F238E27FC236}">
                    <a16:creationId xmlns:a16="http://schemas.microsoft.com/office/drawing/2014/main" id="{87626AA4-4B71-4DAE-9679-02EFDDD230DA}"/>
                  </a:ext>
                </a:extLst>
              </p:cNvPr>
              <p:cNvPicPr/>
              <p:nvPr/>
            </p:nvPicPr>
            <p:blipFill>
              <a:blip r:embed="rId4"/>
              <a:stretch>
                <a:fillRect/>
              </a:stretch>
            </p:blipFill>
            <p:spPr>
              <a:xfrm>
                <a:off x="2295795" y="1448160"/>
                <a:ext cx="18000" cy="21960"/>
              </a:xfrm>
              <a:prstGeom prst="rect">
                <a:avLst/>
              </a:prstGeom>
            </p:spPr>
          </p:pic>
        </mc:Fallback>
      </mc:AlternateContent>
    </p:spTree>
    <p:extLst>
      <p:ext uri="{BB962C8B-B14F-4D97-AF65-F5344CB8AC3E}">
        <p14:creationId xmlns:p14="http://schemas.microsoft.com/office/powerpoint/2010/main" val="216061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8E77-4F02-4684-831E-1D2DA55E78B9}"/>
              </a:ext>
            </a:extLst>
          </p:cNvPr>
          <p:cNvSpPr>
            <a:spLocks noGrp="1"/>
          </p:cNvSpPr>
          <p:nvPr>
            <p:ph type="title"/>
          </p:nvPr>
        </p:nvSpPr>
        <p:spPr>
          <a:xfrm>
            <a:off x="0" y="0"/>
            <a:ext cx="10058400" cy="869950"/>
          </a:xfrm>
        </p:spPr>
        <p:txBody>
          <a:bodyPr/>
          <a:lstStyle/>
          <a:p>
            <a:r>
              <a:rPr lang="en-US" dirty="0"/>
              <a:t>The Process</a:t>
            </a:r>
          </a:p>
        </p:txBody>
      </p:sp>
      <p:graphicFrame>
        <p:nvGraphicFramePr>
          <p:cNvPr id="4" name="Table 3">
            <a:extLst>
              <a:ext uri="{FF2B5EF4-FFF2-40B4-BE49-F238E27FC236}">
                <a16:creationId xmlns:a16="http://schemas.microsoft.com/office/drawing/2014/main" id="{2F16F49E-7E95-497D-9BE7-375E68D9ABD4}"/>
              </a:ext>
            </a:extLst>
          </p:cNvPr>
          <p:cNvGraphicFramePr>
            <a:graphicFrameLocks noGrp="1"/>
          </p:cNvGraphicFramePr>
          <p:nvPr>
            <p:extLst>
              <p:ext uri="{D42A27DB-BD31-4B8C-83A1-F6EECF244321}">
                <p14:modId xmlns:p14="http://schemas.microsoft.com/office/powerpoint/2010/main" val="1068923326"/>
              </p:ext>
            </p:extLst>
          </p:nvPr>
        </p:nvGraphicFramePr>
        <p:xfrm>
          <a:off x="232410" y="803486"/>
          <a:ext cx="11407776" cy="5518090"/>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1085970524"/>
                    </a:ext>
                  </a:extLst>
                </a:gridCol>
                <a:gridCol w="5067300">
                  <a:extLst>
                    <a:ext uri="{9D8B030D-6E8A-4147-A177-3AD203B41FA5}">
                      <a16:colId xmlns:a16="http://schemas.microsoft.com/office/drawing/2014/main" val="901141664"/>
                    </a:ext>
                  </a:extLst>
                </a:gridCol>
                <a:gridCol w="4943476">
                  <a:extLst>
                    <a:ext uri="{9D8B030D-6E8A-4147-A177-3AD203B41FA5}">
                      <a16:colId xmlns:a16="http://schemas.microsoft.com/office/drawing/2014/main" val="1264513700"/>
                    </a:ext>
                  </a:extLst>
                </a:gridCol>
              </a:tblGrid>
              <a:tr h="610205">
                <a:tc>
                  <a:txBody>
                    <a:bodyPr/>
                    <a:lstStyle/>
                    <a:p>
                      <a:pPr algn="ctr"/>
                      <a:r>
                        <a:rPr lang="en-US" sz="2400" dirty="0"/>
                        <a:t>Week</a:t>
                      </a:r>
                    </a:p>
                  </a:txBody>
                  <a:tcPr/>
                </a:tc>
                <a:tc>
                  <a:txBody>
                    <a:bodyPr/>
                    <a:lstStyle/>
                    <a:p>
                      <a:pPr algn="ctr"/>
                      <a:r>
                        <a:rPr lang="en-US" sz="2400" dirty="0"/>
                        <a:t>Goals</a:t>
                      </a:r>
                    </a:p>
                  </a:txBody>
                  <a:tcPr/>
                </a:tc>
                <a:tc>
                  <a:txBody>
                    <a:bodyPr/>
                    <a:lstStyle/>
                    <a:p>
                      <a:pPr algn="ctr"/>
                      <a:r>
                        <a:rPr lang="en-US" sz="2400" dirty="0"/>
                        <a:t>Of Note</a:t>
                      </a:r>
                    </a:p>
                  </a:txBody>
                  <a:tcPr/>
                </a:tc>
                <a:extLst>
                  <a:ext uri="{0D108BD9-81ED-4DB2-BD59-A6C34878D82A}">
                    <a16:rowId xmlns:a16="http://schemas.microsoft.com/office/drawing/2014/main" val="1617483931"/>
                  </a:ext>
                </a:extLst>
              </a:tr>
              <a:tr h="610205">
                <a:tc>
                  <a:txBody>
                    <a:bodyPr/>
                    <a:lstStyle/>
                    <a:p>
                      <a:r>
                        <a:rPr lang="en-US" sz="2800" dirty="0"/>
                        <a:t>1</a:t>
                      </a:r>
                    </a:p>
                  </a:txBody>
                  <a:tcPr/>
                </a:tc>
                <a:tc>
                  <a:txBody>
                    <a:bodyPr/>
                    <a:lstStyle/>
                    <a:p>
                      <a:r>
                        <a:rPr lang="en-US" dirty="0"/>
                        <a:t>Research similar projects / hardware</a:t>
                      </a:r>
                    </a:p>
                  </a:txBody>
                  <a:tcPr/>
                </a:tc>
                <a:tc>
                  <a:txBody>
                    <a:bodyPr/>
                    <a:lstStyle/>
                    <a:p>
                      <a:r>
                        <a:rPr lang="en-US" dirty="0"/>
                        <a:t>Found good hardware layout of mapping with similar code, was able to use some of what was done in class</a:t>
                      </a:r>
                    </a:p>
                  </a:txBody>
                  <a:tcPr/>
                </a:tc>
                <a:extLst>
                  <a:ext uri="{0D108BD9-81ED-4DB2-BD59-A6C34878D82A}">
                    <a16:rowId xmlns:a16="http://schemas.microsoft.com/office/drawing/2014/main" val="2798110789"/>
                  </a:ext>
                </a:extLst>
              </a:tr>
              <a:tr h="610205">
                <a:tc>
                  <a:txBody>
                    <a:bodyPr/>
                    <a:lstStyle/>
                    <a:p>
                      <a:r>
                        <a:rPr lang="en-US" sz="2800" dirty="0"/>
                        <a:t>2</a:t>
                      </a:r>
                    </a:p>
                  </a:txBody>
                  <a:tcPr/>
                </a:tc>
                <a:tc>
                  <a:txBody>
                    <a:bodyPr/>
                    <a:lstStyle/>
                    <a:p>
                      <a:r>
                        <a:rPr lang="en-US" dirty="0"/>
                        <a:t>Create Roadmap / Acquire Hardware</a:t>
                      </a:r>
                    </a:p>
                  </a:txBody>
                  <a:tcPr/>
                </a:tc>
                <a:tc>
                  <a:txBody>
                    <a:bodyPr/>
                    <a:lstStyle/>
                    <a:p>
                      <a:r>
                        <a:rPr lang="en-US" dirty="0"/>
                        <a:t>Originally thought did not need breadboard, then found that it may be needed, did not know that Raspberry Pi’s do not come with MicroSD card</a:t>
                      </a:r>
                    </a:p>
                  </a:txBody>
                  <a:tcPr/>
                </a:tc>
                <a:extLst>
                  <a:ext uri="{0D108BD9-81ED-4DB2-BD59-A6C34878D82A}">
                    <a16:rowId xmlns:a16="http://schemas.microsoft.com/office/drawing/2014/main" val="3896593403"/>
                  </a:ext>
                </a:extLst>
              </a:tr>
              <a:tr h="610205">
                <a:tc>
                  <a:txBody>
                    <a:bodyPr/>
                    <a:lstStyle/>
                    <a:p>
                      <a:r>
                        <a:rPr lang="en-US" sz="2800" dirty="0"/>
                        <a:t>3</a:t>
                      </a:r>
                    </a:p>
                  </a:txBody>
                  <a:tcPr/>
                </a:tc>
                <a:tc>
                  <a:txBody>
                    <a:bodyPr/>
                    <a:lstStyle/>
                    <a:p>
                      <a:r>
                        <a:rPr lang="en-US" dirty="0"/>
                        <a:t>Create framework for code / Assemble hardware</a:t>
                      </a:r>
                    </a:p>
                  </a:txBody>
                  <a:tcPr/>
                </a:tc>
                <a:tc>
                  <a:txBody>
                    <a:bodyPr/>
                    <a:lstStyle/>
                    <a:p>
                      <a:r>
                        <a:rPr lang="en-US" dirty="0"/>
                        <a:t>Large amount of time spent on Ubuntu getting libraries and modules installed correctly</a:t>
                      </a:r>
                    </a:p>
                  </a:txBody>
                  <a:tcPr/>
                </a:tc>
                <a:extLst>
                  <a:ext uri="{0D108BD9-81ED-4DB2-BD59-A6C34878D82A}">
                    <a16:rowId xmlns:a16="http://schemas.microsoft.com/office/drawing/2014/main" val="452128286"/>
                  </a:ext>
                </a:extLst>
              </a:tr>
              <a:tr h="610205">
                <a:tc>
                  <a:txBody>
                    <a:bodyPr/>
                    <a:lstStyle/>
                    <a:p>
                      <a:r>
                        <a:rPr lang="en-US" sz="2800" dirty="0"/>
                        <a:t>4</a:t>
                      </a:r>
                    </a:p>
                  </a:txBody>
                  <a:tcPr/>
                </a:tc>
                <a:tc>
                  <a:txBody>
                    <a:bodyPr/>
                    <a:lstStyle/>
                    <a:p>
                      <a:r>
                        <a:rPr lang="en-US" dirty="0"/>
                        <a:t>Get buttons working / integration testing / troubleshoot hardware</a:t>
                      </a:r>
                    </a:p>
                  </a:txBody>
                  <a:tcPr/>
                </a:tc>
                <a:tc>
                  <a:txBody>
                    <a:bodyPr/>
                    <a:lstStyle/>
                    <a:p>
                      <a:r>
                        <a:rPr lang="en-US" dirty="0"/>
                        <a:t>Was able to wire membrane button without breadboard, ultimately decided that it was better to use another OS on the Raspberry Pi and used </a:t>
                      </a:r>
                      <a:r>
                        <a:rPr lang="en-US" dirty="0" err="1"/>
                        <a:t>Raspian</a:t>
                      </a:r>
                      <a:r>
                        <a:rPr lang="en-US" dirty="0"/>
                        <a:t> </a:t>
                      </a:r>
                    </a:p>
                  </a:txBody>
                  <a:tcPr/>
                </a:tc>
                <a:extLst>
                  <a:ext uri="{0D108BD9-81ED-4DB2-BD59-A6C34878D82A}">
                    <a16:rowId xmlns:a16="http://schemas.microsoft.com/office/drawing/2014/main" val="3501560246"/>
                  </a:ext>
                </a:extLst>
              </a:tr>
              <a:tr h="610205">
                <a:tc>
                  <a:txBody>
                    <a:bodyPr/>
                    <a:lstStyle/>
                    <a:p>
                      <a:r>
                        <a:rPr lang="en-US" sz="2800" dirty="0"/>
                        <a:t>5</a:t>
                      </a:r>
                    </a:p>
                  </a:txBody>
                  <a:tcPr/>
                </a:tc>
                <a:tc>
                  <a:txBody>
                    <a:bodyPr/>
                    <a:lstStyle/>
                    <a:p>
                      <a:r>
                        <a:rPr lang="en-US" dirty="0"/>
                        <a:t>Final touches on code</a:t>
                      </a:r>
                    </a:p>
                  </a:txBody>
                  <a:tcPr/>
                </a:tc>
                <a:tc>
                  <a:txBody>
                    <a:bodyPr/>
                    <a:lstStyle/>
                    <a:p>
                      <a:endParaRPr lang="en-US"/>
                    </a:p>
                  </a:txBody>
                  <a:tcPr/>
                </a:tc>
                <a:extLst>
                  <a:ext uri="{0D108BD9-81ED-4DB2-BD59-A6C34878D82A}">
                    <a16:rowId xmlns:a16="http://schemas.microsoft.com/office/drawing/2014/main" val="1214563868"/>
                  </a:ext>
                </a:extLst>
              </a:tr>
              <a:tr h="610205">
                <a:tc>
                  <a:txBody>
                    <a:bodyPr/>
                    <a:lstStyle/>
                    <a:p>
                      <a:r>
                        <a:rPr lang="en-US" sz="2800" dirty="0"/>
                        <a:t>Final</a:t>
                      </a:r>
                    </a:p>
                  </a:txBody>
                  <a:tcPr/>
                </a:tc>
                <a:tc>
                  <a:txBody>
                    <a:bodyPr/>
                    <a:lstStyle/>
                    <a:p>
                      <a:r>
                        <a:rPr lang="en-US" dirty="0"/>
                        <a:t>Establish RDP connection / QA code and test hardware</a:t>
                      </a:r>
                    </a:p>
                  </a:txBody>
                  <a:tcPr/>
                </a:tc>
                <a:tc>
                  <a:txBody>
                    <a:bodyPr/>
                    <a:lstStyle/>
                    <a:p>
                      <a:endParaRPr lang="en-US" dirty="0"/>
                    </a:p>
                  </a:txBody>
                  <a:tcPr/>
                </a:tc>
                <a:extLst>
                  <a:ext uri="{0D108BD9-81ED-4DB2-BD59-A6C34878D82A}">
                    <a16:rowId xmlns:a16="http://schemas.microsoft.com/office/drawing/2014/main" val="447638751"/>
                  </a:ext>
                </a:extLst>
              </a:tr>
            </a:tbl>
          </a:graphicData>
        </a:graphic>
      </p:graphicFrame>
    </p:spTree>
    <p:extLst>
      <p:ext uri="{BB962C8B-B14F-4D97-AF65-F5344CB8AC3E}">
        <p14:creationId xmlns:p14="http://schemas.microsoft.com/office/powerpoint/2010/main" val="281078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22A5-6E19-4DBC-9A52-915E88C429B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A132342-5549-4BA9-93F3-F63584710879}"/>
              </a:ext>
            </a:extLst>
          </p:cNvPr>
          <p:cNvSpPr>
            <a:spLocks noGrp="1"/>
          </p:cNvSpPr>
          <p:nvPr>
            <p:ph idx="1"/>
          </p:nvPr>
        </p:nvSpPr>
        <p:spPr/>
        <p:txBody>
          <a:bodyPr/>
          <a:lstStyle/>
          <a:p>
            <a:r>
              <a:rPr lang="en-US" dirty="0"/>
              <a:t>Hardware – had not used hardware before, so ended up waiting on shipping (from Amazon) on different components – Breadboard and kit, MicroSD card, ended up buying multiple MicroSD cards to be able to get project working</a:t>
            </a:r>
          </a:p>
          <a:p>
            <a:r>
              <a:rPr lang="en-US" dirty="0"/>
              <a:t>Hardware is limited due to processing capabilities and should not run Selenium (very heavy development software for automated testing)</a:t>
            </a:r>
          </a:p>
          <a:p>
            <a:r>
              <a:rPr lang="en-US" dirty="0"/>
              <a:t>Limitations of Software, there were some assumptions made in my code design that needed to be adjusted during the development process. One of these is that python does not have a good refresh browser functionality. As a result, this was taken out of scope and added to another Java script (future) project. </a:t>
            </a:r>
          </a:p>
          <a:p>
            <a:r>
              <a:rPr lang="en-US" dirty="0"/>
              <a:t>Business Environment – Needs of the customer changed from when this was originally started and although it was completed, will need to be used for another application or client as original client is no longer associated. </a:t>
            </a:r>
          </a:p>
        </p:txBody>
      </p:sp>
    </p:spTree>
    <p:extLst>
      <p:ext uri="{BB962C8B-B14F-4D97-AF65-F5344CB8AC3E}">
        <p14:creationId xmlns:p14="http://schemas.microsoft.com/office/powerpoint/2010/main" val="139844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6000"/>
          </a:schemeClr>
        </a:solidFill>
        <a:effectLst/>
      </p:bgPr>
    </p:bg>
    <p:spTree>
      <p:nvGrpSpPr>
        <p:cNvPr id="1" name=""/>
        <p:cNvGrpSpPr/>
        <p:nvPr/>
      </p:nvGrpSpPr>
      <p:grpSpPr>
        <a:xfrm>
          <a:off x="0" y="0"/>
          <a:ext cx="0" cy="0"/>
          <a:chOff x="0" y="0"/>
          <a:chExt cx="0" cy="0"/>
        </a:xfrm>
      </p:grpSpPr>
      <p:pic>
        <p:nvPicPr>
          <p:cNvPr id="3074" name="Picture 2" descr="Image result for lessons learned">
            <a:extLst>
              <a:ext uri="{FF2B5EF4-FFF2-40B4-BE49-F238E27FC236}">
                <a16:creationId xmlns:a16="http://schemas.microsoft.com/office/drawing/2014/main" id="{24D8EA79-8BEE-4A62-B404-81A3CC56830F}"/>
              </a:ext>
            </a:extLst>
          </p:cNvPr>
          <p:cNvPicPr>
            <a:picLocks noChangeAspect="1" noChangeArrowheads="1"/>
          </p:cNvPicPr>
          <p:nvPr/>
        </p:nvPicPr>
        <p:blipFill>
          <a:blip r:embed="rId2">
            <a:alphaModFix amt="25000"/>
            <a:extLst>
              <a:ext uri="{28A0092B-C50C-407E-A947-70E740481C1C}">
                <a14:useLocalDpi xmlns:a14="http://schemas.microsoft.com/office/drawing/2010/main" val="0"/>
              </a:ext>
            </a:extLst>
          </a:blip>
          <a:srcRect/>
          <a:stretch>
            <a:fillRect/>
          </a:stretch>
        </p:blipFill>
        <p:spPr bwMode="auto">
          <a:xfrm>
            <a:off x="0" y="0"/>
            <a:ext cx="12192000" cy="63036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3940A44-75AB-4232-8BB5-D6AF96865E19}"/>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D1B6287E-3EBF-4C89-80B5-91D5F2655EED}"/>
              </a:ext>
            </a:extLst>
          </p:cNvPr>
          <p:cNvSpPr>
            <a:spLocks noGrp="1"/>
          </p:cNvSpPr>
          <p:nvPr>
            <p:ph idx="1"/>
          </p:nvPr>
        </p:nvSpPr>
        <p:spPr>
          <a:xfrm>
            <a:off x="1097279" y="1845734"/>
            <a:ext cx="10437495" cy="4023360"/>
          </a:xfrm>
        </p:spPr>
        <p:txBody>
          <a:bodyPr/>
          <a:lstStyle/>
          <a:p>
            <a:r>
              <a:rPr lang="en-US" sz="2800" dirty="0"/>
              <a:t>Although understanding the limitations of the code is important but. . . </a:t>
            </a:r>
          </a:p>
          <a:p>
            <a:pPr lvl="1"/>
            <a:r>
              <a:rPr lang="en-US" sz="2400" dirty="0"/>
              <a:t>Hardware must have all necessary components to complete requirements</a:t>
            </a:r>
          </a:p>
          <a:p>
            <a:pPr lvl="1"/>
            <a:r>
              <a:rPr lang="en-US" sz="2400" dirty="0"/>
              <a:t>Must take time in advance to evaluate all additional software used for effectiveness, ease of use and interdependency</a:t>
            </a:r>
          </a:p>
          <a:p>
            <a:pPr lvl="1"/>
            <a:r>
              <a:rPr lang="en-US" sz="2400" dirty="0"/>
              <a:t>Looking up additional functionality takes as long as writing and testing existing code</a:t>
            </a:r>
          </a:p>
          <a:p>
            <a:pPr lvl="1"/>
            <a:r>
              <a:rPr lang="en-US" sz="2400" dirty="0"/>
              <a:t>The associated coding and setup with the software on the Raspberry Pi OS originally selected, Ubuntu took significant effort to learn as I had not used this before</a:t>
            </a:r>
          </a:p>
          <a:p>
            <a:pPr lvl="1"/>
            <a:endParaRPr lang="en-US" dirty="0"/>
          </a:p>
        </p:txBody>
      </p:sp>
    </p:spTree>
    <p:extLst>
      <p:ext uri="{BB962C8B-B14F-4D97-AF65-F5344CB8AC3E}">
        <p14:creationId xmlns:p14="http://schemas.microsoft.com/office/powerpoint/2010/main" val="348573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C2D3B-52E0-4397-B8E7-85A29527D130}"/>
              </a:ext>
            </a:extLst>
          </p:cNvPr>
          <p:cNvSpPr>
            <a:spLocks noGrp="1"/>
          </p:cNvSpPr>
          <p:nvPr>
            <p:ph type="title"/>
          </p:nvPr>
        </p:nvSpPr>
        <p:spPr>
          <a:xfrm>
            <a:off x="6225901" y="170209"/>
            <a:ext cx="5312955" cy="1450757"/>
          </a:xfrm>
        </p:spPr>
        <p:txBody>
          <a:bodyPr>
            <a:normAutofit/>
          </a:bodyPr>
          <a:lstStyle/>
          <a:p>
            <a:r>
              <a:rPr lang="en-US" dirty="0"/>
              <a:t>If I had more time. . .</a:t>
            </a:r>
          </a:p>
        </p:txBody>
      </p:sp>
      <p:pic>
        <p:nvPicPr>
          <p:cNvPr id="1026" name="Picture 2" descr="Image result for more time">
            <a:extLst>
              <a:ext uri="{FF2B5EF4-FFF2-40B4-BE49-F238E27FC236}">
                <a16:creationId xmlns:a16="http://schemas.microsoft.com/office/drawing/2014/main" id="{63602AB8-307D-49A5-B852-3394FF88E4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829376"/>
            <a:ext cx="5451627" cy="487920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A8E4EA-D3AA-4091-8FC9-4A95F42E8307}"/>
              </a:ext>
            </a:extLst>
          </p:cNvPr>
          <p:cNvSpPr>
            <a:spLocks noGrp="1"/>
          </p:cNvSpPr>
          <p:nvPr>
            <p:ph idx="1"/>
          </p:nvPr>
        </p:nvSpPr>
        <p:spPr>
          <a:xfrm>
            <a:off x="6411684" y="2198914"/>
            <a:ext cx="5127172" cy="3670180"/>
          </a:xfrm>
        </p:spPr>
        <p:txBody>
          <a:bodyPr>
            <a:normAutofit/>
          </a:bodyPr>
          <a:lstStyle/>
          <a:p>
            <a:r>
              <a:rPr lang="en-US" dirty="0"/>
              <a:t>Add link to Java script on local browser and write Java script to refresh browser</a:t>
            </a:r>
          </a:p>
          <a:p>
            <a:r>
              <a:rPr lang="en-US" dirty="0"/>
              <a:t>Create more advanced titling, that is more descriptive than “Button 1 pushed”</a:t>
            </a:r>
          </a:p>
          <a:p>
            <a:r>
              <a:rPr lang="en-US" dirty="0"/>
              <a:t>Build more aesthetically pleasing case / hide ribbons connecting push button to the Raspberry Pi</a:t>
            </a:r>
          </a:p>
          <a:p>
            <a:r>
              <a:rPr lang="en-US" dirty="0"/>
              <a:t>Create better looping that does not have config errors (code works). </a:t>
            </a:r>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00793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18</TotalTime>
  <Words>539</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Digital Sign With Raspberry Pi</vt:lpstr>
      <vt:lpstr>The Project: Purpose</vt:lpstr>
      <vt:lpstr>The Hardware</vt:lpstr>
      <vt:lpstr>The Code</vt:lpstr>
      <vt:lpstr>The Process</vt:lpstr>
      <vt:lpstr>Challenges</vt:lpstr>
      <vt:lpstr>Lessons Learned</vt:lpstr>
      <vt:lpstr>If I had more time.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 With Raspberry Pi</dc:title>
  <dc:creator>Philip King</dc:creator>
  <cp:lastModifiedBy>Philip King</cp:lastModifiedBy>
  <cp:revision>9</cp:revision>
  <dcterms:created xsi:type="dcterms:W3CDTF">2019-04-29T00:46:57Z</dcterms:created>
  <dcterms:modified xsi:type="dcterms:W3CDTF">2019-04-29T01:05:03Z</dcterms:modified>
</cp:coreProperties>
</file>