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6" r:id="rId5"/>
    <p:sldId id="290" r:id="rId6"/>
    <p:sldId id="277" r:id="rId7"/>
    <p:sldId id="291" r:id="rId8"/>
    <p:sldId id="292" r:id="rId9"/>
    <p:sldId id="289" r:id="rId10"/>
    <p:sldId id="278" r:id="rId11"/>
    <p:sldId id="293" r:id="rId12"/>
    <p:sldId id="279" r:id="rId13"/>
    <p:sldId id="282" r:id="rId14"/>
    <p:sldId id="283" r:id="rId15"/>
    <p:sldId id="287" r:id="rId16"/>
    <p:sldId id="286" r:id="rId17"/>
    <p:sldId id="285" r:id="rId18"/>
    <p:sldId id="294" r:id="rId19"/>
    <p:sldId id="295" r:id="rId20"/>
    <p:sldId id="284" r:id="rId21"/>
    <p:sldId id="281"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067E5C-CBD5-4368-B151-F8DDE9FE1FD1}" v="2" dt="2022-12-08T23:57:27.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ah Muttardy" userId="S::fmuttar1@students.kennesaw.edu::00aff7bf-0673-4165-bb59-32a6d066fd3b" providerId="AD" clId="Web-{F7067E5C-CBD5-4368-B151-F8DDE9FE1FD1}"/>
    <pc:docChg chg="modSld">
      <pc:chgData name="Farah Muttardy" userId="S::fmuttar1@students.kennesaw.edu::00aff7bf-0673-4165-bb59-32a6d066fd3b" providerId="AD" clId="Web-{F7067E5C-CBD5-4368-B151-F8DDE9FE1FD1}" dt="2022-12-08T23:57:27.429" v="1" actId="20577"/>
      <pc:docMkLst>
        <pc:docMk/>
      </pc:docMkLst>
      <pc:sldChg chg="modSp">
        <pc:chgData name="Farah Muttardy" userId="S::fmuttar1@students.kennesaw.edu::00aff7bf-0673-4165-bb59-32a6d066fd3b" providerId="AD" clId="Web-{F7067E5C-CBD5-4368-B151-F8DDE9FE1FD1}" dt="2022-12-08T23:57:27.429" v="1" actId="20577"/>
        <pc:sldMkLst>
          <pc:docMk/>
          <pc:sldMk cId="475454786" sldId="281"/>
        </pc:sldMkLst>
        <pc:spChg chg="mod">
          <ac:chgData name="Farah Muttardy" userId="S::fmuttar1@students.kennesaw.edu::00aff7bf-0673-4165-bb59-32a6d066fd3b" providerId="AD" clId="Web-{F7067E5C-CBD5-4368-B151-F8DDE9FE1FD1}" dt="2022-12-08T23:57:27.429" v="1" actId="20577"/>
          <ac:spMkLst>
            <pc:docMk/>
            <pc:sldMk cId="475454786" sldId="281"/>
            <ac:spMk id="3" creationId="{3A5F87C4-1016-B32A-B86F-F8FBF417B2B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C7CBD7-2518-4A39-905C-48A45BC216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8433093-AFA0-4288-BC09-24AFF2360A4A}">
      <dgm:prSet/>
      <dgm:spPr/>
      <dgm:t>
        <a:bodyPr/>
        <a:lstStyle/>
        <a:p>
          <a:r>
            <a:rPr lang="en-US"/>
            <a:t>No comparable application</a:t>
          </a:r>
        </a:p>
      </dgm:t>
    </dgm:pt>
    <dgm:pt modelId="{C606D1D6-1FB0-46D6-8DE9-350BB5A3A906}" type="parTrans" cxnId="{15535F4B-3AFC-4E17-AA5C-B73FE2F780BB}">
      <dgm:prSet/>
      <dgm:spPr/>
      <dgm:t>
        <a:bodyPr/>
        <a:lstStyle/>
        <a:p>
          <a:endParaRPr lang="en-US"/>
        </a:p>
      </dgm:t>
    </dgm:pt>
    <dgm:pt modelId="{CDEC6438-5C27-451C-A9B9-CDF0224DAA38}" type="sibTrans" cxnId="{15535F4B-3AFC-4E17-AA5C-B73FE2F780BB}">
      <dgm:prSet/>
      <dgm:spPr/>
      <dgm:t>
        <a:bodyPr/>
        <a:lstStyle/>
        <a:p>
          <a:endParaRPr lang="en-US"/>
        </a:p>
      </dgm:t>
    </dgm:pt>
    <dgm:pt modelId="{D91A3E57-72D3-44D3-A32A-26FD983F184E}">
      <dgm:prSet/>
      <dgm:spPr/>
      <dgm:t>
        <a:bodyPr/>
        <a:lstStyle/>
        <a:p>
          <a:r>
            <a:rPr lang="en-US"/>
            <a:t>The technical setup of MySQL</a:t>
          </a:r>
        </a:p>
      </dgm:t>
    </dgm:pt>
    <dgm:pt modelId="{B4B65B31-DC66-4E74-9840-D3879CB7C758}" type="parTrans" cxnId="{BA831988-E84E-4FFA-8DAB-F1703E5B1D33}">
      <dgm:prSet/>
      <dgm:spPr/>
      <dgm:t>
        <a:bodyPr/>
        <a:lstStyle/>
        <a:p>
          <a:endParaRPr lang="en-US"/>
        </a:p>
      </dgm:t>
    </dgm:pt>
    <dgm:pt modelId="{B1DFCEB8-B0F2-470F-8B51-9F773AA23535}" type="sibTrans" cxnId="{BA831988-E84E-4FFA-8DAB-F1703E5B1D33}">
      <dgm:prSet/>
      <dgm:spPr/>
      <dgm:t>
        <a:bodyPr/>
        <a:lstStyle/>
        <a:p>
          <a:endParaRPr lang="en-US"/>
        </a:p>
      </dgm:t>
    </dgm:pt>
    <dgm:pt modelId="{8C45EA71-9E19-4029-A2C5-F6E78564D094}">
      <dgm:prSet/>
      <dgm:spPr/>
      <dgm:t>
        <a:bodyPr/>
        <a:lstStyle/>
        <a:p>
          <a:r>
            <a:rPr lang="en-US"/>
            <a:t>The integration between Python and MySQL </a:t>
          </a:r>
        </a:p>
      </dgm:t>
    </dgm:pt>
    <dgm:pt modelId="{9ED47FCA-5025-4CFA-AD2E-87F4EE3129D7}" type="parTrans" cxnId="{AD544267-8526-4E89-A5D7-B46FC9726CD1}">
      <dgm:prSet/>
      <dgm:spPr/>
      <dgm:t>
        <a:bodyPr/>
        <a:lstStyle/>
        <a:p>
          <a:endParaRPr lang="en-US"/>
        </a:p>
      </dgm:t>
    </dgm:pt>
    <dgm:pt modelId="{1F82C883-5C9B-4186-8AD7-ACCEE4AC8F15}" type="sibTrans" cxnId="{AD544267-8526-4E89-A5D7-B46FC9726CD1}">
      <dgm:prSet/>
      <dgm:spPr/>
      <dgm:t>
        <a:bodyPr/>
        <a:lstStyle/>
        <a:p>
          <a:endParaRPr lang="en-US"/>
        </a:p>
      </dgm:t>
    </dgm:pt>
    <dgm:pt modelId="{1171C9DA-0FEA-48BC-ABAC-03846BEDC6BF}">
      <dgm:prSet/>
      <dgm:spPr/>
      <dgm:t>
        <a:bodyPr/>
        <a:lstStyle/>
        <a:p>
          <a:r>
            <a:rPr lang="en-US" dirty="0"/>
            <a:t>The integration between Python and Flask, Flask and MySQL</a:t>
          </a:r>
        </a:p>
      </dgm:t>
    </dgm:pt>
    <dgm:pt modelId="{3F2A6425-3B0F-4DBB-8895-1CF647E75B06}" type="parTrans" cxnId="{671150E7-7425-417B-A560-7BFCFB6B7367}">
      <dgm:prSet/>
      <dgm:spPr/>
      <dgm:t>
        <a:bodyPr/>
        <a:lstStyle/>
        <a:p>
          <a:endParaRPr lang="en-US"/>
        </a:p>
      </dgm:t>
    </dgm:pt>
    <dgm:pt modelId="{2BDB4C33-FD38-4F2C-9470-230CD91E7E38}" type="sibTrans" cxnId="{671150E7-7425-417B-A560-7BFCFB6B7367}">
      <dgm:prSet/>
      <dgm:spPr/>
      <dgm:t>
        <a:bodyPr/>
        <a:lstStyle/>
        <a:p>
          <a:endParaRPr lang="en-US"/>
        </a:p>
      </dgm:t>
    </dgm:pt>
    <dgm:pt modelId="{21D361EB-9E9C-4E90-8435-00538F351AF9}">
      <dgm:prSet/>
      <dgm:spPr/>
      <dgm:t>
        <a:bodyPr/>
        <a:lstStyle/>
        <a:p>
          <a:r>
            <a:rPr lang="en-US"/>
            <a:t>Handling HTML complexities</a:t>
          </a:r>
        </a:p>
      </dgm:t>
    </dgm:pt>
    <dgm:pt modelId="{C4E96784-550A-4CB2-879B-400F2C764240}" type="parTrans" cxnId="{BCFEC175-92DE-4902-AADA-25E82D9C0AF0}">
      <dgm:prSet/>
      <dgm:spPr/>
      <dgm:t>
        <a:bodyPr/>
        <a:lstStyle/>
        <a:p>
          <a:endParaRPr lang="en-US"/>
        </a:p>
      </dgm:t>
    </dgm:pt>
    <dgm:pt modelId="{55EE6313-6E30-4508-A34E-470F1A3B061E}" type="sibTrans" cxnId="{BCFEC175-92DE-4902-AADA-25E82D9C0AF0}">
      <dgm:prSet/>
      <dgm:spPr/>
      <dgm:t>
        <a:bodyPr/>
        <a:lstStyle/>
        <a:p>
          <a:endParaRPr lang="en-US"/>
        </a:p>
      </dgm:t>
    </dgm:pt>
    <dgm:pt modelId="{41CD7D62-6DFC-469D-8B93-554E7C6A39A2}" type="pres">
      <dgm:prSet presAssocID="{DBC7CBD7-2518-4A39-905C-48A45BC216A5}" presName="linear" presStyleCnt="0">
        <dgm:presLayoutVars>
          <dgm:animLvl val="lvl"/>
          <dgm:resizeHandles val="exact"/>
        </dgm:presLayoutVars>
      </dgm:prSet>
      <dgm:spPr/>
    </dgm:pt>
    <dgm:pt modelId="{5803E3E8-B3E5-4599-9F2C-8D82359BC599}" type="pres">
      <dgm:prSet presAssocID="{08433093-AFA0-4288-BC09-24AFF2360A4A}" presName="parentText" presStyleLbl="node1" presStyleIdx="0" presStyleCnt="5">
        <dgm:presLayoutVars>
          <dgm:chMax val="0"/>
          <dgm:bulletEnabled val="1"/>
        </dgm:presLayoutVars>
      </dgm:prSet>
      <dgm:spPr/>
    </dgm:pt>
    <dgm:pt modelId="{4C6BA489-1939-40BC-80EC-134C38669B5E}" type="pres">
      <dgm:prSet presAssocID="{CDEC6438-5C27-451C-A9B9-CDF0224DAA38}" presName="spacer" presStyleCnt="0"/>
      <dgm:spPr/>
    </dgm:pt>
    <dgm:pt modelId="{B1D64837-25E7-4AE1-83E3-691BE01130F7}" type="pres">
      <dgm:prSet presAssocID="{D91A3E57-72D3-44D3-A32A-26FD983F184E}" presName="parentText" presStyleLbl="node1" presStyleIdx="1" presStyleCnt="5">
        <dgm:presLayoutVars>
          <dgm:chMax val="0"/>
          <dgm:bulletEnabled val="1"/>
        </dgm:presLayoutVars>
      </dgm:prSet>
      <dgm:spPr/>
    </dgm:pt>
    <dgm:pt modelId="{E8A246CE-606F-472E-9233-EA4D054658F8}" type="pres">
      <dgm:prSet presAssocID="{B1DFCEB8-B0F2-470F-8B51-9F773AA23535}" presName="spacer" presStyleCnt="0"/>
      <dgm:spPr/>
    </dgm:pt>
    <dgm:pt modelId="{59D2D3DD-65F0-4D39-B214-E589DF91B0CD}" type="pres">
      <dgm:prSet presAssocID="{8C45EA71-9E19-4029-A2C5-F6E78564D094}" presName="parentText" presStyleLbl="node1" presStyleIdx="2" presStyleCnt="5">
        <dgm:presLayoutVars>
          <dgm:chMax val="0"/>
          <dgm:bulletEnabled val="1"/>
        </dgm:presLayoutVars>
      </dgm:prSet>
      <dgm:spPr/>
    </dgm:pt>
    <dgm:pt modelId="{5AE80E62-8989-4991-B4EC-AD442F6369BD}" type="pres">
      <dgm:prSet presAssocID="{1F82C883-5C9B-4186-8AD7-ACCEE4AC8F15}" presName="spacer" presStyleCnt="0"/>
      <dgm:spPr/>
    </dgm:pt>
    <dgm:pt modelId="{C19E081F-0CB3-4E7D-B473-3D37B00FDF87}" type="pres">
      <dgm:prSet presAssocID="{1171C9DA-0FEA-48BC-ABAC-03846BEDC6BF}" presName="parentText" presStyleLbl="node1" presStyleIdx="3" presStyleCnt="5">
        <dgm:presLayoutVars>
          <dgm:chMax val="0"/>
          <dgm:bulletEnabled val="1"/>
        </dgm:presLayoutVars>
      </dgm:prSet>
      <dgm:spPr/>
    </dgm:pt>
    <dgm:pt modelId="{B6E4C1EE-05B6-4D9C-AEEF-FD74692DE118}" type="pres">
      <dgm:prSet presAssocID="{2BDB4C33-FD38-4F2C-9470-230CD91E7E38}" presName="spacer" presStyleCnt="0"/>
      <dgm:spPr/>
    </dgm:pt>
    <dgm:pt modelId="{BC461FBF-E4FD-4648-8E21-5127C10C301E}" type="pres">
      <dgm:prSet presAssocID="{21D361EB-9E9C-4E90-8435-00538F351AF9}" presName="parentText" presStyleLbl="node1" presStyleIdx="4" presStyleCnt="5">
        <dgm:presLayoutVars>
          <dgm:chMax val="0"/>
          <dgm:bulletEnabled val="1"/>
        </dgm:presLayoutVars>
      </dgm:prSet>
      <dgm:spPr/>
    </dgm:pt>
  </dgm:ptLst>
  <dgm:cxnLst>
    <dgm:cxn modelId="{AFA11B5E-C89B-4F1B-B57D-19E29A79B7E2}" type="presOf" srcId="{08433093-AFA0-4288-BC09-24AFF2360A4A}" destId="{5803E3E8-B3E5-4599-9F2C-8D82359BC599}" srcOrd="0" destOrd="0" presId="urn:microsoft.com/office/officeart/2005/8/layout/vList2"/>
    <dgm:cxn modelId="{F31CDB45-0681-4E82-8E6F-E6EFFB5EF1A3}" type="presOf" srcId="{DBC7CBD7-2518-4A39-905C-48A45BC216A5}" destId="{41CD7D62-6DFC-469D-8B93-554E7C6A39A2}" srcOrd="0" destOrd="0" presId="urn:microsoft.com/office/officeart/2005/8/layout/vList2"/>
    <dgm:cxn modelId="{AD544267-8526-4E89-A5D7-B46FC9726CD1}" srcId="{DBC7CBD7-2518-4A39-905C-48A45BC216A5}" destId="{8C45EA71-9E19-4029-A2C5-F6E78564D094}" srcOrd="2" destOrd="0" parTransId="{9ED47FCA-5025-4CFA-AD2E-87F4EE3129D7}" sibTransId="{1F82C883-5C9B-4186-8AD7-ACCEE4AC8F15}"/>
    <dgm:cxn modelId="{15535F4B-3AFC-4E17-AA5C-B73FE2F780BB}" srcId="{DBC7CBD7-2518-4A39-905C-48A45BC216A5}" destId="{08433093-AFA0-4288-BC09-24AFF2360A4A}" srcOrd="0" destOrd="0" parTransId="{C606D1D6-1FB0-46D6-8DE9-350BB5A3A906}" sibTransId="{CDEC6438-5C27-451C-A9B9-CDF0224DAA38}"/>
    <dgm:cxn modelId="{BCFEC175-92DE-4902-AADA-25E82D9C0AF0}" srcId="{DBC7CBD7-2518-4A39-905C-48A45BC216A5}" destId="{21D361EB-9E9C-4E90-8435-00538F351AF9}" srcOrd="4" destOrd="0" parTransId="{C4E96784-550A-4CB2-879B-400F2C764240}" sibTransId="{55EE6313-6E30-4508-A34E-470F1A3B061E}"/>
    <dgm:cxn modelId="{9C7E6C7A-CD4F-48EB-AEF9-16155EF97A28}" type="presOf" srcId="{D91A3E57-72D3-44D3-A32A-26FD983F184E}" destId="{B1D64837-25E7-4AE1-83E3-691BE01130F7}" srcOrd="0" destOrd="0" presId="urn:microsoft.com/office/officeart/2005/8/layout/vList2"/>
    <dgm:cxn modelId="{BA831988-E84E-4FFA-8DAB-F1703E5B1D33}" srcId="{DBC7CBD7-2518-4A39-905C-48A45BC216A5}" destId="{D91A3E57-72D3-44D3-A32A-26FD983F184E}" srcOrd="1" destOrd="0" parTransId="{B4B65B31-DC66-4E74-9840-D3879CB7C758}" sibTransId="{B1DFCEB8-B0F2-470F-8B51-9F773AA23535}"/>
    <dgm:cxn modelId="{0345CA9D-4BF1-4C3C-9007-C3FBF4BB93B2}" type="presOf" srcId="{1171C9DA-0FEA-48BC-ABAC-03846BEDC6BF}" destId="{C19E081F-0CB3-4E7D-B473-3D37B00FDF87}" srcOrd="0" destOrd="0" presId="urn:microsoft.com/office/officeart/2005/8/layout/vList2"/>
    <dgm:cxn modelId="{456E93A2-DBBF-4A46-81F7-62404BFF44E9}" type="presOf" srcId="{8C45EA71-9E19-4029-A2C5-F6E78564D094}" destId="{59D2D3DD-65F0-4D39-B214-E589DF91B0CD}" srcOrd="0" destOrd="0" presId="urn:microsoft.com/office/officeart/2005/8/layout/vList2"/>
    <dgm:cxn modelId="{671150E7-7425-417B-A560-7BFCFB6B7367}" srcId="{DBC7CBD7-2518-4A39-905C-48A45BC216A5}" destId="{1171C9DA-0FEA-48BC-ABAC-03846BEDC6BF}" srcOrd="3" destOrd="0" parTransId="{3F2A6425-3B0F-4DBB-8895-1CF647E75B06}" sibTransId="{2BDB4C33-FD38-4F2C-9470-230CD91E7E38}"/>
    <dgm:cxn modelId="{6F526FFF-3864-4C33-BCCD-2CD6C757DFA6}" type="presOf" srcId="{21D361EB-9E9C-4E90-8435-00538F351AF9}" destId="{BC461FBF-E4FD-4648-8E21-5127C10C301E}" srcOrd="0" destOrd="0" presId="urn:microsoft.com/office/officeart/2005/8/layout/vList2"/>
    <dgm:cxn modelId="{45FC1D4F-FF29-4BA7-98D4-209D5C47C661}" type="presParOf" srcId="{41CD7D62-6DFC-469D-8B93-554E7C6A39A2}" destId="{5803E3E8-B3E5-4599-9F2C-8D82359BC599}" srcOrd="0" destOrd="0" presId="urn:microsoft.com/office/officeart/2005/8/layout/vList2"/>
    <dgm:cxn modelId="{9AEFDA50-A308-4C4F-9BB9-CDA37C404584}" type="presParOf" srcId="{41CD7D62-6DFC-469D-8B93-554E7C6A39A2}" destId="{4C6BA489-1939-40BC-80EC-134C38669B5E}" srcOrd="1" destOrd="0" presId="urn:microsoft.com/office/officeart/2005/8/layout/vList2"/>
    <dgm:cxn modelId="{6167A4E2-6C8B-48F2-8499-1ADC3E6B362E}" type="presParOf" srcId="{41CD7D62-6DFC-469D-8B93-554E7C6A39A2}" destId="{B1D64837-25E7-4AE1-83E3-691BE01130F7}" srcOrd="2" destOrd="0" presId="urn:microsoft.com/office/officeart/2005/8/layout/vList2"/>
    <dgm:cxn modelId="{A380B994-9FEC-4816-AED2-1BA3DF01FB77}" type="presParOf" srcId="{41CD7D62-6DFC-469D-8B93-554E7C6A39A2}" destId="{E8A246CE-606F-472E-9233-EA4D054658F8}" srcOrd="3" destOrd="0" presId="urn:microsoft.com/office/officeart/2005/8/layout/vList2"/>
    <dgm:cxn modelId="{684BF4DA-1680-464F-96B2-0294E64D4CE1}" type="presParOf" srcId="{41CD7D62-6DFC-469D-8B93-554E7C6A39A2}" destId="{59D2D3DD-65F0-4D39-B214-E589DF91B0CD}" srcOrd="4" destOrd="0" presId="urn:microsoft.com/office/officeart/2005/8/layout/vList2"/>
    <dgm:cxn modelId="{30898850-2DA3-4066-813D-3C808E218874}" type="presParOf" srcId="{41CD7D62-6DFC-469D-8B93-554E7C6A39A2}" destId="{5AE80E62-8989-4991-B4EC-AD442F6369BD}" srcOrd="5" destOrd="0" presId="urn:microsoft.com/office/officeart/2005/8/layout/vList2"/>
    <dgm:cxn modelId="{B5820AA2-8191-4489-BBDA-D4D3D17DC355}" type="presParOf" srcId="{41CD7D62-6DFC-469D-8B93-554E7C6A39A2}" destId="{C19E081F-0CB3-4E7D-B473-3D37B00FDF87}" srcOrd="6" destOrd="0" presId="urn:microsoft.com/office/officeart/2005/8/layout/vList2"/>
    <dgm:cxn modelId="{9BCC19CD-1FC2-437B-A176-E849B555023C}" type="presParOf" srcId="{41CD7D62-6DFC-469D-8B93-554E7C6A39A2}" destId="{B6E4C1EE-05B6-4D9C-AEEF-FD74692DE118}" srcOrd="7" destOrd="0" presId="urn:microsoft.com/office/officeart/2005/8/layout/vList2"/>
    <dgm:cxn modelId="{923AC1B1-4571-4BF2-873D-94A7260F47CD}" type="presParOf" srcId="{41CD7D62-6DFC-469D-8B93-554E7C6A39A2}" destId="{BC461FBF-E4FD-4648-8E21-5127C10C301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3E3E8-B3E5-4599-9F2C-8D82359BC599}">
      <dsp:nvSpPr>
        <dsp:cNvPr id="0" name=""/>
        <dsp:cNvSpPr/>
      </dsp:nvSpPr>
      <dsp:spPr>
        <a:xfrm>
          <a:off x="0" y="72548"/>
          <a:ext cx="10515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No comparable application</a:t>
          </a:r>
        </a:p>
      </dsp:txBody>
      <dsp:txXfrm>
        <a:off x="37467" y="110015"/>
        <a:ext cx="10440666" cy="692586"/>
      </dsp:txXfrm>
    </dsp:sp>
    <dsp:sp modelId="{B1D64837-25E7-4AE1-83E3-691BE01130F7}">
      <dsp:nvSpPr>
        <dsp:cNvPr id="0" name=""/>
        <dsp:cNvSpPr/>
      </dsp:nvSpPr>
      <dsp:spPr>
        <a:xfrm>
          <a:off x="0" y="932228"/>
          <a:ext cx="10515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The technical setup of MySQL</a:t>
          </a:r>
        </a:p>
      </dsp:txBody>
      <dsp:txXfrm>
        <a:off x="37467" y="969695"/>
        <a:ext cx="10440666" cy="692586"/>
      </dsp:txXfrm>
    </dsp:sp>
    <dsp:sp modelId="{59D2D3DD-65F0-4D39-B214-E589DF91B0CD}">
      <dsp:nvSpPr>
        <dsp:cNvPr id="0" name=""/>
        <dsp:cNvSpPr/>
      </dsp:nvSpPr>
      <dsp:spPr>
        <a:xfrm>
          <a:off x="0" y="1791908"/>
          <a:ext cx="10515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The integration between Python and MySQL </a:t>
          </a:r>
        </a:p>
      </dsp:txBody>
      <dsp:txXfrm>
        <a:off x="37467" y="1829375"/>
        <a:ext cx="10440666" cy="692586"/>
      </dsp:txXfrm>
    </dsp:sp>
    <dsp:sp modelId="{C19E081F-0CB3-4E7D-B473-3D37B00FDF87}">
      <dsp:nvSpPr>
        <dsp:cNvPr id="0" name=""/>
        <dsp:cNvSpPr/>
      </dsp:nvSpPr>
      <dsp:spPr>
        <a:xfrm>
          <a:off x="0" y="2651589"/>
          <a:ext cx="10515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The integration between Python and Flask, Flask and MySQL</a:t>
          </a:r>
        </a:p>
      </dsp:txBody>
      <dsp:txXfrm>
        <a:off x="37467" y="2689056"/>
        <a:ext cx="10440666" cy="692586"/>
      </dsp:txXfrm>
    </dsp:sp>
    <dsp:sp modelId="{BC461FBF-E4FD-4648-8E21-5127C10C301E}">
      <dsp:nvSpPr>
        <dsp:cNvPr id="0" name=""/>
        <dsp:cNvSpPr/>
      </dsp:nvSpPr>
      <dsp:spPr>
        <a:xfrm>
          <a:off x="0" y="3511269"/>
          <a:ext cx="10515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Handling HTML complexities</a:t>
          </a:r>
        </a:p>
      </dsp:txBody>
      <dsp:txXfrm>
        <a:off x="37467" y="3548736"/>
        <a:ext cx="10440666"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04623-7954-469D-B5CD-5DF5A95BE6C4}"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1A7BE-916F-4551-B536-A1EC4775484A}" type="slidenum">
              <a:rPr lang="en-US" smtClean="0"/>
              <a:t>‹#›</a:t>
            </a:fld>
            <a:endParaRPr lang="en-US"/>
          </a:p>
        </p:txBody>
      </p:sp>
    </p:spTree>
    <p:extLst>
      <p:ext uri="{BB962C8B-B14F-4D97-AF65-F5344CB8AC3E}">
        <p14:creationId xmlns:p14="http://schemas.microsoft.com/office/powerpoint/2010/main" val="201762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motorolasolutions.com/content/dam/msi/docs/DisasterPreparedness/pb-vesta-communicator.pd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Intergovernmental_body"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United_Nation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gupubs.onlinelibrary.wiley.com/doi/10.1029/2022GL099793"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E1A7BE-916F-4551-B536-A1EC4775484A}" type="slidenum">
              <a:rPr lang="en-US" smtClean="0"/>
              <a:t>1</a:t>
            </a:fld>
            <a:endParaRPr lang="en-US"/>
          </a:p>
        </p:txBody>
      </p:sp>
    </p:spTree>
    <p:extLst>
      <p:ext uri="{BB962C8B-B14F-4D97-AF65-F5344CB8AC3E}">
        <p14:creationId xmlns:p14="http://schemas.microsoft.com/office/powerpoint/2010/main" val="3873986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According to Challenges with Disaster Mortality: approximately 60% of deaths go unaccounted for in registration systems globally. The risk of death is greatest among marginalized groups least likely to be identified in census data, such as those with disabilities and ethnic minorities. This also has implications for the robustness and ability to disaggregate that data. During the emergency response phase of a disaster, casualty numbers are typically approximated using body counts, household or hospital surveys, and inferences from assessments of infrastructural damage.</a:t>
            </a:r>
          </a:p>
          <a:p>
            <a:r>
              <a:rPr lang="en-US"/>
              <a:t>That’s why we believe there is a need for a mobile application that can track casualty reporting we call it: </a:t>
            </a:r>
            <a:r>
              <a:rPr lang="en-US" err="1"/>
              <a:t>STaRT</a:t>
            </a:r>
            <a:r>
              <a:rPr lang="en-US"/>
              <a:t> </a:t>
            </a:r>
          </a:p>
        </p:txBody>
      </p:sp>
      <p:sp>
        <p:nvSpPr>
          <p:cNvPr id="4" name="Slide Number Placeholder 3"/>
          <p:cNvSpPr>
            <a:spLocks noGrp="1"/>
          </p:cNvSpPr>
          <p:nvPr>
            <p:ph type="sldNum" sz="quarter" idx="5"/>
          </p:nvPr>
        </p:nvSpPr>
        <p:spPr/>
        <p:txBody>
          <a:bodyPr/>
          <a:lstStyle/>
          <a:p>
            <a:fld id="{E1E1A7BE-916F-4551-B536-A1EC4775484A}" type="slidenum">
              <a:rPr lang="en-US" smtClean="0"/>
              <a:t>10</a:t>
            </a:fld>
            <a:endParaRPr lang="en-US"/>
          </a:p>
        </p:txBody>
      </p:sp>
    </p:spTree>
    <p:extLst>
      <p:ext uri="{BB962C8B-B14F-4D97-AF65-F5344CB8AC3E}">
        <p14:creationId xmlns:p14="http://schemas.microsoft.com/office/powerpoint/2010/main" val="3032533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these benefits will successfully lead to 3 main outcomes: </a:t>
            </a:r>
          </a:p>
          <a:p>
            <a:r>
              <a:rPr lang="en-US" dirty="0"/>
              <a:t>1- quicker and more focused effort from emergency response teams</a:t>
            </a:r>
          </a:p>
          <a:p>
            <a:r>
              <a:rPr lang="en-US" dirty="0"/>
              <a:t>2- faster communication to the public</a:t>
            </a:r>
          </a:p>
          <a:p>
            <a:r>
              <a:rPr lang="en-US" dirty="0"/>
              <a:t>3- better alert notifications in post-disaster period</a:t>
            </a:r>
          </a:p>
        </p:txBody>
      </p:sp>
      <p:sp>
        <p:nvSpPr>
          <p:cNvPr id="4" name="Slide Number Placeholder 3"/>
          <p:cNvSpPr>
            <a:spLocks noGrp="1"/>
          </p:cNvSpPr>
          <p:nvPr>
            <p:ph type="sldNum" sz="quarter" idx="5"/>
          </p:nvPr>
        </p:nvSpPr>
        <p:spPr/>
        <p:txBody>
          <a:bodyPr/>
          <a:lstStyle/>
          <a:p>
            <a:fld id="{E1E1A7BE-916F-4551-B536-A1EC4775484A}" type="slidenum">
              <a:rPr lang="en-US" smtClean="0"/>
              <a:t>11</a:t>
            </a:fld>
            <a:endParaRPr lang="en-US"/>
          </a:p>
        </p:txBody>
      </p:sp>
    </p:spTree>
    <p:extLst>
      <p:ext uri="{BB962C8B-B14F-4D97-AF65-F5344CB8AC3E}">
        <p14:creationId xmlns:p14="http://schemas.microsoft.com/office/powerpoint/2010/main" val="2973376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E1A7BE-916F-4551-B536-A1EC4775484A}" type="slidenum">
              <a:rPr lang="en-US" smtClean="0"/>
              <a:t>12</a:t>
            </a:fld>
            <a:endParaRPr lang="en-US"/>
          </a:p>
        </p:txBody>
      </p:sp>
    </p:spTree>
    <p:extLst>
      <p:ext uri="{BB962C8B-B14F-4D97-AF65-F5344CB8AC3E}">
        <p14:creationId xmlns:p14="http://schemas.microsoft.com/office/powerpoint/2010/main" val="1681505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diagram flow shows the steps taken by responders to determine the classification, call it disposition, of victims. We will not go over all the details of this diagram, but we can take one decision tree for determining if a victim is dead…</a:t>
            </a:r>
          </a:p>
        </p:txBody>
      </p:sp>
      <p:sp>
        <p:nvSpPr>
          <p:cNvPr id="4" name="Slide Number Placeholder 3"/>
          <p:cNvSpPr>
            <a:spLocks noGrp="1"/>
          </p:cNvSpPr>
          <p:nvPr>
            <p:ph type="sldNum" sz="quarter" idx="5"/>
          </p:nvPr>
        </p:nvSpPr>
        <p:spPr/>
        <p:txBody>
          <a:bodyPr/>
          <a:lstStyle/>
          <a:p>
            <a:fld id="{E1E1A7BE-916F-4551-B536-A1EC4775484A}" type="slidenum">
              <a:rPr lang="en-US" smtClean="0"/>
              <a:t>13</a:t>
            </a:fld>
            <a:endParaRPr lang="en-US"/>
          </a:p>
        </p:txBody>
      </p:sp>
    </p:spTree>
    <p:extLst>
      <p:ext uri="{BB962C8B-B14F-4D97-AF65-F5344CB8AC3E}">
        <p14:creationId xmlns:p14="http://schemas.microsoft.com/office/powerpoint/2010/main" val="1967294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E1A7BE-916F-4551-B536-A1EC4775484A}" type="slidenum">
              <a:rPr lang="en-US" smtClean="0"/>
              <a:t>14</a:t>
            </a:fld>
            <a:endParaRPr lang="en-US"/>
          </a:p>
        </p:txBody>
      </p:sp>
    </p:spTree>
    <p:extLst>
      <p:ext uri="{BB962C8B-B14F-4D97-AF65-F5344CB8AC3E}">
        <p14:creationId xmlns:p14="http://schemas.microsoft.com/office/powerpoint/2010/main" val="3303435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E1A7BE-916F-4551-B536-A1EC4775484A}" type="slidenum">
              <a:rPr lang="en-US" smtClean="0"/>
              <a:t>15</a:t>
            </a:fld>
            <a:endParaRPr lang="en-US"/>
          </a:p>
        </p:txBody>
      </p:sp>
    </p:spTree>
    <p:extLst>
      <p:ext uri="{BB962C8B-B14F-4D97-AF65-F5344CB8AC3E}">
        <p14:creationId xmlns:p14="http://schemas.microsoft.com/office/powerpoint/2010/main" val="3363418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1A7BE-916F-4551-B536-A1EC4775484A}" type="slidenum">
              <a:rPr lang="en-US" smtClean="0"/>
              <a:t>16</a:t>
            </a:fld>
            <a:endParaRPr lang="en-US"/>
          </a:p>
        </p:txBody>
      </p:sp>
    </p:spTree>
    <p:extLst>
      <p:ext uri="{BB962C8B-B14F-4D97-AF65-F5344CB8AC3E}">
        <p14:creationId xmlns:p14="http://schemas.microsoft.com/office/powerpoint/2010/main" val="2065314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 Waze implies using crowd-sourced information…</a:t>
            </a:r>
          </a:p>
          <a:p>
            <a:endParaRPr lang="en-US" dirty="0">
              <a:cs typeface="Calibri"/>
            </a:endParaRPr>
          </a:p>
          <a:p>
            <a:r>
              <a:rPr lang="en-US" dirty="0">
                <a:hlinkClick r:id="rId3"/>
              </a:rPr>
              <a:t>VESTA Communicator Data Sheet (motorolasolutions.com)</a:t>
            </a:r>
            <a:endParaRPr lang="en-US"/>
          </a:p>
        </p:txBody>
      </p:sp>
      <p:sp>
        <p:nvSpPr>
          <p:cNvPr id="4" name="Slide Number Placeholder 3"/>
          <p:cNvSpPr>
            <a:spLocks noGrp="1"/>
          </p:cNvSpPr>
          <p:nvPr>
            <p:ph type="sldNum" sz="quarter" idx="5"/>
          </p:nvPr>
        </p:nvSpPr>
        <p:spPr/>
        <p:txBody>
          <a:bodyPr/>
          <a:lstStyle/>
          <a:p>
            <a:fld id="{E1E1A7BE-916F-4551-B536-A1EC4775484A}" type="slidenum">
              <a:rPr lang="en-US" smtClean="0"/>
              <a:t>17</a:t>
            </a:fld>
            <a:endParaRPr lang="en-US"/>
          </a:p>
        </p:txBody>
      </p:sp>
    </p:spTree>
    <p:extLst>
      <p:ext uri="{BB962C8B-B14F-4D97-AF65-F5344CB8AC3E}">
        <p14:creationId xmlns:p14="http://schemas.microsoft.com/office/powerpoint/2010/main" val="2199605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E1A7BE-916F-4551-B536-A1EC4775484A}" type="slidenum">
              <a:rPr lang="en-US" smtClean="0"/>
              <a:t>18</a:t>
            </a:fld>
            <a:endParaRPr lang="en-US"/>
          </a:p>
        </p:txBody>
      </p:sp>
    </p:spTree>
    <p:extLst>
      <p:ext uri="{BB962C8B-B14F-4D97-AF65-F5344CB8AC3E}">
        <p14:creationId xmlns:p14="http://schemas.microsoft.com/office/powerpoint/2010/main" val="3199313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E1A7BE-916F-4551-B536-A1EC4775484A}" type="slidenum">
              <a:rPr lang="en-US" smtClean="0"/>
              <a:t>19</a:t>
            </a:fld>
            <a:endParaRPr lang="en-US"/>
          </a:p>
        </p:txBody>
      </p:sp>
    </p:spTree>
    <p:extLst>
      <p:ext uri="{BB962C8B-B14F-4D97-AF65-F5344CB8AC3E}">
        <p14:creationId xmlns:p14="http://schemas.microsoft.com/office/powerpoint/2010/main" val="395318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E1A7BE-916F-4551-B536-A1EC4775484A}" type="slidenum">
              <a:rPr lang="en-US" smtClean="0"/>
              <a:t>2</a:t>
            </a:fld>
            <a:endParaRPr lang="en-US"/>
          </a:p>
        </p:txBody>
      </p:sp>
    </p:spTree>
    <p:extLst>
      <p:ext uri="{BB962C8B-B14F-4D97-AF65-F5344CB8AC3E}">
        <p14:creationId xmlns:p14="http://schemas.microsoft.com/office/powerpoint/2010/main" val="460941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cs typeface="Arial" panose="020B0604020202020204" pitchFamily="34" charset="0"/>
              </a:rPr>
              <a:t>This graph shows the number of hurricanes in the last 30 years. These emergencies </a:t>
            </a:r>
            <a:r>
              <a:rPr lang="en-US" sz="1800">
                <a:solidFill>
                  <a:srgbClr val="0A0A0A"/>
                </a:solidFill>
                <a:effectLst/>
                <a:latin typeface="Times New Roman" panose="02020603050405020304" pitchFamily="18" charset="0"/>
                <a:ea typeface="Calibri" panose="020F0502020204030204" pitchFamily="34" charset="0"/>
                <a:cs typeface="Arial" panose="020B0604020202020204" pitchFamily="34" charset="0"/>
              </a:rPr>
              <a:t>have the ability to cause large-scale damage and threaten human health and safety, property, and infrastructure. It’s difficult to predict exactly when a natural disaster will occur and the impact it will have. Damage from these events can be catastrophic and they can lead to the loss of property, suffering from injuries, and even death. </a:t>
            </a:r>
          </a:p>
        </p:txBody>
      </p:sp>
      <p:sp>
        <p:nvSpPr>
          <p:cNvPr id="4" name="Slide Number Placeholder 3"/>
          <p:cNvSpPr>
            <a:spLocks noGrp="1"/>
          </p:cNvSpPr>
          <p:nvPr>
            <p:ph type="sldNum" sz="quarter" idx="5"/>
          </p:nvPr>
        </p:nvSpPr>
        <p:spPr/>
        <p:txBody>
          <a:bodyPr/>
          <a:lstStyle/>
          <a:p>
            <a:fld id="{E1E1A7BE-916F-4551-B536-A1EC4775484A}" type="slidenum">
              <a:rPr lang="en-US" smtClean="0"/>
              <a:t>3</a:t>
            </a:fld>
            <a:endParaRPr lang="en-US"/>
          </a:p>
        </p:txBody>
      </p:sp>
    </p:spTree>
    <p:extLst>
      <p:ext uri="{BB962C8B-B14F-4D97-AF65-F5344CB8AC3E}">
        <p14:creationId xmlns:p14="http://schemas.microsoft.com/office/powerpoint/2010/main" val="2621360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sample of some of the disasters that happened in the US, nature or human-made. The fire of San Francisco destroyed 80% of the city. Can you imagine if this were to happen today in a big city? Can we cope with it. Well, we had a sense of the same when September 11 happened. Some of us are who old enough to remember that tragic event can never forget what took place. Hundreds of casualties, sky-scrapers collapsing. </a:t>
            </a:r>
            <a:r>
              <a:rPr lang="en-US" b="0" i="0">
                <a:solidFill>
                  <a:srgbClr val="666666"/>
                </a:solidFill>
                <a:effectLst/>
                <a:latin typeface="Lato" panose="020F0502020204030203" pitchFamily="34" charset="0"/>
              </a:rPr>
              <a:t>Unfortunately, when both towers of the World Trade Center fell, it killed the emergency responders that were present totally 343 firefighters and 71 police officers.  September 11 was the most deadly event for emergency responders in the history of the United States.​</a:t>
            </a:r>
            <a:endParaRPr lang="en-US" b="0" i="0">
              <a:solidFill>
                <a:srgbClr val="666666"/>
              </a:solidFill>
              <a:effectLst/>
              <a:latin typeface="Lato" panose="020F0502020204030203" pitchFamily="34" charset="0"/>
              <a:ea typeface="Lato"/>
              <a:cs typeface="Lato"/>
            </a:endParaRPr>
          </a:p>
          <a:p>
            <a:endParaRPr lang="en-US"/>
          </a:p>
        </p:txBody>
      </p:sp>
      <p:sp>
        <p:nvSpPr>
          <p:cNvPr id="4" name="Slide Number Placeholder 3"/>
          <p:cNvSpPr>
            <a:spLocks noGrp="1"/>
          </p:cNvSpPr>
          <p:nvPr>
            <p:ph type="sldNum" sz="quarter" idx="5"/>
          </p:nvPr>
        </p:nvSpPr>
        <p:spPr/>
        <p:txBody>
          <a:bodyPr/>
          <a:lstStyle/>
          <a:p>
            <a:fld id="{E1E1A7BE-916F-4551-B536-A1EC4775484A}" type="slidenum">
              <a:rPr lang="en-US" smtClean="0"/>
              <a:t>4</a:t>
            </a:fld>
            <a:endParaRPr lang="en-US"/>
          </a:p>
        </p:txBody>
      </p:sp>
    </p:spTree>
    <p:extLst>
      <p:ext uri="{BB962C8B-B14F-4D97-AF65-F5344CB8AC3E}">
        <p14:creationId xmlns:p14="http://schemas.microsoft.com/office/powerpoint/2010/main" val="699741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 in the last 50 years, the top 10 natural disasters at the global level led to 1 ¾ million deaths… if you notice, these disasters occurred in countries that are not as advanced as the USA, bar China.  Do you believe for a second that ER teams in these countries were able to respond to citizens urgent needs?...</a:t>
            </a:r>
          </a:p>
        </p:txBody>
      </p:sp>
      <p:sp>
        <p:nvSpPr>
          <p:cNvPr id="4" name="Slide Number Placeholder 3"/>
          <p:cNvSpPr>
            <a:spLocks noGrp="1"/>
          </p:cNvSpPr>
          <p:nvPr>
            <p:ph type="sldNum" sz="quarter" idx="5"/>
          </p:nvPr>
        </p:nvSpPr>
        <p:spPr/>
        <p:txBody>
          <a:bodyPr/>
          <a:lstStyle/>
          <a:p>
            <a:fld id="{E1E1A7BE-916F-4551-B536-A1EC4775484A}" type="slidenum">
              <a:rPr lang="en-US" smtClean="0"/>
              <a:t>5</a:t>
            </a:fld>
            <a:endParaRPr lang="en-US"/>
          </a:p>
        </p:txBody>
      </p:sp>
    </p:spTree>
    <p:extLst>
      <p:ext uri="{BB962C8B-B14F-4D97-AF65-F5344CB8AC3E}">
        <p14:creationId xmlns:p14="http://schemas.microsoft.com/office/powerpoint/2010/main" val="1595716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Research is telling us that natural disasters are becoming more a fact of life. In a recent press release by IPCC (The </a:t>
            </a:r>
            <a:r>
              <a:rPr lang="en-US" b="1" i="0">
                <a:solidFill>
                  <a:srgbClr val="202122"/>
                </a:solidFill>
                <a:effectLst/>
                <a:latin typeface="Arial" panose="020B0604020202020204" pitchFamily="34" charset="0"/>
              </a:rPr>
              <a:t>Intergovernmental Panel on Climate Change</a:t>
            </a:r>
            <a:r>
              <a:rPr lang="en-US" b="0" i="0">
                <a:solidFill>
                  <a:srgbClr val="202122"/>
                </a:solidFill>
                <a:effectLst/>
                <a:latin typeface="Arial" panose="020B0604020202020204" pitchFamily="34" charset="0"/>
              </a:rPr>
              <a:t> (</a:t>
            </a:r>
            <a:r>
              <a:rPr lang="en-US" b="1" i="0">
                <a:solidFill>
                  <a:srgbClr val="202122"/>
                </a:solidFill>
                <a:effectLst/>
                <a:latin typeface="Arial" panose="020B0604020202020204" pitchFamily="34" charset="0"/>
              </a:rPr>
              <a:t>IPCC</a:t>
            </a:r>
            <a:r>
              <a:rPr lang="en-US" b="0" i="0">
                <a:solidFill>
                  <a:srgbClr val="202122"/>
                </a:solidFill>
                <a:effectLst/>
                <a:latin typeface="Arial" panose="020B0604020202020204" pitchFamily="34" charset="0"/>
              </a:rPr>
              <a:t>) which is an </a:t>
            </a:r>
            <a:r>
              <a:rPr lang="en-US" b="0" i="0" u="none" strike="noStrike">
                <a:solidFill>
                  <a:srgbClr val="0645AD"/>
                </a:solidFill>
                <a:effectLst/>
                <a:latin typeface="Arial" panose="020B0604020202020204" pitchFamily="34" charset="0"/>
                <a:hlinkClick r:id="rId3" tooltip="Intergovernmental body"/>
              </a:rPr>
              <a:t>intergovernmental body</a:t>
            </a:r>
            <a:r>
              <a:rPr lang="en-US" b="0" i="0">
                <a:solidFill>
                  <a:srgbClr val="202122"/>
                </a:solidFill>
                <a:effectLst/>
                <a:latin typeface="Arial" panose="020B0604020202020204" pitchFamily="34" charset="0"/>
              </a:rPr>
              <a:t> of the </a:t>
            </a:r>
            <a:r>
              <a:rPr lang="en-US" b="0" i="0" u="none" strike="noStrike">
                <a:solidFill>
                  <a:srgbClr val="0645AD"/>
                </a:solidFill>
                <a:effectLst/>
                <a:latin typeface="Arial" panose="020B0604020202020204" pitchFamily="34" charset="0"/>
                <a:hlinkClick r:id="rId4" tooltip="United Nations"/>
              </a:rPr>
              <a:t>United Nations</a:t>
            </a:r>
            <a:r>
              <a:rPr lang="en-US" b="0" i="0" u="none" strike="noStrike">
                <a:solidFill>
                  <a:srgbClr val="202122"/>
                </a:solidFill>
                <a:effectLst/>
                <a:latin typeface="Arial" panose="020B0604020202020204" pitchFamily="34" charset="0"/>
              </a:rPr>
              <a:t> warned us about the potential loss of billions of people…</a:t>
            </a:r>
            <a:endParaRPr lang="en-US"/>
          </a:p>
        </p:txBody>
      </p:sp>
      <p:sp>
        <p:nvSpPr>
          <p:cNvPr id="4" name="Slide Number Placeholder 3"/>
          <p:cNvSpPr>
            <a:spLocks noGrp="1"/>
          </p:cNvSpPr>
          <p:nvPr>
            <p:ph type="sldNum" sz="quarter" idx="5"/>
          </p:nvPr>
        </p:nvSpPr>
        <p:spPr/>
        <p:txBody>
          <a:bodyPr/>
          <a:lstStyle/>
          <a:p>
            <a:fld id="{E1E1A7BE-916F-4551-B536-A1EC4775484A}" type="slidenum">
              <a:rPr lang="en-US" smtClean="0"/>
              <a:t>6</a:t>
            </a:fld>
            <a:endParaRPr lang="en-US"/>
          </a:p>
        </p:txBody>
      </p:sp>
    </p:spTree>
    <p:extLst>
      <p:ext uri="{BB962C8B-B14F-4D97-AF65-F5344CB8AC3E}">
        <p14:creationId xmlns:p14="http://schemas.microsoft.com/office/powerpoint/2010/main" val="278810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Myriad Pro"/>
              </a:rPr>
              <a:t>Emerging evidence suggests that global warming is already influencing the weather. </a:t>
            </a:r>
            <a:r>
              <a:rPr lang="en-US" b="1" i="0">
                <a:solidFill>
                  <a:srgbClr val="000000"/>
                </a:solidFill>
                <a:effectLst/>
                <a:latin typeface="Myriad Pro"/>
              </a:rPr>
              <a:t>Heat waves, droughts, and intense rain events have increased in frequency</a:t>
            </a:r>
            <a:r>
              <a:rPr lang="en-US" b="0" i="0">
                <a:solidFill>
                  <a:srgbClr val="000000"/>
                </a:solidFill>
                <a:effectLst/>
                <a:latin typeface="Myriad Pro"/>
              </a:rPr>
              <a:t> during the last 50 years, and human-induced global warming more likely than not contributed to the trend.</a:t>
            </a:r>
          </a:p>
          <a:p>
            <a:r>
              <a:rPr lang="en-US" b="0" i="0">
                <a:solidFill>
                  <a:srgbClr val="000000"/>
                </a:solidFill>
                <a:effectLst/>
                <a:latin typeface="Myriad Pro"/>
              </a:rPr>
              <a:t>A study done by </a:t>
            </a:r>
            <a:r>
              <a:rPr lang="en-US" b="0" i="0" u="sng" err="1">
                <a:solidFill>
                  <a:srgbClr val="337AB7"/>
                </a:solidFill>
                <a:effectLst/>
                <a:latin typeface="Open Sans" panose="020B0606030504020204" pitchFamily="34" charset="0"/>
                <a:hlinkClick r:id="rId3"/>
              </a:rPr>
              <a:t>Balaguru</a:t>
            </a:r>
            <a:r>
              <a:rPr lang="en-US" b="0" i="0" u="sng">
                <a:solidFill>
                  <a:srgbClr val="337AB7"/>
                </a:solidFill>
                <a:effectLst/>
                <a:latin typeface="Open Sans" panose="020B0606030504020204" pitchFamily="34" charset="0"/>
                <a:hlinkClick r:id="rId3"/>
              </a:rPr>
              <a:t> et al. (2022)</a:t>
            </a:r>
            <a:r>
              <a:rPr lang="en-US" b="0" i="0">
                <a:solidFill>
                  <a:srgbClr val="212529"/>
                </a:solidFill>
                <a:effectLst/>
                <a:latin typeface="Open Sans" panose="020B0606030504020204" pitchFamily="34" charset="0"/>
              </a:rPr>
              <a:t> reports an increasing trend in </a:t>
            </a:r>
            <a:r>
              <a:rPr lang="en-US" b="1" i="0">
                <a:solidFill>
                  <a:srgbClr val="212529"/>
                </a:solidFill>
                <a:effectLst/>
                <a:latin typeface="Open Sans" panose="020B0606030504020204" pitchFamily="34" charset="0"/>
              </a:rPr>
              <a:t>hurricane intensification rates</a:t>
            </a:r>
            <a:r>
              <a:rPr lang="en-US" b="0" i="0">
                <a:solidFill>
                  <a:srgbClr val="212529"/>
                </a:solidFill>
                <a:effectLst/>
                <a:latin typeface="Open Sans" panose="020B0606030504020204" pitchFamily="34" charset="0"/>
              </a:rPr>
              <a:t> near the U.S. East Coast since 1979.</a:t>
            </a:r>
            <a:endParaRPr lang="en-US"/>
          </a:p>
        </p:txBody>
      </p:sp>
      <p:sp>
        <p:nvSpPr>
          <p:cNvPr id="4" name="Slide Number Placeholder 3"/>
          <p:cNvSpPr>
            <a:spLocks noGrp="1"/>
          </p:cNvSpPr>
          <p:nvPr>
            <p:ph type="sldNum" sz="quarter" idx="5"/>
          </p:nvPr>
        </p:nvSpPr>
        <p:spPr/>
        <p:txBody>
          <a:bodyPr/>
          <a:lstStyle/>
          <a:p>
            <a:fld id="{E1E1A7BE-916F-4551-B536-A1EC4775484A}" type="slidenum">
              <a:rPr lang="en-US" smtClean="0"/>
              <a:t>7</a:t>
            </a:fld>
            <a:endParaRPr lang="en-US"/>
          </a:p>
        </p:txBody>
      </p:sp>
    </p:spTree>
    <p:extLst>
      <p:ext uri="{BB962C8B-B14F-4D97-AF65-F5344CB8AC3E}">
        <p14:creationId xmlns:p14="http://schemas.microsoft.com/office/powerpoint/2010/main" val="2882827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Having determined the risks of disasters all over the world and the potentials for human losses, communities need to stand ready to help for the mere fact that ER are uncapable of handling the work load of major disasters. An article by Harvard Business Review dated December 1, 2017 entitled: “How the Internet of Things Can Prepare Cities for Natural Disasters”, the authors eluded to that.</a:t>
            </a:r>
            <a:r>
              <a:rPr lang="en-US" b="0" i="0">
                <a:solidFill>
                  <a:srgbClr val="282828"/>
                </a:solidFill>
                <a:effectLst/>
                <a:latin typeface="Tiempos Text"/>
              </a:rPr>
              <a:t> </a:t>
            </a:r>
          </a:p>
          <a:p>
            <a:endParaRPr lang="en-US" b="0" i="0">
              <a:solidFill>
                <a:srgbClr val="282828"/>
              </a:solidFill>
              <a:effectLst/>
              <a:latin typeface="Tiempos Text"/>
            </a:endParaRPr>
          </a:p>
          <a:p>
            <a:r>
              <a:rPr lang="en-US" b="0" i="0">
                <a:solidFill>
                  <a:srgbClr val="282828"/>
                </a:solidFill>
                <a:effectLst/>
                <a:latin typeface="Tiempos Text"/>
              </a:rPr>
              <a:t>Today, disaster responders gain reliable, timely information only when they reach an emergency zone and take stock of the situation. This is not an easy task in the case of hurricanes and major weather events, that’s why t</a:t>
            </a:r>
            <a:r>
              <a:rPr lang="en-US" b="0" i="0">
                <a:solidFill>
                  <a:srgbClr val="666666"/>
                </a:solidFill>
                <a:effectLst/>
                <a:latin typeface="Lato" panose="020F0502020204030203" pitchFamily="34" charset="0"/>
              </a:rPr>
              <a:t>here is a high demand for community members to join in any type of disaster recovery effort.</a:t>
            </a:r>
          </a:p>
          <a:p>
            <a:endParaRPr lang="en-US"/>
          </a:p>
        </p:txBody>
      </p:sp>
      <p:sp>
        <p:nvSpPr>
          <p:cNvPr id="4" name="Slide Number Placeholder 3"/>
          <p:cNvSpPr>
            <a:spLocks noGrp="1"/>
          </p:cNvSpPr>
          <p:nvPr>
            <p:ph type="sldNum" sz="quarter" idx="5"/>
          </p:nvPr>
        </p:nvSpPr>
        <p:spPr/>
        <p:txBody>
          <a:bodyPr/>
          <a:lstStyle/>
          <a:p>
            <a:fld id="{E1E1A7BE-916F-4551-B536-A1EC4775484A}" type="slidenum">
              <a:rPr lang="en-US" smtClean="0"/>
              <a:t>8</a:t>
            </a:fld>
            <a:endParaRPr lang="en-US"/>
          </a:p>
        </p:txBody>
      </p:sp>
    </p:spTree>
    <p:extLst>
      <p:ext uri="{BB962C8B-B14F-4D97-AF65-F5344CB8AC3E}">
        <p14:creationId xmlns:p14="http://schemas.microsoft.com/office/powerpoint/2010/main" val="70581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established programs and guidelines for community-based support in the case of disaster recovery. These are the efforts of volunteers who have been trained on this type of service. To support their mission, there are many forms that get to be filled out during a disaster recovery phase. Some of these, not all, are the ones presented here. </a:t>
            </a:r>
          </a:p>
          <a:p>
            <a:r>
              <a:rPr lang="en-US"/>
              <a:t>Please take a look at this last form, … and think about the challenges of compiling, consolidating, integrating so many pieces of manual data in order to get an assessment of the magnitude of losses.</a:t>
            </a:r>
          </a:p>
        </p:txBody>
      </p:sp>
      <p:sp>
        <p:nvSpPr>
          <p:cNvPr id="4" name="Slide Number Placeholder 3"/>
          <p:cNvSpPr>
            <a:spLocks noGrp="1"/>
          </p:cNvSpPr>
          <p:nvPr>
            <p:ph type="sldNum" sz="quarter" idx="5"/>
          </p:nvPr>
        </p:nvSpPr>
        <p:spPr/>
        <p:txBody>
          <a:bodyPr/>
          <a:lstStyle/>
          <a:p>
            <a:fld id="{E1E1A7BE-916F-4551-B536-A1EC4775484A}" type="slidenum">
              <a:rPr lang="en-US" smtClean="0"/>
              <a:t>9</a:t>
            </a:fld>
            <a:endParaRPr lang="en-US"/>
          </a:p>
        </p:txBody>
      </p:sp>
    </p:spTree>
    <p:extLst>
      <p:ext uri="{BB962C8B-B14F-4D97-AF65-F5344CB8AC3E}">
        <p14:creationId xmlns:p14="http://schemas.microsoft.com/office/powerpoint/2010/main" val="178289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F318-182C-4AF4-A38F-07177580D3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1033F4-B42E-4741-B387-2B878995A0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9D007F-F640-4DC4-B679-FD8C882D8CB6}"/>
              </a:ext>
            </a:extLst>
          </p:cNvPr>
          <p:cNvSpPr>
            <a:spLocks noGrp="1"/>
          </p:cNvSpPr>
          <p:nvPr>
            <p:ph type="dt" sz="half" idx="10"/>
          </p:nvPr>
        </p:nvSpPr>
        <p:spPr/>
        <p:txBody>
          <a:bodyPr/>
          <a:lstStyle/>
          <a:p>
            <a:fld id="{081DDC19-7629-4295-A7E8-2A168F82C5C1}" type="datetimeFigureOut">
              <a:rPr lang="en-US" smtClean="0"/>
              <a:t>12/8/2022</a:t>
            </a:fld>
            <a:endParaRPr lang="en-US"/>
          </a:p>
        </p:txBody>
      </p:sp>
      <p:sp>
        <p:nvSpPr>
          <p:cNvPr id="5" name="Footer Placeholder 4">
            <a:extLst>
              <a:ext uri="{FF2B5EF4-FFF2-40B4-BE49-F238E27FC236}">
                <a16:creationId xmlns:a16="http://schemas.microsoft.com/office/drawing/2014/main" id="{C3A8FF61-9106-410B-A1E6-187992F88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9E2E1-FB87-4679-BC78-44A6AB2A27F2}"/>
              </a:ext>
            </a:extLst>
          </p:cNvPr>
          <p:cNvSpPr>
            <a:spLocks noGrp="1"/>
          </p:cNvSpPr>
          <p:nvPr>
            <p:ph type="sldNum" sz="quarter" idx="12"/>
          </p:nvPr>
        </p:nvSpPr>
        <p:spPr/>
        <p:txBody>
          <a:bodyPr/>
          <a:lstStyle/>
          <a:p>
            <a:fld id="{A6D205B1-B80B-4CC6-A92E-05EFE115D157}" type="slidenum">
              <a:rPr lang="en-US" smtClean="0"/>
              <a:t>‹#›</a:t>
            </a:fld>
            <a:endParaRPr lang="en-US"/>
          </a:p>
        </p:txBody>
      </p:sp>
    </p:spTree>
    <p:extLst>
      <p:ext uri="{BB962C8B-B14F-4D97-AF65-F5344CB8AC3E}">
        <p14:creationId xmlns:p14="http://schemas.microsoft.com/office/powerpoint/2010/main" val="60807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96F8-C1E9-41A9-A390-6516466F71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5C4F68-4560-463E-BCB2-56E24A083B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A01B7-3B22-46FD-8E4F-B57FDF683272}"/>
              </a:ext>
            </a:extLst>
          </p:cNvPr>
          <p:cNvSpPr>
            <a:spLocks noGrp="1"/>
          </p:cNvSpPr>
          <p:nvPr>
            <p:ph type="dt" sz="half" idx="10"/>
          </p:nvPr>
        </p:nvSpPr>
        <p:spPr/>
        <p:txBody>
          <a:bodyPr/>
          <a:lstStyle/>
          <a:p>
            <a:fld id="{081DDC19-7629-4295-A7E8-2A168F82C5C1}" type="datetimeFigureOut">
              <a:rPr lang="en-US" smtClean="0"/>
              <a:t>12/8/2022</a:t>
            </a:fld>
            <a:endParaRPr lang="en-US"/>
          </a:p>
        </p:txBody>
      </p:sp>
      <p:sp>
        <p:nvSpPr>
          <p:cNvPr id="5" name="Footer Placeholder 4">
            <a:extLst>
              <a:ext uri="{FF2B5EF4-FFF2-40B4-BE49-F238E27FC236}">
                <a16:creationId xmlns:a16="http://schemas.microsoft.com/office/drawing/2014/main" id="{B20F53A0-484B-4B76-9022-9F31FE05C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19738-890D-4C46-A28F-82A39262E9EE}"/>
              </a:ext>
            </a:extLst>
          </p:cNvPr>
          <p:cNvSpPr>
            <a:spLocks noGrp="1"/>
          </p:cNvSpPr>
          <p:nvPr>
            <p:ph type="sldNum" sz="quarter" idx="12"/>
          </p:nvPr>
        </p:nvSpPr>
        <p:spPr/>
        <p:txBody>
          <a:bodyPr/>
          <a:lstStyle/>
          <a:p>
            <a:fld id="{A6D205B1-B80B-4CC6-A92E-05EFE115D157}" type="slidenum">
              <a:rPr lang="en-US" smtClean="0"/>
              <a:t>‹#›</a:t>
            </a:fld>
            <a:endParaRPr lang="en-US"/>
          </a:p>
        </p:txBody>
      </p:sp>
    </p:spTree>
    <p:extLst>
      <p:ext uri="{BB962C8B-B14F-4D97-AF65-F5344CB8AC3E}">
        <p14:creationId xmlns:p14="http://schemas.microsoft.com/office/powerpoint/2010/main" val="2907367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1F0ED9-7238-4A34-ADB0-77052EF203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42B953-DD23-4CEF-84BB-6D2D65DAE6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585677-046A-4746-BDAB-4120D19DEE0A}"/>
              </a:ext>
            </a:extLst>
          </p:cNvPr>
          <p:cNvSpPr>
            <a:spLocks noGrp="1"/>
          </p:cNvSpPr>
          <p:nvPr>
            <p:ph type="dt" sz="half" idx="10"/>
          </p:nvPr>
        </p:nvSpPr>
        <p:spPr/>
        <p:txBody>
          <a:bodyPr/>
          <a:lstStyle/>
          <a:p>
            <a:fld id="{081DDC19-7629-4295-A7E8-2A168F82C5C1}" type="datetimeFigureOut">
              <a:rPr lang="en-US" smtClean="0"/>
              <a:t>12/8/2022</a:t>
            </a:fld>
            <a:endParaRPr lang="en-US"/>
          </a:p>
        </p:txBody>
      </p:sp>
      <p:sp>
        <p:nvSpPr>
          <p:cNvPr id="5" name="Footer Placeholder 4">
            <a:extLst>
              <a:ext uri="{FF2B5EF4-FFF2-40B4-BE49-F238E27FC236}">
                <a16:creationId xmlns:a16="http://schemas.microsoft.com/office/drawing/2014/main" id="{96584DCE-E669-43CF-9C00-50BF7748A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03DCE-631A-4EBB-A36A-429C4D7A2C8F}"/>
              </a:ext>
            </a:extLst>
          </p:cNvPr>
          <p:cNvSpPr>
            <a:spLocks noGrp="1"/>
          </p:cNvSpPr>
          <p:nvPr>
            <p:ph type="sldNum" sz="quarter" idx="12"/>
          </p:nvPr>
        </p:nvSpPr>
        <p:spPr/>
        <p:txBody>
          <a:bodyPr/>
          <a:lstStyle/>
          <a:p>
            <a:fld id="{A6D205B1-B80B-4CC6-A92E-05EFE115D157}" type="slidenum">
              <a:rPr lang="en-US" smtClean="0"/>
              <a:t>‹#›</a:t>
            </a:fld>
            <a:endParaRPr lang="en-US"/>
          </a:p>
        </p:txBody>
      </p:sp>
    </p:spTree>
    <p:extLst>
      <p:ext uri="{BB962C8B-B14F-4D97-AF65-F5344CB8AC3E}">
        <p14:creationId xmlns:p14="http://schemas.microsoft.com/office/powerpoint/2010/main" val="123323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0770-2C7A-4F4C-A96D-5A7EC5A37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436A2A-85AC-464B-9EA6-78FE166948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8CA20-E829-4036-8E97-F02B6BD15CEF}"/>
              </a:ext>
            </a:extLst>
          </p:cNvPr>
          <p:cNvSpPr>
            <a:spLocks noGrp="1"/>
          </p:cNvSpPr>
          <p:nvPr>
            <p:ph type="dt" sz="half" idx="10"/>
          </p:nvPr>
        </p:nvSpPr>
        <p:spPr/>
        <p:txBody>
          <a:bodyPr/>
          <a:lstStyle/>
          <a:p>
            <a:fld id="{081DDC19-7629-4295-A7E8-2A168F82C5C1}" type="datetimeFigureOut">
              <a:rPr lang="en-US" smtClean="0"/>
              <a:t>12/8/2022</a:t>
            </a:fld>
            <a:endParaRPr lang="en-US"/>
          </a:p>
        </p:txBody>
      </p:sp>
      <p:sp>
        <p:nvSpPr>
          <p:cNvPr id="5" name="Footer Placeholder 4">
            <a:extLst>
              <a:ext uri="{FF2B5EF4-FFF2-40B4-BE49-F238E27FC236}">
                <a16:creationId xmlns:a16="http://schemas.microsoft.com/office/drawing/2014/main" id="{F6BFF155-67FE-40B1-979B-993176C3A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8249E-FE76-4EC0-AB24-3FBD7E70F9A2}"/>
              </a:ext>
            </a:extLst>
          </p:cNvPr>
          <p:cNvSpPr>
            <a:spLocks noGrp="1"/>
          </p:cNvSpPr>
          <p:nvPr>
            <p:ph type="sldNum" sz="quarter" idx="12"/>
          </p:nvPr>
        </p:nvSpPr>
        <p:spPr/>
        <p:txBody>
          <a:bodyPr/>
          <a:lstStyle/>
          <a:p>
            <a:fld id="{A6D205B1-B80B-4CC6-A92E-05EFE115D157}" type="slidenum">
              <a:rPr lang="en-US" smtClean="0"/>
              <a:t>‹#›</a:t>
            </a:fld>
            <a:endParaRPr lang="en-US"/>
          </a:p>
        </p:txBody>
      </p:sp>
    </p:spTree>
    <p:extLst>
      <p:ext uri="{BB962C8B-B14F-4D97-AF65-F5344CB8AC3E}">
        <p14:creationId xmlns:p14="http://schemas.microsoft.com/office/powerpoint/2010/main" val="113618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F2CA-6230-47CB-9488-D595FA4737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699927-8525-4810-8333-BBBD750828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DB3DA2-B660-4173-8426-60F7048C432D}"/>
              </a:ext>
            </a:extLst>
          </p:cNvPr>
          <p:cNvSpPr>
            <a:spLocks noGrp="1"/>
          </p:cNvSpPr>
          <p:nvPr>
            <p:ph type="dt" sz="half" idx="10"/>
          </p:nvPr>
        </p:nvSpPr>
        <p:spPr/>
        <p:txBody>
          <a:bodyPr/>
          <a:lstStyle/>
          <a:p>
            <a:fld id="{081DDC19-7629-4295-A7E8-2A168F82C5C1}" type="datetimeFigureOut">
              <a:rPr lang="en-US" smtClean="0"/>
              <a:t>12/8/2022</a:t>
            </a:fld>
            <a:endParaRPr lang="en-US"/>
          </a:p>
        </p:txBody>
      </p:sp>
      <p:sp>
        <p:nvSpPr>
          <p:cNvPr id="5" name="Footer Placeholder 4">
            <a:extLst>
              <a:ext uri="{FF2B5EF4-FFF2-40B4-BE49-F238E27FC236}">
                <a16:creationId xmlns:a16="http://schemas.microsoft.com/office/drawing/2014/main" id="{C632A79A-886D-4BA0-9AC7-2659031A0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F4894-D245-4A4A-9306-C96857A3E48D}"/>
              </a:ext>
            </a:extLst>
          </p:cNvPr>
          <p:cNvSpPr>
            <a:spLocks noGrp="1"/>
          </p:cNvSpPr>
          <p:nvPr>
            <p:ph type="sldNum" sz="quarter" idx="12"/>
          </p:nvPr>
        </p:nvSpPr>
        <p:spPr/>
        <p:txBody>
          <a:bodyPr/>
          <a:lstStyle/>
          <a:p>
            <a:fld id="{A6D205B1-B80B-4CC6-A92E-05EFE115D157}" type="slidenum">
              <a:rPr lang="en-US" smtClean="0"/>
              <a:t>‹#›</a:t>
            </a:fld>
            <a:endParaRPr lang="en-US"/>
          </a:p>
        </p:txBody>
      </p:sp>
    </p:spTree>
    <p:extLst>
      <p:ext uri="{BB962C8B-B14F-4D97-AF65-F5344CB8AC3E}">
        <p14:creationId xmlns:p14="http://schemas.microsoft.com/office/powerpoint/2010/main" val="422209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716E-DC3A-430E-A627-057CA27CF7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22D42-436B-418C-B6E6-709B411D17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B833AD-80FB-46EA-9F56-9C11D423F7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1F7852-4FB1-426A-98E6-6353FFF50172}"/>
              </a:ext>
            </a:extLst>
          </p:cNvPr>
          <p:cNvSpPr>
            <a:spLocks noGrp="1"/>
          </p:cNvSpPr>
          <p:nvPr>
            <p:ph type="dt" sz="half" idx="10"/>
          </p:nvPr>
        </p:nvSpPr>
        <p:spPr/>
        <p:txBody>
          <a:bodyPr/>
          <a:lstStyle/>
          <a:p>
            <a:fld id="{081DDC19-7629-4295-A7E8-2A168F82C5C1}" type="datetimeFigureOut">
              <a:rPr lang="en-US" smtClean="0"/>
              <a:t>12/8/2022</a:t>
            </a:fld>
            <a:endParaRPr lang="en-US"/>
          </a:p>
        </p:txBody>
      </p:sp>
      <p:sp>
        <p:nvSpPr>
          <p:cNvPr id="6" name="Footer Placeholder 5">
            <a:extLst>
              <a:ext uri="{FF2B5EF4-FFF2-40B4-BE49-F238E27FC236}">
                <a16:creationId xmlns:a16="http://schemas.microsoft.com/office/drawing/2014/main" id="{012F5826-705A-4014-A9C8-0C591AEEA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CAC20-E5E0-498C-9B5F-D2772D08E163}"/>
              </a:ext>
            </a:extLst>
          </p:cNvPr>
          <p:cNvSpPr>
            <a:spLocks noGrp="1"/>
          </p:cNvSpPr>
          <p:nvPr>
            <p:ph type="sldNum" sz="quarter" idx="12"/>
          </p:nvPr>
        </p:nvSpPr>
        <p:spPr/>
        <p:txBody>
          <a:bodyPr/>
          <a:lstStyle/>
          <a:p>
            <a:fld id="{A6D205B1-B80B-4CC6-A92E-05EFE115D157}" type="slidenum">
              <a:rPr lang="en-US" smtClean="0"/>
              <a:t>‹#›</a:t>
            </a:fld>
            <a:endParaRPr lang="en-US"/>
          </a:p>
        </p:txBody>
      </p:sp>
    </p:spTree>
    <p:extLst>
      <p:ext uri="{BB962C8B-B14F-4D97-AF65-F5344CB8AC3E}">
        <p14:creationId xmlns:p14="http://schemas.microsoft.com/office/powerpoint/2010/main" val="108111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1721-FB92-4BAD-BA8E-C340601932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523394-D5EB-46B9-A256-ACA62BF29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B81BA7-5464-410D-BAD9-48BC701BEB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F27FDD-3CF0-4F05-B72F-824848F734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2FED43-95F5-44AB-B39C-F08173170B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7A2CCE-8875-4B91-B44D-446F235217B4}"/>
              </a:ext>
            </a:extLst>
          </p:cNvPr>
          <p:cNvSpPr>
            <a:spLocks noGrp="1"/>
          </p:cNvSpPr>
          <p:nvPr>
            <p:ph type="dt" sz="half" idx="10"/>
          </p:nvPr>
        </p:nvSpPr>
        <p:spPr/>
        <p:txBody>
          <a:bodyPr/>
          <a:lstStyle/>
          <a:p>
            <a:fld id="{081DDC19-7629-4295-A7E8-2A168F82C5C1}" type="datetimeFigureOut">
              <a:rPr lang="en-US" smtClean="0"/>
              <a:t>12/8/2022</a:t>
            </a:fld>
            <a:endParaRPr lang="en-US"/>
          </a:p>
        </p:txBody>
      </p:sp>
      <p:sp>
        <p:nvSpPr>
          <p:cNvPr id="8" name="Footer Placeholder 7">
            <a:extLst>
              <a:ext uri="{FF2B5EF4-FFF2-40B4-BE49-F238E27FC236}">
                <a16:creationId xmlns:a16="http://schemas.microsoft.com/office/drawing/2014/main" id="{C5A7DBC5-82D2-46C3-B7C4-447CAB76D0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D704B6-9F76-4E87-93DE-2AC2654F7D3D}"/>
              </a:ext>
            </a:extLst>
          </p:cNvPr>
          <p:cNvSpPr>
            <a:spLocks noGrp="1"/>
          </p:cNvSpPr>
          <p:nvPr>
            <p:ph type="sldNum" sz="quarter" idx="12"/>
          </p:nvPr>
        </p:nvSpPr>
        <p:spPr/>
        <p:txBody>
          <a:bodyPr/>
          <a:lstStyle/>
          <a:p>
            <a:fld id="{A6D205B1-B80B-4CC6-A92E-05EFE115D157}" type="slidenum">
              <a:rPr lang="en-US" smtClean="0"/>
              <a:t>‹#›</a:t>
            </a:fld>
            <a:endParaRPr lang="en-US"/>
          </a:p>
        </p:txBody>
      </p:sp>
    </p:spTree>
    <p:extLst>
      <p:ext uri="{BB962C8B-B14F-4D97-AF65-F5344CB8AC3E}">
        <p14:creationId xmlns:p14="http://schemas.microsoft.com/office/powerpoint/2010/main" val="301274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0E30-065C-4A47-91CF-8A1F5C1296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B4B6D-800D-4142-A0C3-319EC2B845BC}"/>
              </a:ext>
            </a:extLst>
          </p:cNvPr>
          <p:cNvSpPr>
            <a:spLocks noGrp="1"/>
          </p:cNvSpPr>
          <p:nvPr>
            <p:ph type="dt" sz="half" idx="10"/>
          </p:nvPr>
        </p:nvSpPr>
        <p:spPr/>
        <p:txBody>
          <a:bodyPr/>
          <a:lstStyle/>
          <a:p>
            <a:fld id="{081DDC19-7629-4295-A7E8-2A168F82C5C1}" type="datetimeFigureOut">
              <a:rPr lang="en-US" smtClean="0"/>
              <a:t>12/8/2022</a:t>
            </a:fld>
            <a:endParaRPr lang="en-US"/>
          </a:p>
        </p:txBody>
      </p:sp>
      <p:sp>
        <p:nvSpPr>
          <p:cNvPr id="4" name="Footer Placeholder 3">
            <a:extLst>
              <a:ext uri="{FF2B5EF4-FFF2-40B4-BE49-F238E27FC236}">
                <a16:creationId xmlns:a16="http://schemas.microsoft.com/office/drawing/2014/main" id="{F94BC107-CC78-4A74-80B5-530A6D349D38}"/>
              </a:ext>
            </a:extLst>
          </p:cNvPr>
          <p:cNvSpPr>
            <a:spLocks noGrp="1"/>
          </p:cNvSpPr>
          <p:nvPr>
            <p:ph type="ftr" sz="quarter" idx="11"/>
          </p:nvPr>
        </p:nvSpPr>
        <p:spPr/>
        <p:txBody>
          <a:bodyPr/>
          <a:lstStyle/>
          <a:p>
            <a:r>
              <a:rPr lang="en-US"/>
              <a:t>KSU - MSHMI</a:t>
            </a:r>
          </a:p>
        </p:txBody>
      </p:sp>
      <p:sp>
        <p:nvSpPr>
          <p:cNvPr id="5" name="Slide Number Placeholder 4">
            <a:extLst>
              <a:ext uri="{FF2B5EF4-FFF2-40B4-BE49-F238E27FC236}">
                <a16:creationId xmlns:a16="http://schemas.microsoft.com/office/drawing/2014/main" id="{095E5D5C-4C4B-45FF-8F40-1C4879884B4A}"/>
              </a:ext>
            </a:extLst>
          </p:cNvPr>
          <p:cNvSpPr>
            <a:spLocks noGrp="1"/>
          </p:cNvSpPr>
          <p:nvPr>
            <p:ph type="sldNum" sz="quarter" idx="12"/>
          </p:nvPr>
        </p:nvSpPr>
        <p:spPr/>
        <p:txBody>
          <a:bodyPr/>
          <a:lstStyle/>
          <a:p>
            <a:fld id="{A6D205B1-B80B-4CC6-A92E-05EFE115D157}" type="slidenum">
              <a:rPr lang="en-US" smtClean="0"/>
              <a:t>‹#›</a:t>
            </a:fld>
            <a:endParaRPr lang="en-US"/>
          </a:p>
        </p:txBody>
      </p:sp>
      <p:pic>
        <p:nvPicPr>
          <p:cNvPr id="7" name="Picture 6">
            <a:extLst>
              <a:ext uri="{FF2B5EF4-FFF2-40B4-BE49-F238E27FC236}">
                <a16:creationId xmlns:a16="http://schemas.microsoft.com/office/drawing/2014/main" id="{A7120826-0E1D-48F0-BE1C-21D28FC42DE3}"/>
              </a:ext>
            </a:extLst>
          </p:cNvPr>
          <p:cNvPicPr>
            <a:picLocks noChangeAspect="1"/>
          </p:cNvPicPr>
          <p:nvPr userDrawn="1"/>
        </p:nvPicPr>
        <p:blipFill>
          <a:blip r:embed="rId2"/>
          <a:stretch>
            <a:fillRect/>
          </a:stretch>
        </p:blipFill>
        <p:spPr>
          <a:xfrm>
            <a:off x="-4829" y="599680"/>
            <a:ext cx="924054" cy="5658640"/>
          </a:xfrm>
          <a:prstGeom prst="rect">
            <a:avLst/>
          </a:prstGeom>
        </p:spPr>
      </p:pic>
    </p:spTree>
    <p:extLst>
      <p:ext uri="{BB962C8B-B14F-4D97-AF65-F5344CB8AC3E}">
        <p14:creationId xmlns:p14="http://schemas.microsoft.com/office/powerpoint/2010/main" val="990372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403898-FA48-4719-9E90-90D9B1884BA9}"/>
              </a:ext>
            </a:extLst>
          </p:cNvPr>
          <p:cNvSpPr>
            <a:spLocks noGrp="1"/>
          </p:cNvSpPr>
          <p:nvPr>
            <p:ph type="dt" sz="half" idx="10"/>
          </p:nvPr>
        </p:nvSpPr>
        <p:spPr/>
        <p:txBody>
          <a:bodyPr/>
          <a:lstStyle/>
          <a:p>
            <a:fld id="{081DDC19-7629-4295-A7E8-2A168F82C5C1}" type="datetimeFigureOut">
              <a:rPr lang="en-US" smtClean="0"/>
              <a:t>12/8/2022</a:t>
            </a:fld>
            <a:endParaRPr lang="en-US"/>
          </a:p>
        </p:txBody>
      </p:sp>
      <p:sp>
        <p:nvSpPr>
          <p:cNvPr id="3" name="Footer Placeholder 2">
            <a:extLst>
              <a:ext uri="{FF2B5EF4-FFF2-40B4-BE49-F238E27FC236}">
                <a16:creationId xmlns:a16="http://schemas.microsoft.com/office/drawing/2014/main" id="{8FA9D8AF-FAFB-4099-82A0-A290B53A38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5176AB-9C2D-469F-ADCB-51EE26ED7E91}"/>
              </a:ext>
            </a:extLst>
          </p:cNvPr>
          <p:cNvSpPr>
            <a:spLocks noGrp="1"/>
          </p:cNvSpPr>
          <p:nvPr>
            <p:ph type="sldNum" sz="quarter" idx="12"/>
          </p:nvPr>
        </p:nvSpPr>
        <p:spPr/>
        <p:txBody>
          <a:bodyPr/>
          <a:lstStyle/>
          <a:p>
            <a:fld id="{A6D205B1-B80B-4CC6-A92E-05EFE115D157}" type="slidenum">
              <a:rPr lang="en-US" smtClean="0"/>
              <a:t>‹#›</a:t>
            </a:fld>
            <a:endParaRPr lang="en-US"/>
          </a:p>
        </p:txBody>
      </p:sp>
    </p:spTree>
    <p:extLst>
      <p:ext uri="{BB962C8B-B14F-4D97-AF65-F5344CB8AC3E}">
        <p14:creationId xmlns:p14="http://schemas.microsoft.com/office/powerpoint/2010/main" val="2152879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0DEA-8109-4952-A453-733CFBCE3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C42B81-4621-43A5-BFD5-0785889826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757FC9-34DD-4428-86EA-FC2777783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AE761-A7B0-4014-AB3E-D0280AD6ED59}"/>
              </a:ext>
            </a:extLst>
          </p:cNvPr>
          <p:cNvSpPr>
            <a:spLocks noGrp="1"/>
          </p:cNvSpPr>
          <p:nvPr>
            <p:ph type="dt" sz="half" idx="10"/>
          </p:nvPr>
        </p:nvSpPr>
        <p:spPr/>
        <p:txBody>
          <a:bodyPr/>
          <a:lstStyle/>
          <a:p>
            <a:fld id="{081DDC19-7629-4295-A7E8-2A168F82C5C1}" type="datetimeFigureOut">
              <a:rPr lang="en-US" smtClean="0"/>
              <a:t>12/8/2022</a:t>
            </a:fld>
            <a:endParaRPr lang="en-US"/>
          </a:p>
        </p:txBody>
      </p:sp>
      <p:sp>
        <p:nvSpPr>
          <p:cNvPr id="6" name="Footer Placeholder 5">
            <a:extLst>
              <a:ext uri="{FF2B5EF4-FFF2-40B4-BE49-F238E27FC236}">
                <a16:creationId xmlns:a16="http://schemas.microsoft.com/office/drawing/2014/main" id="{18B36363-6EB8-4E2F-A97C-7A2F2D714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EB4C5-A60B-4C21-BBE6-FB74565CE7DA}"/>
              </a:ext>
            </a:extLst>
          </p:cNvPr>
          <p:cNvSpPr>
            <a:spLocks noGrp="1"/>
          </p:cNvSpPr>
          <p:nvPr>
            <p:ph type="sldNum" sz="quarter" idx="12"/>
          </p:nvPr>
        </p:nvSpPr>
        <p:spPr/>
        <p:txBody>
          <a:bodyPr/>
          <a:lstStyle/>
          <a:p>
            <a:fld id="{A6D205B1-B80B-4CC6-A92E-05EFE115D157}" type="slidenum">
              <a:rPr lang="en-US" smtClean="0"/>
              <a:t>‹#›</a:t>
            </a:fld>
            <a:endParaRPr lang="en-US"/>
          </a:p>
        </p:txBody>
      </p:sp>
    </p:spTree>
    <p:extLst>
      <p:ext uri="{BB962C8B-B14F-4D97-AF65-F5344CB8AC3E}">
        <p14:creationId xmlns:p14="http://schemas.microsoft.com/office/powerpoint/2010/main" val="296110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D9C0-9B7B-46F1-9B89-AB2463A28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11CC8D-3256-4CF5-BBEE-A326287309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5F5CDC-F5CD-4A66-B959-A7A873B73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5C2FA-66EE-4537-9B92-60971AC46C86}"/>
              </a:ext>
            </a:extLst>
          </p:cNvPr>
          <p:cNvSpPr>
            <a:spLocks noGrp="1"/>
          </p:cNvSpPr>
          <p:nvPr>
            <p:ph type="dt" sz="half" idx="10"/>
          </p:nvPr>
        </p:nvSpPr>
        <p:spPr/>
        <p:txBody>
          <a:bodyPr/>
          <a:lstStyle/>
          <a:p>
            <a:fld id="{081DDC19-7629-4295-A7E8-2A168F82C5C1}" type="datetimeFigureOut">
              <a:rPr lang="en-US" smtClean="0"/>
              <a:t>12/8/2022</a:t>
            </a:fld>
            <a:endParaRPr lang="en-US"/>
          </a:p>
        </p:txBody>
      </p:sp>
      <p:sp>
        <p:nvSpPr>
          <p:cNvPr id="6" name="Footer Placeholder 5">
            <a:extLst>
              <a:ext uri="{FF2B5EF4-FFF2-40B4-BE49-F238E27FC236}">
                <a16:creationId xmlns:a16="http://schemas.microsoft.com/office/drawing/2014/main" id="{723608C7-1647-463C-B59E-7959F1BAD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85367-5BE1-4697-845D-28DB5D2CC1AB}"/>
              </a:ext>
            </a:extLst>
          </p:cNvPr>
          <p:cNvSpPr>
            <a:spLocks noGrp="1"/>
          </p:cNvSpPr>
          <p:nvPr>
            <p:ph type="sldNum" sz="quarter" idx="12"/>
          </p:nvPr>
        </p:nvSpPr>
        <p:spPr/>
        <p:txBody>
          <a:bodyPr/>
          <a:lstStyle/>
          <a:p>
            <a:fld id="{A6D205B1-B80B-4CC6-A92E-05EFE115D157}" type="slidenum">
              <a:rPr lang="en-US" smtClean="0"/>
              <a:t>‹#›</a:t>
            </a:fld>
            <a:endParaRPr lang="en-US"/>
          </a:p>
        </p:txBody>
      </p:sp>
    </p:spTree>
    <p:extLst>
      <p:ext uri="{BB962C8B-B14F-4D97-AF65-F5344CB8AC3E}">
        <p14:creationId xmlns:p14="http://schemas.microsoft.com/office/powerpoint/2010/main" val="149504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EE362A-0B14-4156-8D96-409F24F3A7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91149C-98E2-404D-AB23-2B745E05A7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6D393-F7EE-4E95-9CAA-563D551B9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DDC19-7629-4295-A7E8-2A168F82C5C1}" type="datetimeFigureOut">
              <a:rPr lang="en-US" smtClean="0"/>
              <a:t>12/8/2022</a:t>
            </a:fld>
            <a:endParaRPr lang="en-US"/>
          </a:p>
        </p:txBody>
      </p:sp>
      <p:sp>
        <p:nvSpPr>
          <p:cNvPr id="5" name="Footer Placeholder 4">
            <a:extLst>
              <a:ext uri="{FF2B5EF4-FFF2-40B4-BE49-F238E27FC236}">
                <a16:creationId xmlns:a16="http://schemas.microsoft.com/office/drawing/2014/main" id="{970D0637-CC0D-4A4E-B14B-D49B3CA1BD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748C9E-0DC3-4A0C-8467-BF114803E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205B1-B80B-4CC6-A92E-05EFE115D157}" type="slidenum">
              <a:rPr lang="en-US" smtClean="0"/>
              <a:t>‹#›</a:t>
            </a:fld>
            <a:endParaRPr lang="en-US"/>
          </a:p>
        </p:txBody>
      </p:sp>
    </p:spTree>
    <p:extLst>
      <p:ext uri="{BB962C8B-B14F-4D97-AF65-F5344CB8AC3E}">
        <p14:creationId xmlns:p14="http://schemas.microsoft.com/office/powerpoint/2010/main" val="237274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KwV3e1XfIF0?start=13&amp;feature=oembed" TargetMode="External"/><Relationship Id="rId1" Type="http://schemas.openxmlformats.org/officeDocument/2006/relationships/tags" Target="../tags/tag1.xml"/><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ourworldindata.org/natural-disaster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arthobservatory.nasa.gov/features/GlobalWarming/page6.ph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9.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Online Media 3" title="CERT in Action">
            <a:hlinkClick r:id="" action="ppaction://media"/>
            <a:extLst>
              <a:ext uri="{FF2B5EF4-FFF2-40B4-BE49-F238E27FC236}">
                <a16:creationId xmlns:a16="http://schemas.microsoft.com/office/drawing/2014/main" id="{86EF9DEA-C49A-AE2E-CFE0-3D7CF806A05D}"/>
              </a:ext>
            </a:extLst>
          </p:cNvPr>
          <p:cNvPicPr>
            <a:picLocks noRot="1" noChangeAspect="1"/>
          </p:cNvPicPr>
          <p:nvPr>
            <a:videoFile r:link="rId2"/>
          </p:nvPr>
        </p:nvPicPr>
        <p:blipFill>
          <a:blip r:embed="rId5"/>
          <a:stretch>
            <a:fillRect/>
          </a:stretch>
        </p:blipFill>
        <p:spPr>
          <a:xfrm>
            <a:off x="3465658" y="1367149"/>
            <a:ext cx="5498268" cy="4123701"/>
          </a:xfrm>
          <a:prstGeom prst="rect">
            <a:avLst/>
          </a:prstGeom>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319997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30)">
                                      <p:cBhvr>
                                        <p:cTn id="6" dur="1" fill="hold"/>
                                        <p:tgtEl>
                                          <p:spTgt spid="4"/>
                                        </p:tgtEl>
                                      </p:cBhvr>
                                    </p:cmd>
                                  </p:childTnLst>
                                </p:cTn>
                              </p:par>
                            </p:childTnLst>
                          </p:cTn>
                        </p:par>
                        <p:par>
                          <p:cTn id="7" fill="hold">
                            <p:stCondLst>
                              <p:cond delay="0"/>
                            </p:stCondLst>
                            <p:childTnLst>
                              <p:par>
                                <p:cTn id="8" presetID="2" presetClass="mediacall" presetSubtype="0" fill="hold" nodeType="afterEffect">
                                  <p:stCondLst>
                                    <p:cond delay="58000"/>
                                  </p:stCondLst>
                                  <p:childTnLst>
                                    <p:cmd type="call" cmd="togglePause">
                                      <p:cBhvr>
                                        <p:cTn id="9"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4"/>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2CB6E02-3843-E578-D0C9-BA7073DD1411}"/>
              </a:ext>
            </a:extLst>
          </p:cNvPr>
          <p:cNvSpPr>
            <a:spLocks noGrp="1"/>
          </p:cNvSpPr>
          <p:nvPr>
            <p:ph type="title"/>
          </p:nvPr>
        </p:nvSpPr>
        <p:spPr>
          <a:xfrm>
            <a:off x="774700" y="762000"/>
            <a:ext cx="3759200" cy="3340100"/>
          </a:xfrm>
        </p:spPr>
        <p:txBody>
          <a:bodyPr>
            <a:normAutofit/>
          </a:bodyPr>
          <a:lstStyle/>
          <a:p>
            <a:r>
              <a:rPr lang="en-US">
                <a:solidFill>
                  <a:srgbClr val="FFFFFF"/>
                </a:solidFill>
              </a:rPr>
              <a:t>Challenges with Current Reporting Structure</a:t>
            </a: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5F218A6E-A365-45D3-80AE-344CE8561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2502049"/>
            <a:ext cx="2115455" cy="1866295"/>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Head with Gears">
            <a:extLst>
              <a:ext uri="{FF2B5EF4-FFF2-40B4-BE49-F238E27FC236}">
                <a16:creationId xmlns:a16="http://schemas.microsoft.com/office/drawing/2014/main" id="{B86059FF-2431-C7AF-2E57-F6F4176B2D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82310" y="2606351"/>
            <a:ext cx="1645297" cy="1645297"/>
          </a:xfrm>
          <a:prstGeom prst="rect">
            <a:avLst/>
          </a:prstGeom>
        </p:spPr>
      </p:pic>
      <p:sp>
        <p:nvSpPr>
          <p:cNvPr id="16" name="Rectangle 15">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3" name="Content Placeholder 2">
            <a:extLst>
              <a:ext uri="{FF2B5EF4-FFF2-40B4-BE49-F238E27FC236}">
                <a16:creationId xmlns:a16="http://schemas.microsoft.com/office/drawing/2014/main" id="{38CA5CF4-9D51-DBA1-E579-3200FD2C45F8}"/>
              </a:ext>
            </a:extLst>
          </p:cNvPr>
          <p:cNvSpPr>
            <a:spLocks noGrp="1"/>
          </p:cNvSpPr>
          <p:nvPr>
            <p:ph idx="1"/>
          </p:nvPr>
        </p:nvSpPr>
        <p:spPr>
          <a:xfrm>
            <a:off x="7658103" y="795548"/>
            <a:ext cx="3759198" cy="5275603"/>
          </a:xfrm>
        </p:spPr>
        <p:txBody>
          <a:bodyPr anchor="ctr">
            <a:normAutofit/>
          </a:bodyPr>
          <a:lstStyle/>
          <a:p>
            <a:r>
              <a:rPr lang="en-US" sz="2000"/>
              <a:t>Too many hand-written reports</a:t>
            </a:r>
          </a:p>
          <a:p>
            <a:r>
              <a:rPr lang="en-US" sz="2000"/>
              <a:t>Inadequate integration, coordination, and classification of data</a:t>
            </a:r>
          </a:p>
          <a:p>
            <a:r>
              <a:rPr lang="en-US" sz="2000"/>
              <a:t>Data interoperability</a:t>
            </a:r>
          </a:p>
          <a:p>
            <a:r>
              <a:rPr lang="en-US" sz="2000"/>
              <a:t>Slow to assess leading to delay in reaction</a:t>
            </a:r>
          </a:p>
          <a:p>
            <a:r>
              <a:rPr lang="en-US" sz="2000"/>
              <a:t>Conducive to slow productivity</a:t>
            </a:r>
          </a:p>
          <a:p>
            <a:r>
              <a:rPr lang="en-US" sz="2000"/>
              <a:t>Can lead to missing important details</a:t>
            </a:r>
          </a:p>
          <a:p>
            <a:endParaRPr lang="en-US" sz="2000"/>
          </a:p>
        </p:txBody>
      </p:sp>
    </p:spTree>
    <p:extLst>
      <p:ext uri="{BB962C8B-B14F-4D97-AF65-F5344CB8AC3E}">
        <p14:creationId xmlns:p14="http://schemas.microsoft.com/office/powerpoint/2010/main" val="85531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0E4174A-8768-B099-2931-719F2B031C92}"/>
              </a:ext>
            </a:extLst>
          </p:cNvPr>
          <p:cNvSpPr>
            <a:spLocks noGrp="1"/>
          </p:cNvSpPr>
          <p:nvPr>
            <p:ph type="title"/>
          </p:nvPr>
        </p:nvSpPr>
        <p:spPr>
          <a:xfrm>
            <a:off x="774700" y="762000"/>
            <a:ext cx="3759200" cy="3340100"/>
          </a:xfrm>
        </p:spPr>
        <p:txBody>
          <a:bodyPr>
            <a:normAutofit/>
          </a:bodyPr>
          <a:lstStyle/>
          <a:p>
            <a:r>
              <a:rPr lang="en-US">
                <a:solidFill>
                  <a:srgbClr val="FFFFFF"/>
                </a:solidFill>
              </a:rPr>
              <a:t>What does </a:t>
            </a:r>
            <a:r>
              <a:rPr lang="en-US" err="1">
                <a:solidFill>
                  <a:srgbClr val="FFFFFF"/>
                </a:solidFill>
              </a:rPr>
              <a:t>STaRT</a:t>
            </a:r>
            <a:r>
              <a:rPr lang="en-US">
                <a:solidFill>
                  <a:srgbClr val="FFFFFF"/>
                </a:solidFill>
              </a:rPr>
              <a:t> do…?!</a:t>
            </a: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5F218A6E-A365-45D3-80AE-344CE8561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2502049"/>
            <a:ext cx="2115455" cy="1866295"/>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Check List">
            <a:extLst>
              <a:ext uri="{FF2B5EF4-FFF2-40B4-BE49-F238E27FC236}">
                <a16:creationId xmlns:a16="http://schemas.microsoft.com/office/drawing/2014/main" id="{186CBC6E-B991-46BE-6574-5C2889FEAB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82310" y="2606351"/>
            <a:ext cx="1645297" cy="1645297"/>
          </a:xfrm>
          <a:prstGeom prst="rect">
            <a:avLst/>
          </a:prstGeom>
        </p:spPr>
      </p:pic>
      <p:sp>
        <p:nvSpPr>
          <p:cNvPr id="16" name="Rectangle 15">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3" name="Content Placeholder 2">
            <a:extLst>
              <a:ext uri="{FF2B5EF4-FFF2-40B4-BE49-F238E27FC236}">
                <a16:creationId xmlns:a16="http://schemas.microsoft.com/office/drawing/2014/main" id="{D6BA4F24-B37E-1B43-916C-EB2A0F9EFFB1}"/>
              </a:ext>
            </a:extLst>
          </p:cNvPr>
          <p:cNvSpPr>
            <a:spLocks noGrp="1"/>
          </p:cNvSpPr>
          <p:nvPr>
            <p:ph idx="1"/>
          </p:nvPr>
        </p:nvSpPr>
        <p:spPr>
          <a:xfrm>
            <a:off x="7658103" y="795548"/>
            <a:ext cx="3759198" cy="5275603"/>
          </a:xfrm>
        </p:spPr>
        <p:txBody>
          <a:bodyPr anchor="ctr">
            <a:normAutofit/>
          </a:bodyPr>
          <a:lstStyle/>
          <a:p>
            <a:r>
              <a:rPr lang="en-US"/>
              <a:t>Faster data collection</a:t>
            </a:r>
          </a:p>
          <a:p>
            <a:r>
              <a:rPr lang="en-US"/>
              <a:t>Consistency and better accuracy in reporting</a:t>
            </a:r>
          </a:p>
          <a:p>
            <a:r>
              <a:rPr lang="en-US"/>
              <a:t>Reduction in processing time</a:t>
            </a:r>
          </a:p>
          <a:p>
            <a:r>
              <a:rPr lang="en-US"/>
              <a:t>Immediate up-to-date statistics</a:t>
            </a:r>
          </a:p>
        </p:txBody>
      </p:sp>
    </p:spTree>
    <p:extLst>
      <p:ext uri="{BB962C8B-B14F-4D97-AF65-F5344CB8AC3E}">
        <p14:creationId xmlns:p14="http://schemas.microsoft.com/office/powerpoint/2010/main" val="1633120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B8A19-584D-E80F-914F-E5287EFB49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Database Design</a:t>
            </a:r>
          </a:p>
        </p:txBody>
      </p:sp>
      <p:pic>
        <p:nvPicPr>
          <p:cNvPr id="5" name="Picture 4" descr="Diagram&#10;&#10;Description automatically generated">
            <a:extLst>
              <a:ext uri="{FF2B5EF4-FFF2-40B4-BE49-F238E27FC236}">
                <a16:creationId xmlns:a16="http://schemas.microsoft.com/office/drawing/2014/main" id="{B29B5CEA-4229-DFA5-9023-CD9BA6363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6098" y="517358"/>
            <a:ext cx="8212681" cy="6015789"/>
          </a:xfrm>
          <a:prstGeom prst="rect">
            <a:avLst/>
          </a:prstGeom>
        </p:spPr>
      </p:pic>
    </p:spTree>
    <p:extLst>
      <p:ext uri="{BB962C8B-B14F-4D97-AF65-F5344CB8AC3E}">
        <p14:creationId xmlns:p14="http://schemas.microsoft.com/office/powerpoint/2010/main" val="107478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7B725-0BDA-9B71-551F-C80C0758AAD0}"/>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Victim Processing Flow</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7" name="Picture 6">
            <a:extLst>
              <a:ext uri="{FF2B5EF4-FFF2-40B4-BE49-F238E27FC236}">
                <a16:creationId xmlns:a16="http://schemas.microsoft.com/office/drawing/2014/main" id="{8F3BB269-89D8-61FD-13DD-0D50A43E2C7F}"/>
              </a:ext>
            </a:extLst>
          </p:cNvPr>
          <p:cNvPicPr>
            <a:picLocks noChangeAspect="1"/>
          </p:cNvPicPr>
          <p:nvPr/>
        </p:nvPicPr>
        <p:blipFill>
          <a:blip r:embed="rId3"/>
          <a:stretch>
            <a:fillRect/>
          </a:stretch>
        </p:blipFill>
        <p:spPr>
          <a:xfrm>
            <a:off x="4723840" y="268941"/>
            <a:ext cx="7398988" cy="5604734"/>
          </a:xfrm>
          <a:prstGeom prst="rect">
            <a:avLst/>
          </a:prstGeom>
        </p:spPr>
      </p:pic>
      <p:sp>
        <p:nvSpPr>
          <p:cNvPr id="3" name="TextBox 2">
            <a:extLst>
              <a:ext uri="{FF2B5EF4-FFF2-40B4-BE49-F238E27FC236}">
                <a16:creationId xmlns:a16="http://schemas.microsoft.com/office/drawing/2014/main" id="{608CDDA9-A197-282C-3E78-9B3C88E3E353}"/>
              </a:ext>
            </a:extLst>
          </p:cNvPr>
          <p:cNvSpPr txBox="1"/>
          <p:nvPr/>
        </p:nvSpPr>
        <p:spPr>
          <a:xfrm>
            <a:off x="5034578" y="5996505"/>
            <a:ext cx="1913344" cy="369332"/>
          </a:xfrm>
          <a:prstGeom prst="rect">
            <a:avLst/>
          </a:prstGeom>
          <a:noFill/>
        </p:spPr>
        <p:txBody>
          <a:bodyPr wrap="none" rtlCol="0">
            <a:spAutoFit/>
          </a:bodyPr>
          <a:lstStyle/>
          <a:p>
            <a:r>
              <a:rPr lang="en-US"/>
              <a:t>Source: </a:t>
            </a:r>
            <a:r>
              <a:rPr lang="en-US" err="1"/>
              <a:t>FEMA.Gov</a:t>
            </a:r>
            <a:endParaRPr lang="en-US"/>
          </a:p>
        </p:txBody>
      </p:sp>
    </p:spTree>
    <p:extLst>
      <p:ext uri="{BB962C8B-B14F-4D97-AF65-F5344CB8AC3E}">
        <p14:creationId xmlns:p14="http://schemas.microsoft.com/office/powerpoint/2010/main" val="74410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6972-D69F-4D0A-C565-7300CBB1B62D}"/>
              </a:ext>
            </a:extLst>
          </p:cNvPr>
          <p:cNvSpPr>
            <a:spLocks noGrp="1"/>
          </p:cNvSpPr>
          <p:nvPr>
            <p:ph type="title"/>
          </p:nvPr>
        </p:nvSpPr>
        <p:spPr/>
        <p:txBody>
          <a:bodyPr/>
          <a:lstStyle/>
          <a:p>
            <a:r>
              <a:rPr lang="en-US"/>
              <a:t>Application Demo</a:t>
            </a:r>
          </a:p>
        </p:txBody>
      </p:sp>
      <p:sp>
        <p:nvSpPr>
          <p:cNvPr id="3" name="Content Placeholder 2">
            <a:extLst>
              <a:ext uri="{FF2B5EF4-FFF2-40B4-BE49-F238E27FC236}">
                <a16:creationId xmlns:a16="http://schemas.microsoft.com/office/drawing/2014/main" id="{1C1CCF66-C119-63A6-C98A-990CFA14222B}"/>
              </a:ext>
            </a:extLst>
          </p:cNvPr>
          <p:cNvSpPr>
            <a:spLocks noGrp="1"/>
          </p:cNvSpPr>
          <p:nvPr>
            <p:ph idx="1"/>
          </p:nvPr>
        </p:nvSpPr>
        <p:spPr/>
        <p:txBody>
          <a:bodyPr vert="horz" lIns="91440" tIns="45720" rIns="91440" bIns="45720" rtlCol="0" anchor="t">
            <a:normAutofit/>
          </a:bodyPr>
          <a:lstStyle/>
          <a:p>
            <a:r>
              <a:rPr lang="en-US" dirty="0"/>
              <a:t>Now we will present the MVP (Minimum Viable Product) model we created</a:t>
            </a:r>
          </a:p>
        </p:txBody>
      </p:sp>
    </p:spTree>
    <p:extLst>
      <p:ext uri="{BB962C8B-B14F-4D97-AF65-F5344CB8AC3E}">
        <p14:creationId xmlns:p14="http://schemas.microsoft.com/office/powerpoint/2010/main" val="427209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F7FE-87DA-9529-9237-798060608F41}"/>
              </a:ext>
            </a:extLst>
          </p:cNvPr>
          <p:cNvSpPr>
            <a:spLocks noGrp="1"/>
          </p:cNvSpPr>
          <p:nvPr>
            <p:ph type="title"/>
          </p:nvPr>
        </p:nvSpPr>
        <p:spPr/>
        <p:txBody>
          <a:bodyPr/>
          <a:lstStyle/>
          <a:p>
            <a:r>
              <a:rPr lang="en-US"/>
              <a:t>Flask Demo</a:t>
            </a:r>
          </a:p>
        </p:txBody>
      </p:sp>
      <p:sp>
        <p:nvSpPr>
          <p:cNvPr id="3" name="Content Placeholder 2">
            <a:extLst>
              <a:ext uri="{FF2B5EF4-FFF2-40B4-BE49-F238E27FC236}">
                <a16:creationId xmlns:a16="http://schemas.microsoft.com/office/drawing/2014/main" id="{9F70B829-7F48-C9EB-9116-697B446C5B49}"/>
              </a:ext>
            </a:extLst>
          </p:cNvPr>
          <p:cNvSpPr>
            <a:spLocks noGrp="1"/>
          </p:cNvSpPr>
          <p:nvPr>
            <p:ph idx="1"/>
          </p:nvPr>
        </p:nvSpPr>
        <p:spPr/>
        <p:txBody>
          <a:bodyPr/>
          <a:lstStyle/>
          <a:p>
            <a:r>
              <a:rPr lang="en-US" dirty="0"/>
              <a:t>Our Flask Demo is complete with respect to introduction (home, about pages) with one database table update only</a:t>
            </a:r>
          </a:p>
        </p:txBody>
      </p:sp>
    </p:spTree>
    <p:extLst>
      <p:ext uri="{BB962C8B-B14F-4D97-AF65-F5344CB8AC3E}">
        <p14:creationId xmlns:p14="http://schemas.microsoft.com/office/powerpoint/2010/main" val="123966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50DB-855F-4E2B-6948-F8D6A4A16FC3}"/>
              </a:ext>
            </a:extLst>
          </p:cNvPr>
          <p:cNvSpPr>
            <a:spLocks noGrp="1"/>
          </p:cNvSpPr>
          <p:nvPr>
            <p:ph type="title"/>
          </p:nvPr>
        </p:nvSpPr>
        <p:spPr/>
        <p:txBody>
          <a:bodyPr/>
          <a:lstStyle/>
          <a:p>
            <a:r>
              <a:rPr lang="en-US"/>
              <a:t>What Were the Challenges?</a:t>
            </a:r>
          </a:p>
        </p:txBody>
      </p:sp>
      <p:graphicFrame>
        <p:nvGraphicFramePr>
          <p:cNvPr id="6" name="Content Placeholder 2">
            <a:extLst>
              <a:ext uri="{FF2B5EF4-FFF2-40B4-BE49-F238E27FC236}">
                <a16:creationId xmlns:a16="http://schemas.microsoft.com/office/drawing/2014/main" id="{11D36676-39B2-C801-ABFF-08EECD9C35BF}"/>
              </a:ext>
            </a:extLst>
          </p:cNvPr>
          <p:cNvGraphicFramePr>
            <a:graphicFrameLocks noGrp="1"/>
          </p:cNvGraphicFramePr>
          <p:nvPr>
            <p:ph idx="1"/>
            <p:extLst>
              <p:ext uri="{D42A27DB-BD31-4B8C-83A1-F6EECF244321}">
                <p14:modId xmlns:p14="http://schemas.microsoft.com/office/powerpoint/2010/main" val="34590272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4578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8CD0A14-FEE8-DF8E-764D-289610BAFDDB}"/>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Software Development Roadmap</a:t>
            </a: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09D328-9DFC-42A6-6C22-8E7A27FCC1F4}"/>
              </a:ext>
            </a:extLst>
          </p:cNvPr>
          <p:cNvSpPr>
            <a:spLocks noGrp="1"/>
          </p:cNvSpPr>
          <p:nvPr>
            <p:ph idx="1"/>
          </p:nvPr>
        </p:nvSpPr>
        <p:spPr>
          <a:xfrm>
            <a:off x="4379709" y="686862"/>
            <a:ext cx="7037591" cy="5475129"/>
          </a:xfrm>
        </p:spPr>
        <p:txBody>
          <a:bodyPr anchor="ctr">
            <a:normAutofit/>
          </a:bodyPr>
          <a:lstStyle/>
          <a:p>
            <a:pPr>
              <a:buFont typeface="Wingdings" panose="05000000000000000000" pitchFamily="2" charset="2"/>
              <a:buChar char="ü"/>
            </a:pPr>
            <a:r>
              <a:rPr lang="en-US" sz="2600" dirty="0"/>
              <a:t>Release 1 – Beta (complete): Capture the basic foundational data related to:</a:t>
            </a:r>
          </a:p>
          <a:p>
            <a:pPr lvl="1"/>
            <a:r>
              <a:rPr lang="en-US" sz="2600" dirty="0"/>
              <a:t>Disasters </a:t>
            </a:r>
            <a:endParaRPr lang="en-US" sz="2600" dirty="0">
              <a:cs typeface="Calibri"/>
            </a:endParaRPr>
          </a:p>
          <a:p>
            <a:pPr lvl="1"/>
            <a:r>
              <a:rPr lang="en-US" sz="2600" dirty="0"/>
              <a:t>Locations</a:t>
            </a:r>
            <a:endParaRPr lang="en-US" sz="2600" dirty="0">
              <a:cs typeface="Calibri"/>
            </a:endParaRPr>
          </a:p>
          <a:p>
            <a:pPr lvl="1"/>
            <a:r>
              <a:rPr lang="en-US" sz="2600" dirty="0"/>
              <a:t>Volunteers</a:t>
            </a:r>
            <a:endParaRPr lang="en-US" sz="2600" dirty="0">
              <a:cs typeface="Calibri"/>
            </a:endParaRPr>
          </a:p>
          <a:p>
            <a:pPr lvl="1"/>
            <a:r>
              <a:rPr lang="en-US" sz="2600" dirty="0"/>
              <a:t>Victims</a:t>
            </a:r>
            <a:endParaRPr lang="en-US" sz="2600" dirty="0">
              <a:cs typeface="Calibri"/>
            </a:endParaRPr>
          </a:p>
          <a:p>
            <a:r>
              <a:rPr lang="en-US" sz="2600" dirty="0"/>
              <a:t>Release 2: Complete the cycle as well as adding other reporting features, such as: equipment</a:t>
            </a:r>
            <a:endParaRPr lang="en-US" sz="2600" dirty="0">
              <a:cs typeface="Calibri"/>
            </a:endParaRPr>
          </a:p>
          <a:p>
            <a:r>
              <a:rPr lang="en-US" sz="2600" dirty="0"/>
              <a:t>Release 3: Avail a mobile app on iOS and Android for basic data collection and knowledge sharing</a:t>
            </a:r>
            <a:endParaRPr lang="en-US" sz="2600" dirty="0">
              <a:cs typeface="Calibri"/>
            </a:endParaRPr>
          </a:p>
          <a:p>
            <a:r>
              <a:rPr lang="en-US" sz="2600" dirty="0"/>
              <a:t>Release 4: Emergency push notifications, instant communication and coordination (a la Waze and the Emergency Notification System)</a:t>
            </a:r>
            <a:endParaRPr lang="en-US" sz="2600" dirty="0">
              <a:cs typeface="Calibri"/>
            </a:endParaRPr>
          </a:p>
        </p:txBody>
      </p:sp>
    </p:spTree>
    <p:extLst>
      <p:ext uri="{BB962C8B-B14F-4D97-AF65-F5344CB8AC3E}">
        <p14:creationId xmlns:p14="http://schemas.microsoft.com/office/powerpoint/2010/main" val="92534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E4C2-813E-91B7-F3C2-8E5BBE00DB38}"/>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3A5F87C4-1016-B32A-B86F-F8FBF417B2BC}"/>
              </a:ext>
            </a:extLst>
          </p:cNvPr>
          <p:cNvSpPr>
            <a:spLocks noGrp="1"/>
          </p:cNvSpPr>
          <p:nvPr>
            <p:ph idx="1"/>
          </p:nvPr>
        </p:nvSpPr>
        <p:spPr>
          <a:xfrm>
            <a:off x="838200" y="1553592"/>
            <a:ext cx="10515600" cy="4623371"/>
          </a:xfrm>
        </p:spPr>
        <p:txBody>
          <a:bodyPr vert="horz" lIns="91440" tIns="45720" rIns="91440" bIns="45720" rtlCol="0" anchor="t">
            <a:normAutofit fontScale="77500" lnSpcReduction="20000"/>
          </a:bodyPr>
          <a:lstStyle/>
          <a:p>
            <a:r>
              <a:rPr lang="en-US" dirty="0"/>
              <a:t>Intergovernmental Panel on Climate Change (IPCC) </a:t>
            </a:r>
          </a:p>
          <a:p>
            <a:r>
              <a:rPr lang="en-US" dirty="0"/>
              <a:t>The Society for Disaster Medicine and Public Health Inc.</a:t>
            </a:r>
          </a:p>
          <a:p>
            <a:r>
              <a:rPr lang="en-US" i="1" dirty="0"/>
              <a:t>Disaster Risk Reduction: Why Do We Need Accurate Disaster Mortality Data To Strengthen Policy And Practice? </a:t>
            </a:r>
            <a:r>
              <a:rPr lang="en-US" dirty="0"/>
              <a:t>Dell D Saulnier et al, published May 31, 2019. Sources: Govt. Cambodia, Govt. Malaysia, </a:t>
            </a:r>
            <a:r>
              <a:rPr lang="en-US" dirty="0" err="1"/>
              <a:t>Karonlinska</a:t>
            </a:r>
            <a:r>
              <a:rPr lang="en-US" dirty="0"/>
              <a:t> </a:t>
            </a:r>
            <a:r>
              <a:rPr lang="en-US" dirty="0" err="1"/>
              <a:t>Institulet</a:t>
            </a:r>
            <a:r>
              <a:rPr lang="en-US" dirty="0"/>
              <a:t>, UN Office for Disaster Risk Reduction</a:t>
            </a:r>
          </a:p>
          <a:p>
            <a:r>
              <a:rPr lang="en-US" dirty="0">
                <a:hlinkClick r:id="rId3"/>
              </a:rPr>
              <a:t>Natural Disasters - Our World in Data</a:t>
            </a:r>
            <a:endParaRPr lang="en-US" dirty="0"/>
          </a:p>
          <a:p>
            <a:r>
              <a:rPr lang="en-US" i="1" dirty="0"/>
              <a:t>Challenges with Disaster Mortality Data and Measuring Progress Towards the Implementation of the Sendai Framework. </a:t>
            </a:r>
            <a:r>
              <a:rPr lang="en-US" dirty="0"/>
              <a:t>Helen K. Green, Oliver Lysaght, Dell D. Saulnier, Kevin Blanchard, Alistair Humphrey, Bapon Fakhruddin, Virginia Murray, Int. J Disaster Risk Sci, 30 October 2019</a:t>
            </a:r>
          </a:p>
          <a:p>
            <a:r>
              <a:rPr lang="en-US" i="1" dirty="0"/>
              <a:t>How the Internet of Things Can Prepare Cities for Natural Disasters. </a:t>
            </a:r>
            <a:r>
              <a:rPr lang="en-US" dirty="0"/>
              <a:t>Kris Tremaine and Kyle Tuberson, Harvard Business Review, December 01, 2017</a:t>
            </a:r>
          </a:p>
          <a:p>
            <a:r>
              <a:rPr lang="en-US" i="1" dirty="0"/>
              <a:t>Grade Tracker, Web Page with Flask, </a:t>
            </a:r>
            <a:r>
              <a:rPr lang="en-US" i="1" dirty="0" err="1"/>
              <a:t>Vinventory</a:t>
            </a:r>
            <a:r>
              <a:rPr lang="en-US" i="1" dirty="0"/>
              <a:t> projects.</a:t>
            </a:r>
            <a:r>
              <a:rPr lang="en-US" dirty="0"/>
              <a:t> Kennesaw State University, GA, HMI 7540 – Healthcare Info Systems Development</a:t>
            </a:r>
            <a:endParaRPr lang="en-US" i="1" dirty="0"/>
          </a:p>
        </p:txBody>
      </p:sp>
    </p:spTree>
    <p:extLst>
      <p:ext uri="{BB962C8B-B14F-4D97-AF65-F5344CB8AC3E}">
        <p14:creationId xmlns:p14="http://schemas.microsoft.com/office/powerpoint/2010/main" val="47545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9FFAC62-B235-F797-659C-68B7329FE5A3}"/>
              </a:ext>
            </a:extLst>
          </p:cNvPr>
          <p:cNvPicPr>
            <a:picLocks noChangeAspect="1"/>
          </p:cNvPicPr>
          <p:nvPr/>
        </p:nvPicPr>
        <p:blipFill>
          <a:blip r:embed="rId3"/>
          <a:stretch>
            <a:fillRect/>
          </a:stretch>
        </p:blipFill>
        <p:spPr>
          <a:xfrm>
            <a:off x="1478477" y="0"/>
            <a:ext cx="9173852" cy="6857999"/>
          </a:xfrm>
          <a:prstGeom prst="rect">
            <a:avLst/>
          </a:prstGeom>
        </p:spPr>
      </p:pic>
      <p:sp>
        <p:nvSpPr>
          <p:cNvPr id="4" name="Google Shape;1126;p61">
            <a:extLst>
              <a:ext uri="{FF2B5EF4-FFF2-40B4-BE49-F238E27FC236}">
                <a16:creationId xmlns:a16="http://schemas.microsoft.com/office/drawing/2014/main" id="{A721351E-6F83-EB9D-B305-95237163ABF3}"/>
              </a:ext>
            </a:extLst>
          </p:cNvPr>
          <p:cNvSpPr txBox="1">
            <a:spLocks/>
          </p:cNvSpPr>
          <p:nvPr/>
        </p:nvSpPr>
        <p:spPr>
          <a:xfrm>
            <a:off x="6687009" y="5369653"/>
            <a:ext cx="3849900" cy="9585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a:t>Thanks!</a:t>
            </a:r>
          </a:p>
        </p:txBody>
      </p:sp>
      <p:sp>
        <p:nvSpPr>
          <p:cNvPr id="6" name="Google Shape;1128;p61">
            <a:extLst>
              <a:ext uri="{FF2B5EF4-FFF2-40B4-BE49-F238E27FC236}">
                <a16:creationId xmlns:a16="http://schemas.microsoft.com/office/drawing/2014/main" id="{61DE18E1-FF97-8414-E75B-D8ABFFAE4DD1}"/>
              </a:ext>
            </a:extLst>
          </p:cNvPr>
          <p:cNvSpPr txBox="1">
            <a:spLocks/>
          </p:cNvSpPr>
          <p:nvPr/>
        </p:nvSpPr>
        <p:spPr>
          <a:xfrm>
            <a:off x="1852863" y="3651101"/>
            <a:ext cx="3284621" cy="1952547"/>
          </a:xfrm>
          <a:prstGeom prst="rect">
            <a:avLst/>
          </a:prstGeom>
          <a:solidFill>
            <a:schemeClr val="accent1">
              <a:lumMod val="60000"/>
              <a:lumOff val="40000"/>
            </a:schemeClr>
          </a:solidFill>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600"/>
              </a:spcAft>
              <a:buFont typeface="Arial" panose="020B0604020202020204" pitchFamily="34" charset="0"/>
              <a:buNone/>
            </a:pPr>
            <a:r>
              <a:rPr lang="en-US"/>
              <a:t>MOT</a:t>
            </a:r>
          </a:p>
          <a:p>
            <a:pPr marL="0" indent="0" algn="ctr">
              <a:spcBef>
                <a:spcPts val="0"/>
              </a:spcBef>
              <a:spcAft>
                <a:spcPts val="600"/>
              </a:spcAft>
              <a:buFont typeface="Arial" panose="020B0604020202020204" pitchFamily="34" charset="0"/>
              <a:buNone/>
            </a:pPr>
            <a:r>
              <a:rPr lang="en-US"/>
              <a:t>Farrah Muttardy</a:t>
            </a:r>
          </a:p>
          <a:p>
            <a:pPr marL="0" indent="0" algn="ctr">
              <a:spcBef>
                <a:spcPts val="0"/>
              </a:spcBef>
              <a:spcAft>
                <a:spcPts val="600"/>
              </a:spcAft>
              <a:buFont typeface="Arial" panose="020B0604020202020204" pitchFamily="34" charset="0"/>
              <a:buNone/>
            </a:pPr>
            <a:r>
              <a:rPr lang="en-US"/>
              <a:t> Richard Ogniewski </a:t>
            </a:r>
          </a:p>
          <a:p>
            <a:pPr marL="0" indent="0" algn="ctr">
              <a:spcBef>
                <a:spcPts val="0"/>
              </a:spcBef>
              <a:spcAft>
                <a:spcPts val="600"/>
              </a:spcAft>
              <a:buFont typeface="Arial" panose="020B0604020202020204" pitchFamily="34" charset="0"/>
              <a:buNone/>
            </a:pPr>
            <a:r>
              <a:rPr lang="en-US"/>
              <a:t>Elie Tannouri</a:t>
            </a:r>
          </a:p>
        </p:txBody>
      </p:sp>
      <p:cxnSp>
        <p:nvCxnSpPr>
          <p:cNvPr id="7" name="Google Shape;1129;p61">
            <a:extLst>
              <a:ext uri="{FF2B5EF4-FFF2-40B4-BE49-F238E27FC236}">
                <a16:creationId xmlns:a16="http://schemas.microsoft.com/office/drawing/2014/main" id="{9B73E9F4-32D3-4A6C-70FA-418515066E73}"/>
              </a:ext>
            </a:extLst>
          </p:cNvPr>
          <p:cNvCxnSpPr/>
          <p:nvPr/>
        </p:nvCxnSpPr>
        <p:spPr>
          <a:xfrm>
            <a:off x="3179349" y="1862436"/>
            <a:ext cx="540300" cy="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774507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7E28C7-27FB-9401-8A15-8854437E3649}"/>
              </a:ext>
            </a:extLst>
          </p:cNvPr>
          <p:cNvPicPr>
            <a:picLocks noChangeAspect="1"/>
          </p:cNvPicPr>
          <p:nvPr/>
        </p:nvPicPr>
        <p:blipFill>
          <a:blip r:embed="rId5"/>
          <a:stretch>
            <a:fillRect/>
          </a:stretch>
        </p:blipFill>
        <p:spPr>
          <a:xfrm rot="10800000">
            <a:off x="10757" y="-6832"/>
            <a:ext cx="4248628" cy="6864832"/>
          </a:xfrm>
          <a:prstGeom prst="rect">
            <a:avLst/>
          </a:prstGeom>
          <a:solidFill>
            <a:schemeClr val="bg2"/>
          </a:solidFill>
        </p:spPr>
      </p:pic>
      <p:grpSp>
        <p:nvGrpSpPr>
          <p:cNvPr id="5" name="Group 4">
            <a:extLst>
              <a:ext uri="{FF2B5EF4-FFF2-40B4-BE49-F238E27FC236}">
                <a16:creationId xmlns:a16="http://schemas.microsoft.com/office/drawing/2014/main" id="{18336950-A35D-9F4C-792D-6F29E513F1F8}"/>
              </a:ext>
            </a:extLst>
          </p:cNvPr>
          <p:cNvGrpSpPr/>
          <p:nvPr/>
        </p:nvGrpSpPr>
        <p:grpSpPr>
          <a:xfrm>
            <a:off x="10756" y="0"/>
            <a:ext cx="3108962" cy="2993522"/>
            <a:chOff x="2244546" y="742575"/>
            <a:chExt cx="7423827" cy="5436723"/>
          </a:xfrm>
        </p:grpSpPr>
        <p:pic>
          <p:nvPicPr>
            <p:cNvPr id="6" name="Picture 5" descr="Graphical user interface, website&#10;&#10;Description automatically generated">
              <a:extLst>
                <a:ext uri="{FF2B5EF4-FFF2-40B4-BE49-F238E27FC236}">
                  <a16:creationId xmlns:a16="http://schemas.microsoft.com/office/drawing/2014/main" id="{CCD9086C-385C-7B84-D6F8-7E1F5B09E196}"/>
                </a:ext>
              </a:extLst>
            </p:cNvPr>
            <p:cNvPicPr>
              <a:picLocks noChangeAspect="1"/>
            </p:cNvPicPr>
            <p:nvPr/>
          </p:nvPicPr>
          <p:blipFill>
            <a:blip r:embed="rId6"/>
            <a:stretch>
              <a:fillRect/>
            </a:stretch>
          </p:blipFill>
          <p:spPr>
            <a:xfrm>
              <a:off x="2244546" y="742575"/>
              <a:ext cx="7144744" cy="5372850"/>
            </a:xfrm>
            <a:prstGeom prst="rect">
              <a:avLst/>
            </a:prstGeom>
          </p:spPr>
        </p:pic>
        <p:pic>
          <p:nvPicPr>
            <p:cNvPr id="7" name="Picture 6">
              <a:extLst>
                <a:ext uri="{FF2B5EF4-FFF2-40B4-BE49-F238E27FC236}">
                  <a16:creationId xmlns:a16="http://schemas.microsoft.com/office/drawing/2014/main" id="{95ABAE73-F7EA-6012-1ACA-1795800B5689}"/>
                </a:ext>
              </a:extLst>
            </p:cNvPr>
            <p:cNvPicPr>
              <a:picLocks noChangeAspect="1"/>
            </p:cNvPicPr>
            <p:nvPr/>
          </p:nvPicPr>
          <p:blipFill>
            <a:blip r:embed="rId7"/>
            <a:stretch>
              <a:fillRect/>
            </a:stretch>
          </p:blipFill>
          <p:spPr>
            <a:xfrm>
              <a:off x="7492205" y="753333"/>
              <a:ext cx="2176168" cy="1656380"/>
            </a:xfrm>
            <a:prstGeom prst="rect">
              <a:avLst/>
            </a:prstGeom>
          </p:spPr>
        </p:pic>
        <p:sp>
          <p:nvSpPr>
            <p:cNvPr id="8" name="TextBox 7">
              <a:extLst>
                <a:ext uri="{FF2B5EF4-FFF2-40B4-BE49-F238E27FC236}">
                  <a16:creationId xmlns:a16="http://schemas.microsoft.com/office/drawing/2014/main" id="{A881C862-C680-AF32-83BE-038099A4E528}"/>
                </a:ext>
              </a:extLst>
            </p:cNvPr>
            <p:cNvSpPr txBox="1"/>
            <p:nvPr/>
          </p:nvSpPr>
          <p:spPr>
            <a:xfrm>
              <a:off x="5530242" y="6013228"/>
              <a:ext cx="3849625" cy="166070"/>
            </a:xfrm>
            <a:prstGeom prst="rect">
              <a:avLst/>
            </a:prstGeom>
            <a:solidFill>
              <a:schemeClr val="bg2">
                <a:lumMod val="50000"/>
              </a:schemeClr>
            </a:solidFill>
          </p:spPr>
          <p:txBody>
            <a:bodyPr wrap="square" rtlCol="0">
              <a:spAutoFit/>
            </a:bodyPr>
            <a:lstStyle/>
            <a:p>
              <a:endParaRPr lang="en-US" sz="800"/>
            </a:p>
          </p:txBody>
        </p:sp>
      </p:grpSp>
      <p:sp>
        <p:nvSpPr>
          <p:cNvPr id="10" name="TextBox 9">
            <a:extLst>
              <a:ext uri="{FF2B5EF4-FFF2-40B4-BE49-F238E27FC236}">
                <a16:creationId xmlns:a16="http://schemas.microsoft.com/office/drawing/2014/main" id="{307045B3-69CD-0A45-3216-33AE5A046DE4}"/>
              </a:ext>
            </a:extLst>
          </p:cNvPr>
          <p:cNvSpPr txBox="1"/>
          <p:nvPr/>
        </p:nvSpPr>
        <p:spPr>
          <a:xfrm>
            <a:off x="5095321" y="1568882"/>
            <a:ext cx="1154546" cy="1569660"/>
          </a:xfrm>
          <a:prstGeom prst="rect">
            <a:avLst/>
          </a:prstGeom>
          <a:solidFill>
            <a:schemeClr val="accent6">
              <a:lumMod val="75000"/>
            </a:schemeClr>
          </a:solidFill>
          <a:ln>
            <a:solidFill>
              <a:schemeClr val="tx1">
                <a:lumMod val="95000"/>
                <a:lumOff val="5000"/>
              </a:schemeClr>
            </a:solidFill>
          </a:ln>
        </p:spPr>
        <p:txBody>
          <a:bodyPr wrap="square" rtlCol="0">
            <a:spAutoFit/>
          </a:bodyPr>
          <a:lstStyle/>
          <a:p>
            <a:pPr algn="ctr"/>
            <a:r>
              <a:rPr lang="en-US" sz="9600" b="1">
                <a:solidFill>
                  <a:srgbClr val="FFFF00"/>
                </a:solidFill>
              </a:rPr>
              <a:t>S</a:t>
            </a:r>
          </a:p>
        </p:txBody>
      </p:sp>
      <p:sp>
        <p:nvSpPr>
          <p:cNvPr id="11" name="TextBox 10">
            <a:extLst>
              <a:ext uri="{FF2B5EF4-FFF2-40B4-BE49-F238E27FC236}">
                <a16:creationId xmlns:a16="http://schemas.microsoft.com/office/drawing/2014/main" id="{256D78B8-4FEC-F5C4-C8FB-DBE84FB928C4}"/>
              </a:ext>
            </a:extLst>
          </p:cNvPr>
          <p:cNvSpPr txBox="1"/>
          <p:nvPr/>
        </p:nvSpPr>
        <p:spPr>
          <a:xfrm>
            <a:off x="6543361" y="1568882"/>
            <a:ext cx="1154546" cy="1569660"/>
          </a:xfrm>
          <a:prstGeom prst="rect">
            <a:avLst/>
          </a:prstGeom>
          <a:solidFill>
            <a:schemeClr val="accent6">
              <a:lumMod val="75000"/>
            </a:schemeClr>
          </a:solidFill>
          <a:ln>
            <a:solidFill>
              <a:schemeClr val="tx1"/>
            </a:solidFill>
          </a:ln>
        </p:spPr>
        <p:txBody>
          <a:bodyPr wrap="square" rtlCol="0">
            <a:spAutoFit/>
          </a:bodyPr>
          <a:lstStyle/>
          <a:p>
            <a:pPr algn="ctr"/>
            <a:r>
              <a:rPr lang="en-US" sz="9600" b="1">
                <a:solidFill>
                  <a:srgbClr val="FFFF00"/>
                </a:solidFill>
              </a:rPr>
              <a:t>T</a:t>
            </a:r>
          </a:p>
        </p:txBody>
      </p:sp>
      <p:sp>
        <p:nvSpPr>
          <p:cNvPr id="12" name="TextBox 11">
            <a:extLst>
              <a:ext uri="{FF2B5EF4-FFF2-40B4-BE49-F238E27FC236}">
                <a16:creationId xmlns:a16="http://schemas.microsoft.com/office/drawing/2014/main" id="{4AB7EBE2-7504-D28D-FF6B-5E0B8A4D826C}"/>
              </a:ext>
            </a:extLst>
          </p:cNvPr>
          <p:cNvSpPr txBox="1"/>
          <p:nvPr/>
        </p:nvSpPr>
        <p:spPr>
          <a:xfrm>
            <a:off x="7969895" y="1577280"/>
            <a:ext cx="1154546" cy="1569660"/>
          </a:xfrm>
          <a:prstGeom prst="rect">
            <a:avLst/>
          </a:prstGeom>
          <a:solidFill>
            <a:schemeClr val="accent6">
              <a:lumMod val="75000"/>
            </a:schemeClr>
          </a:solidFill>
          <a:ln>
            <a:solidFill>
              <a:schemeClr val="tx1"/>
            </a:solidFill>
          </a:ln>
        </p:spPr>
        <p:txBody>
          <a:bodyPr wrap="square" rtlCol="0">
            <a:spAutoFit/>
          </a:bodyPr>
          <a:lstStyle/>
          <a:p>
            <a:pPr algn="ctr"/>
            <a:r>
              <a:rPr lang="en-US" sz="9600" b="1">
                <a:solidFill>
                  <a:srgbClr val="FFFF00"/>
                </a:solidFill>
              </a:rPr>
              <a:t>a</a:t>
            </a:r>
          </a:p>
        </p:txBody>
      </p:sp>
      <p:sp>
        <p:nvSpPr>
          <p:cNvPr id="13" name="TextBox 12">
            <a:extLst>
              <a:ext uri="{FF2B5EF4-FFF2-40B4-BE49-F238E27FC236}">
                <a16:creationId xmlns:a16="http://schemas.microsoft.com/office/drawing/2014/main" id="{5F2A231E-3AF9-7CE0-88C6-3CB5FAD0DD50}"/>
              </a:ext>
            </a:extLst>
          </p:cNvPr>
          <p:cNvSpPr txBox="1"/>
          <p:nvPr/>
        </p:nvSpPr>
        <p:spPr>
          <a:xfrm>
            <a:off x="9376433" y="1568882"/>
            <a:ext cx="1154546" cy="1569660"/>
          </a:xfrm>
          <a:prstGeom prst="rect">
            <a:avLst/>
          </a:prstGeom>
          <a:solidFill>
            <a:schemeClr val="accent6">
              <a:lumMod val="75000"/>
            </a:schemeClr>
          </a:solidFill>
          <a:ln>
            <a:solidFill>
              <a:schemeClr val="tx1"/>
            </a:solidFill>
          </a:ln>
        </p:spPr>
        <p:txBody>
          <a:bodyPr wrap="square" rtlCol="0">
            <a:spAutoFit/>
          </a:bodyPr>
          <a:lstStyle/>
          <a:p>
            <a:pPr algn="ctr"/>
            <a:r>
              <a:rPr lang="en-US" sz="9600" b="1">
                <a:solidFill>
                  <a:srgbClr val="FFFF00"/>
                </a:solidFill>
              </a:rPr>
              <a:t>R</a:t>
            </a:r>
          </a:p>
        </p:txBody>
      </p:sp>
      <p:sp>
        <p:nvSpPr>
          <p:cNvPr id="14" name="TextBox 13">
            <a:extLst>
              <a:ext uri="{FF2B5EF4-FFF2-40B4-BE49-F238E27FC236}">
                <a16:creationId xmlns:a16="http://schemas.microsoft.com/office/drawing/2014/main" id="{635BD833-D686-E5DA-FBD5-923E52BA8B6E}"/>
              </a:ext>
            </a:extLst>
          </p:cNvPr>
          <p:cNvSpPr txBox="1"/>
          <p:nvPr/>
        </p:nvSpPr>
        <p:spPr>
          <a:xfrm>
            <a:off x="10787588" y="1568882"/>
            <a:ext cx="1154546" cy="1569660"/>
          </a:xfrm>
          <a:prstGeom prst="rect">
            <a:avLst/>
          </a:prstGeom>
          <a:solidFill>
            <a:schemeClr val="accent6">
              <a:lumMod val="75000"/>
            </a:schemeClr>
          </a:solidFill>
          <a:ln>
            <a:solidFill>
              <a:schemeClr val="tx1"/>
            </a:solidFill>
          </a:ln>
        </p:spPr>
        <p:txBody>
          <a:bodyPr wrap="square" rtlCol="0">
            <a:spAutoFit/>
          </a:bodyPr>
          <a:lstStyle/>
          <a:p>
            <a:pPr algn="ctr"/>
            <a:r>
              <a:rPr lang="en-US" sz="9600" b="1">
                <a:solidFill>
                  <a:srgbClr val="FFFF00"/>
                </a:solidFill>
              </a:rPr>
              <a:t>T</a:t>
            </a:r>
          </a:p>
        </p:txBody>
      </p:sp>
      <p:sp>
        <p:nvSpPr>
          <p:cNvPr id="15" name="TextBox 14">
            <a:extLst>
              <a:ext uri="{FF2B5EF4-FFF2-40B4-BE49-F238E27FC236}">
                <a16:creationId xmlns:a16="http://schemas.microsoft.com/office/drawing/2014/main" id="{1E5A0D3A-4EC1-BD79-7B0C-D5E150AD4BB5}"/>
              </a:ext>
            </a:extLst>
          </p:cNvPr>
          <p:cNvSpPr txBox="1"/>
          <p:nvPr/>
        </p:nvSpPr>
        <p:spPr>
          <a:xfrm>
            <a:off x="5095321" y="3810487"/>
            <a:ext cx="1154546" cy="369332"/>
          </a:xfrm>
          <a:prstGeom prst="rect">
            <a:avLst/>
          </a:prstGeom>
          <a:noFill/>
        </p:spPr>
        <p:txBody>
          <a:bodyPr wrap="square" rtlCol="0">
            <a:spAutoFit/>
          </a:bodyPr>
          <a:lstStyle/>
          <a:p>
            <a:pPr algn="ctr"/>
            <a:r>
              <a:rPr lang="en-US" b="1"/>
              <a:t>Simple</a:t>
            </a:r>
          </a:p>
        </p:txBody>
      </p:sp>
      <p:sp>
        <p:nvSpPr>
          <p:cNvPr id="16" name="TextBox 15">
            <a:extLst>
              <a:ext uri="{FF2B5EF4-FFF2-40B4-BE49-F238E27FC236}">
                <a16:creationId xmlns:a16="http://schemas.microsoft.com/office/drawing/2014/main" id="{A9F30A26-AC97-2663-9A3D-6276E1288BD4}"/>
              </a:ext>
            </a:extLst>
          </p:cNvPr>
          <p:cNvSpPr txBox="1"/>
          <p:nvPr/>
        </p:nvSpPr>
        <p:spPr>
          <a:xfrm>
            <a:off x="9360267" y="3810487"/>
            <a:ext cx="1154546" cy="369332"/>
          </a:xfrm>
          <a:prstGeom prst="rect">
            <a:avLst/>
          </a:prstGeom>
          <a:noFill/>
        </p:spPr>
        <p:txBody>
          <a:bodyPr wrap="square" rtlCol="0">
            <a:spAutoFit/>
          </a:bodyPr>
          <a:lstStyle/>
          <a:p>
            <a:pPr algn="ctr"/>
            <a:r>
              <a:rPr lang="en-US" b="1"/>
              <a:t>Rapid</a:t>
            </a:r>
          </a:p>
        </p:txBody>
      </p:sp>
      <p:sp>
        <p:nvSpPr>
          <p:cNvPr id="17" name="TextBox 16">
            <a:extLst>
              <a:ext uri="{FF2B5EF4-FFF2-40B4-BE49-F238E27FC236}">
                <a16:creationId xmlns:a16="http://schemas.microsoft.com/office/drawing/2014/main" id="{84F3D7AE-843B-A329-B711-3E9EAD994A93}"/>
              </a:ext>
            </a:extLst>
          </p:cNvPr>
          <p:cNvSpPr txBox="1"/>
          <p:nvPr/>
        </p:nvSpPr>
        <p:spPr>
          <a:xfrm>
            <a:off x="6524886" y="3810487"/>
            <a:ext cx="1154546" cy="369332"/>
          </a:xfrm>
          <a:prstGeom prst="rect">
            <a:avLst/>
          </a:prstGeom>
          <a:noFill/>
        </p:spPr>
        <p:txBody>
          <a:bodyPr wrap="square" rtlCol="0">
            <a:spAutoFit/>
          </a:bodyPr>
          <a:lstStyle/>
          <a:p>
            <a:pPr algn="ctr"/>
            <a:r>
              <a:rPr lang="en-US" b="1"/>
              <a:t>Triage</a:t>
            </a:r>
          </a:p>
        </p:txBody>
      </p:sp>
      <p:sp>
        <p:nvSpPr>
          <p:cNvPr id="18" name="TextBox 17">
            <a:extLst>
              <a:ext uri="{FF2B5EF4-FFF2-40B4-BE49-F238E27FC236}">
                <a16:creationId xmlns:a16="http://schemas.microsoft.com/office/drawing/2014/main" id="{EEC5C5FC-6223-1AAC-AA53-2616ABAC6070}"/>
              </a:ext>
            </a:extLst>
          </p:cNvPr>
          <p:cNvSpPr txBox="1"/>
          <p:nvPr/>
        </p:nvSpPr>
        <p:spPr>
          <a:xfrm>
            <a:off x="7932945" y="3810487"/>
            <a:ext cx="1154546" cy="369332"/>
          </a:xfrm>
          <a:prstGeom prst="rect">
            <a:avLst/>
          </a:prstGeom>
          <a:noFill/>
        </p:spPr>
        <p:txBody>
          <a:bodyPr wrap="square" rtlCol="0">
            <a:spAutoFit/>
          </a:bodyPr>
          <a:lstStyle/>
          <a:p>
            <a:pPr algn="ctr"/>
            <a:r>
              <a:rPr lang="en-US" b="1"/>
              <a:t>and</a:t>
            </a:r>
          </a:p>
        </p:txBody>
      </p:sp>
      <p:sp>
        <p:nvSpPr>
          <p:cNvPr id="19" name="TextBox 18">
            <a:extLst>
              <a:ext uri="{FF2B5EF4-FFF2-40B4-BE49-F238E27FC236}">
                <a16:creationId xmlns:a16="http://schemas.microsoft.com/office/drawing/2014/main" id="{A7252F30-CA94-AB5C-D40D-1B3DB84E593A}"/>
              </a:ext>
            </a:extLst>
          </p:cNvPr>
          <p:cNvSpPr txBox="1"/>
          <p:nvPr/>
        </p:nvSpPr>
        <p:spPr>
          <a:xfrm>
            <a:off x="10787588" y="3810487"/>
            <a:ext cx="1154546" cy="353943"/>
          </a:xfrm>
          <a:prstGeom prst="rect">
            <a:avLst/>
          </a:prstGeom>
          <a:noFill/>
        </p:spPr>
        <p:txBody>
          <a:bodyPr wrap="square" rtlCol="0">
            <a:spAutoFit/>
          </a:bodyPr>
          <a:lstStyle/>
          <a:p>
            <a:pPr algn="ctr"/>
            <a:r>
              <a:rPr lang="en-US" sz="1700" b="1"/>
              <a:t>Treatment</a:t>
            </a:r>
          </a:p>
        </p:txBody>
      </p:sp>
      <p:sp>
        <p:nvSpPr>
          <p:cNvPr id="20" name="TextBox 19">
            <a:extLst>
              <a:ext uri="{FF2B5EF4-FFF2-40B4-BE49-F238E27FC236}">
                <a16:creationId xmlns:a16="http://schemas.microsoft.com/office/drawing/2014/main" id="{BB15A88F-2EFF-C92E-80DE-101CE024FAFB}"/>
              </a:ext>
            </a:extLst>
          </p:cNvPr>
          <p:cNvSpPr txBox="1"/>
          <p:nvPr/>
        </p:nvSpPr>
        <p:spPr>
          <a:xfrm>
            <a:off x="4980791" y="4689046"/>
            <a:ext cx="6961753" cy="692497"/>
          </a:xfrm>
          <a:prstGeom prst="rect">
            <a:avLst/>
          </a:prstGeom>
          <a:noFill/>
        </p:spPr>
        <p:txBody>
          <a:bodyPr wrap="square" rtlCol="0">
            <a:spAutoFit/>
          </a:bodyPr>
          <a:lstStyle/>
          <a:p>
            <a:r>
              <a:rPr lang="en-US" sz="1300" b="0">
                <a:solidFill>
                  <a:srgbClr val="515151"/>
                </a:solidFill>
                <a:effectLst/>
                <a:latin typeface="Consolas" panose="020B0609020204030204" pitchFamily="49" charset="0"/>
              </a:rPr>
              <a:t>An application used by community-based organizations who are prepared to serve as a crucial resource capable of performing many of the emergency functions needed in the immediate post-disaster period or in emergencies.</a:t>
            </a:r>
            <a:endParaRPr lang="en-US" sz="1300" b="0">
              <a:solidFill>
                <a:srgbClr val="292929"/>
              </a:solidFill>
              <a:effectLst/>
              <a:latin typeface="Consolas" panose="020B0609020204030204" pitchFamily="49" charset="0"/>
            </a:endParaRPr>
          </a:p>
        </p:txBody>
      </p:sp>
      <p:sp>
        <p:nvSpPr>
          <p:cNvPr id="21" name="TextBox 20">
            <a:extLst>
              <a:ext uri="{FF2B5EF4-FFF2-40B4-BE49-F238E27FC236}">
                <a16:creationId xmlns:a16="http://schemas.microsoft.com/office/drawing/2014/main" id="{FE7128DF-B21E-F683-9CCF-87C31F6F30C6}"/>
              </a:ext>
            </a:extLst>
          </p:cNvPr>
          <p:cNvSpPr txBox="1"/>
          <p:nvPr/>
        </p:nvSpPr>
        <p:spPr>
          <a:xfrm>
            <a:off x="6973463" y="190458"/>
            <a:ext cx="3117216" cy="369332"/>
          </a:xfrm>
          <a:prstGeom prst="rect">
            <a:avLst/>
          </a:prstGeom>
          <a:solidFill>
            <a:schemeClr val="accent6">
              <a:lumMod val="20000"/>
              <a:lumOff val="80000"/>
            </a:schemeClr>
          </a:solidFill>
        </p:spPr>
        <p:txBody>
          <a:bodyPr wrap="square">
            <a:spAutoFit/>
          </a:bodyPr>
          <a:lstStyle/>
          <a:p>
            <a:pPr algn="l"/>
            <a:r>
              <a:rPr lang="en-US" b="1">
                <a:solidFill>
                  <a:srgbClr val="303F52"/>
                </a:solidFill>
                <a:effectLst/>
                <a:latin typeface="ProximaNova-Regular"/>
              </a:rPr>
              <a:t>Response Communities Deploy</a:t>
            </a:r>
          </a:p>
        </p:txBody>
      </p:sp>
      <p:sp>
        <p:nvSpPr>
          <p:cNvPr id="22" name="Arrow: Down 21">
            <a:extLst>
              <a:ext uri="{FF2B5EF4-FFF2-40B4-BE49-F238E27FC236}">
                <a16:creationId xmlns:a16="http://schemas.microsoft.com/office/drawing/2014/main" id="{33946EA1-23B7-1693-DAA8-8AFF76DDB3E0}"/>
              </a:ext>
            </a:extLst>
          </p:cNvPr>
          <p:cNvSpPr/>
          <p:nvPr/>
        </p:nvSpPr>
        <p:spPr>
          <a:xfrm>
            <a:off x="8347308" y="685758"/>
            <a:ext cx="366383" cy="739679"/>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926C572-177E-DEDC-8193-BA579C1C54F1}"/>
              </a:ext>
            </a:extLst>
          </p:cNvPr>
          <p:cNvSpPr txBox="1"/>
          <p:nvPr/>
        </p:nvSpPr>
        <p:spPr>
          <a:xfrm>
            <a:off x="7682979" y="5606192"/>
            <a:ext cx="1968191" cy="954107"/>
          </a:xfrm>
          <a:prstGeom prst="rect">
            <a:avLst/>
          </a:prstGeom>
          <a:noFill/>
        </p:spPr>
        <p:txBody>
          <a:bodyPr wrap="square" rtlCol="0">
            <a:spAutoFit/>
          </a:bodyPr>
          <a:lstStyle/>
          <a:p>
            <a:pPr algn="ctr"/>
            <a:r>
              <a:rPr lang="en-US" sz="1400" b="1"/>
              <a:t>MOT Team</a:t>
            </a:r>
          </a:p>
          <a:p>
            <a:pPr algn="ctr"/>
            <a:r>
              <a:rPr lang="en-US" sz="1400"/>
              <a:t>Farah </a:t>
            </a:r>
            <a:r>
              <a:rPr lang="en-US" sz="1400" b="1"/>
              <a:t>M</a:t>
            </a:r>
            <a:r>
              <a:rPr lang="en-US" sz="1400"/>
              <a:t>uttardy</a:t>
            </a:r>
          </a:p>
          <a:p>
            <a:pPr algn="ctr"/>
            <a:r>
              <a:rPr lang="en-US" sz="1400"/>
              <a:t>Richard </a:t>
            </a:r>
            <a:r>
              <a:rPr lang="en-US" sz="1400" b="1"/>
              <a:t>O</a:t>
            </a:r>
            <a:r>
              <a:rPr lang="en-US" sz="1400"/>
              <a:t>gniewski</a:t>
            </a:r>
          </a:p>
          <a:p>
            <a:pPr algn="ctr"/>
            <a:r>
              <a:rPr lang="en-US" sz="1400"/>
              <a:t>Elie </a:t>
            </a:r>
            <a:r>
              <a:rPr lang="en-US" sz="1400" b="1"/>
              <a:t>T</a:t>
            </a:r>
            <a:r>
              <a:rPr lang="en-US" sz="1400"/>
              <a:t>annouri</a:t>
            </a:r>
          </a:p>
        </p:txBody>
      </p:sp>
      <p:sp>
        <p:nvSpPr>
          <p:cNvPr id="9" name="TextBox 8">
            <a:extLst>
              <a:ext uri="{FF2B5EF4-FFF2-40B4-BE49-F238E27FC236}">
                <a16:creationId xmlns:a16="http://schemas.microsoft.com/office/drawing/2014/main" id="{B39B9DF9-2DC5-D4AD-EAF1-EB1A9EF67A95}"/>
              </a:ext>
            </a:extLst>
          </p:cNvPr>
          <p:cNvSpPr txBox="1"/>
          <p:nvPr/>
        </p:nvSpPr>
        <p:spPr>
          <a:xfrm>
            <a:off x="365844" y="4446718"/>
            <a:ext cx="2753874" cy="1938992"/>
          </a:xfrm>
          <a:prstGeom prst="rect">
            <a:avLst/>
          </a:prstGeom>
          <a:solidFill>
            <a:schemeClr val="tx1"/>
          </a:solidFill>
        </p:spPr>
        <p:txBody>
          <a:bodyPr wrap="square" rtlCol="0">
            <a:spAutoFit/>
          </a:bodyPr>
          <a:lstStyle/>
          <a:p>
            <a:pPr algn="ctr"/>
            <a:r>
              <a:rPr lang="en-US" sz="4000" b="1">
                <a:solidFill>
                  <a:schemeClr val="bg1"/>
                </a:solidFill>
              </a:rPr>
              <a:t>When Disasters Happen</a:t>
            </a:r>
          </a:p>
        </p:txBody>
      </p:sp>
    </p:spTree>
    <p:custDataLst>
      <p:tags r:id="rId1"/>
    </p:custDataLst>
    <p:extLst>
      <p:ext uri="{BB962C8B-B14F-4D97-AF65-F5344CB8AC3E}">
        <p14:creationId xmlns:p14="http://schemas.microsoft.com/office/powerpoint/2010/main" val="31526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style.rotation</p:attrName>
                                        </p:attrNameLst>
                                      </p:cBhvr>
                                      <p:tavLst>
                                        <p:tav tm="0">
                                          <p:val>
                                            <p:fltVal val="90"/>
                                          </p:val>
                                        </p:tav>
                                        <p:tav tm="100000">
                                          <p:val>
                                            <p:fltVal val="0"/>
                                          </p:val>
                                        </p:tav>
                                      </p:tavLst>
                                    </p:anim>
                                    <p:animEffect transition="in" filter="fade">
                                      <p:cBhvr>
                                        <p:cTn id="10" dur="1000"/>
                                        <p:tgtEl>
                                          <p:spTgt spid="2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000" fill="hold"/>
                                        <p:tgtEl>
                                          <p:spTgt spid="22"/>
                                        </p:tgtEl>
                                        <p:attrNameLst>
                                          <p:attrName>ppt_w</p:attrName>
                                        </p:attrNameLst>
                                      </p:cBhvr>
                                      <p:tavLst>
                                        <p:tav tm="0">
                                          <p:val>
                                            <p:fltVal val="0"/>
                                          </p:val>
                                        </p:tav>
                                        <p:tav tm="100000">
                                          <p:val>
                                            <p:strVal val="#ppt_w"/>
                                          </p:val>
                                        </p:tav>
                                      </p:tavLst>
                                    </p:anim>
                                    <p:anim calcmode="lin" valueType="num">
                                      <p:cBhvr>
                                        <p:cTn id="14" dur="1000" fill="hold"/>
                                        <p:tgtEl>
                                          <p:spTgt spid="22"/>
                                        </p:tgtEl>
                                        <p:attrNameLst>
                                          <p:attrName>ppt_h</p:attrName>
                                        </p:attrNameLst>
                                      </p:cBhvr>
                                      <p:tavLst>
                                        <p:tav tm="0">
                                          <p:val>
                                            <p:fltVal val="0"/>
                                          </p:val>
                                        </p:tav>
                                        <p:tav tm="100000">
                                          <p:val>
                                            <p:strVal val="#ppt_h"/>
                                          </p:val>
                                        </p:tav>
                                      </p:tavLst>
                                    </p:anim>
                                    <p:anim calcmode="lin" valueType="num">
                                      <p:cBhvr>
                                        <p:cTn id="15" dur="1000" fill="hold"/>
                                        <p:tgtEl>
                                          <p:spTgt spid="22"/>
                                        </p:tgtEl>
                                        <p:attrNameLst>
                                          <p:attrName>style.rotation</p:attrName>
                                        </p:attrNameLst>
                                      </p:cBhvr>
                                      <p:tavLst>
                                        <p:tav tm="0">
                                          <p:val>
                                            <p:fltVal val="90"/>
                                          </p:val>
                                        </p:tav>
                                        <p:tav tm="100000">
                                          <p:val>
                                            <p:fltVal val="0"/>
                                          </p:val>
                                        </p:tav>
                                      </p:tavLst>
                                    </p:anim>
                                    <p:animEffect transition="in" filter="fade">
                                      <p:cBhvr>
                                        <p:cTn id="16" dur="10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250" fill="hold"/>
                                        <p:tgtEl>
                                          <p:spTgt spid="10"/>
                                        </p:tgtEl>
                                        <p:attrNameLst>
                                          <p:attrName>ppt_x</p:attrName>
                                        </p:attrNameLst>
                                      </p:cBhvr>
                                      <p:tavLst>
                                        <p:tav tm="0">
                                          <p:val>
                                            <p:strVal val="#ppt_x"/>
                                          </p:val>
                                        </p:tav>
                                        <p:tav tm="100000">
                                          <p:val>
                                            <p:strVal val="#ppt_x"/>
                                          </p:val>
                                        </p:tav>
                                      </p:tavLst>
                                    </p:anim>
                                    <p:anim calcmode="lin" valueType="num">
                                      <p:cBhvr additive="base">
                                        <p:cTn id="22" dur="250" fill="hold"/>
                                        <p:tgtEl>
                                          <p:spTgt spid="1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4" name="explode.wav"/>
                                        </p:tgtEl>
                                      </p:cMediaNode>
                                    </p:audio>
                                  </p:subTnLst>
                                </p:cTn>
                              </p:par>
                              <p:par>
                                <p:cTn id="23" presetID="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250" fill="hold"/>
                                        <p:tgtEl>
                                          <p:spTgt spid="15"/>
                                        </p:tgtEl>
                                        <p:attrNameLst>
                                          <p:attrName>ppt_x</p:attrName>
                                        </p:attrNameLst>
                                      </p:cBhvr>
                                      <p:tavLst>
                                        <p:tav tm="0">
                                          <p:val>
                                            <p:strVal val="#ppt_x"/>
                                          </p:val>
                                        </p:tav>
                                        <p:tav tm="100000">
                                          <p:val>
                                            <p:strVal val="#ppt_x"/>
                                          </p:val>
                                        </p:tav>
                                      </p:tavLst>
                                    </p:anim>
                                    <p:anim calcmode="lin" valueType="num">
                                      <p:cBhvr additive="base">
                                        <p:cTn id="26" dur="250" fill="hold"/>
                                        <p:tgtEl>
                                          <p:spTgt spid="1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explode.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250" fill="hold"/>
                                        <p:tgtEl>
                                          <p:spTgt spid="17"/>
                                        </p:tgtEl>
                                        <p:attrNameLst>
                                          <p:attrName>ppt_x</p:attrName>
                                        </p:attrNameLst>
                                      </p:cBhvr>
                                      <p:tavLst>
                                        <p:tav tm="0">
                                          <p:val>
                                            <p:strVal val="#ppt_x"/>
                                          </p:val>
                                        </p:tav>
                                        <p:tav tm="100000">
                                          <p:val>
                                            <p:strVal val="#ppt_x"/>
                                          </p:val>
                                        </p:tav>
                                      </p:tavLst>
                                    </p:anim>
                                    <p:anim calcmode="lin" valueType="num">
                                      <p:cBhvr additive="base">
                                        <p:cTn id="36" dur="250" fill="hold"/>
                                        <p:tgtEl>
                                          <p:spTgt spid="1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4" name="explode.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250" fill="hold"/>
                                        <p:tgtEl>
                                          <p:spTgt spid="18"/>
                                        </p:tgtEl>
                                        <p:attrNameLst>
                                          <p:attrName>ppt_x</p:attrName>
                                        </p:attrNameLst>
                                      </p:cBhvr>
                                      <p:tavLst>
                                        <p:tav tm="0">
                                          <p:val>
                                            <p:strVal val="#ppt_x"/>
                                          </p:val>
                                        </p:tav>
                                        <p:tav tm="100000">
                                          <p:val>
                                            <p:strVal val="#ppt_x"/>
                                          </p:val>
                                        </p:tav>
                                      </p:tavLst>
                                    </p:anim>
                                    <p:anim calcmode="lin" valueType="num">
                                      <p:cBhvr additive="base">
                                        <p:cTn id="46" dur="250" fill="hold"/>
                                        <p:tgtEl>
                                          <p:spTgt spid="1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4" name="explode.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250" fill="hold"/>
                                        <p:tgtEl>
                                          <p:spTgt spid="16"/>
                                        </p:tgtEl>
                                        <p:attrNameLst>
                                          <p:attrName>ppt_x</p:attrName>
                                        </p:attrNameLst>
                                      </p:cBhvr>
                                      <p:tavLst>
                                        <p:tav tm="0">
                                          <p:val>
                                            <p:strVal val="#ppt_x"/>
                                          </p:val>
                                        </p:tav>
                                        <p:tav tm="100000">
                                          <p:val>
                                            <p:strVal val="#ppt_x"/>
                                          </p:val>
                                        </p:tav>
                                      </p:tavLst>
                                    </p:anim>
                                    <p:anim calcmode="lin" valueType="num">
                                      <p:cBhvr additive="base">
                                        <p:cTn id="56" dur="250" fill="hold"/>
                                        <p:tgtEl>
                                          <p:spTgt spid="1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4" name="explode.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250" fill="hold"/>
                                        <p:tgtEl>
                                          <p:spTgt spid="19"/>
                                        </p:tgtEl>
                                        <p:attrNameLst>
                                          <p:attrName>ppt_x</p:attrName>
                                        </p:attrNameLst>
                                      </p:cBhvr>
                                      <p:tavLst>
                                        <p:tav tm="0">
                                          <p:val>
                                            <p:strVal val="#ppt_x"/>
                                          </p:val>
                                        </p:tav>
                                        <p:tav tm="100000">
                                          <p:val>
                                            <p:strVal val="#ppt_x"/>
                                          </p:val>
                                        </p:tav>
                                      </p:tavLst>
                                    </p:anim>
                                    <p:anim calcmode="lin" valueType="num">
                                      <p:cBhvr additive="base">
                                        <p:cTn id="66" dur="250" fill="hold"/>
                                        <p:tgtEl>
                                          <p:spTgt spid="1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4" name="explode.wav"/>
                                        </p:tgtEl>
                                      </p:cMediaNode>
                                    </p:audio>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p:cTn id="75" dur="500" fill="hold"/>
                                        <p:tgtEl>
                                          <p:spTgt spid="23"/>
                                        </p:tgtEl>
                                        <p:attrNameLst>
                                          <p:attrName>ppt_w</p:attrName>
                                        </p:attrNameLst>
                                      </p:cBhvr>
                                      <p:tavLst>
                                        <p:tav tm="0">
                                          <p:val>
                                            <p:fltVal val="0"/>
                                          </p:val>
                                        </p:tav>
                                        <p:tav tm="100000">
                                          <p:val>
                                            <p:strVal val="#ppt_w"/>
                                          </p:val>
                                        </p:tav>
                                      </p:tavLst>
                                    </p:anim>
                                    <p:anim calcmode="lin" valueType="num">
                                      <p:cBhvr>
                                        <p:cTn id="76" dur="500" fill="hold"/>
                                        <p:tgtEl>
                                          <p:spTgt spid="23"/>
                                        </p:tgtEl>
                                        <p:attrNameLst>
                                          <p:attrName>ppt_h</p:attrName>
                                        </p:attrNameLst>
                                      </p:cBhvr>
                                      <p:tavLst>
                                        <p:tav tm="0">
                                          <p:val>
                                            <p:fltVal val="0"/>
                                          </p:val>
                                        </p:tav>
                                        <p:tav tm="100000">
                                          <p:val>
                                            <p:strVal val="#ppt_h"/>
                                          </p:val>
                                        </p:tav>
                                      </p:tavLst>
                                    </p:anim>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animBg="1"/>
      <p:bldP spid="22" grpId="0" animBg="1"/>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C071C403-5D38-7691-B1EA-BED0D5FFC7D4}"/>
              </a:ext>
            </a:extLst>
          </p:cNvPr>
          <p:cNvPicPr>
            <a:picLocks noChangeAspect="1"/>
          </p:cNvPicPr>
          <p:nvPr/>
        </p:nvPicPr>
        <p:blipFill>
          <a:blip r:embed="rId3"/>
          <a:stretch>
            <a:fillRect/>
          </a:stretch>
        </p:blipFill>
        <p:spPr>
          <a:xfrm>
            <a:off x="2052735" y="457200"/>
            <a:ext cx="8086530" cy="5943600"/>
          </a:xfrm>
          <a:prstGeom prst="rect">
            <a:avLst/>
          </a:prstGeom>
        </p:spPr>
      </p:pic>
    </p:spTree>
    <p:extLst>
      <p:ext uri="{BB962C8B-B14F-4D97-AF65-F5344CB8AC3E}">
        <p14:creationId xmlns:p14="http://schemas.microsoft.com/office/powerpoint/2010/main" val="248120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32C93D-9CD9-7E7F-58B4-8EE98BCD9CA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Disasters in Numbers (USA)</a:t>
            </a:r>
          </a:p>
        </p:txBody>
      </p:sp>
      <p:graphicFrame>
        <p:nvGraphicFramePr>
          <p:cNvPr id="4" name="Table 4">
            <a:extLst>
              <a:ext uri="{FF2B5EF4-FFF2-40B4-BE49-F238E27FC236}">
                <a16:creationId xmlns:a16="http://schemas.microsoft.com/office/drawing/2014/main" id="{1D20E073-3843-18A2-BC31-96CF2B58D59F}"/>
              </a:ext>
            </a:extLst>
          </p:cNvPr>
          <p:cNvGraphicFramePr>
            <a:graphicFrameLocks noGrp="1"/>
          </p:cNvGraphicFramePr>
          <p:nvPr>
            <p:extLst>
              <p:ext uri="{D42A27DB-BD31-4B8C-83A1-F6EECF244321}">
                <p14:modId xmlns:p14="http://schemas.microsoft.com/office/powerpoint/2010/main" val="1924807916"/>
              </p:ext>
            </p:extLst>
          </p:nvPr>
        </p:nvGraphicFramePr>
        <p:xfrm>
          <a:off x="4228831" y="1022684"/>
          <a:ext cx="7778902" cy="4816329"/>
        </p:xfrm>
        <a:graphic>
          <a:graphicData uri="http://schemas.openxmlformats.org/drawingml/2006/table">
            <a:tbl>
              <a:tblPr firstRow="1" bandRow="1">
                <a:tableStyleId>{5C22544A-7EE6-4342-B048-85BDC9FD1C3A}</a:tableStyleId>
              </a:tblPr>
              <a:tblGrid>
                <a:gridCol w="719687">
                  <a:extLst>
                    <a:ext uri="{9D8B030D-6E8A-4147-A177-3AD203B41FA5}">
                      <a16:colId xmlns:a16="http://schemas.microsoft.com/office/drawing/2014/main" val="977194874"/>
                    </a:ext>
                  </a:extLst>
                </a:gridCol>
                <a:gridCol w="2088481">
                  <a:extLst>
                    <a:ext uri="{9D8B030D-6E8A-4147-A177-3AD203B41FA5}">
                      <a16:colId xmlns:a16="http://schemas.microsoft.com/office/drawing/2014/main" val="1839101573"/>
                    </a:ext>
                  </a:extLst>
                </a:gridCol>
                <a:gridCol w="1644422">
                  <a:extLst>
                    <a:ext uri="{9D8B030D-6E8A-4147-A177-3AD203B41FA5}">
                      <a16:colId xmlns:a16="http://schemas.microsoft.com/office/drawing/2014/main" val="1737478635"/>
                    </a:ext>
                  </a:extLst>
                </a:gridCol>
                <a:gridCol w="1293989">
                  <a:extLst>
                    <a:ext uri="{9D8B030D-6E8A-4147-A177-3AD203B41FA5}">
                      <a16:colId xmlns:a16="http://schemas.microsoft.com/office/drawing/2014/main" val="3375838547"/>
                    </a:ext>
                  </a:extLst>
                </a:gridCol>
                <a:gridCol w="2032323">
                  <a:extLst>
                    <a:ext uri="{9D8B030D-6E8A-4147-A177-3AD203B41FA5}">
                      <a16:colId xmlns:a16="http://schemas.microsoft.com/office/drawing/2014/main" val="2050387012"/>
                    </a:ext>
                  </a:extLst>
                </a:gridCol>
              </a:tblGrid>
              <a:tr h="688047">
                <a:tc>
                  <a:txBody>
                    <a:bodyPr/>
                    <a:lstStyle/>
                    <a:p>
                      <a:r>
                        <a:rPr lang="en-US" sz="1900"/>
                        <a:t>Year</a:t>
                      </a:r>
                    </a:p>
                  </a:txBody>
                  <a:tcPr marL="94744" marR="94744" marT="47371" marB="47371"/>
                </a:tc>
                <a:tc>
                  <a:txBody>
                    <a:bodyPr/>
                    <a:lstStyle/>
                    <a:p>
                      <a:r>
                        <a:rPr lang="en-US" sz="1900"/>
                        <a:t>Disaster</a:t>
                      </a:r>
                    </a:p>
                  </a:txBody>
                  <a:tcPr marL="94744" marR="94744" marT="47371" marB="47371"/>
                </a:tc>
                <a:tc>
                  <a:txBody>
                    <a:bodyPr/>
                    <a:lstStyle/>
                    <a:p>
                      <a:r>
                        <a:rPr lang="en-US" sz="1900"/>
                        <a:t>Cause</a:t>
                      </a:r>
                    </a:p>
                  </a:txBody>
                  <a:tcPr marL="94744" marR="94744" marT="47371" marB="47371"/>
                </a:tc>
                <a:tc>
                  <a:txBody>
                    <a:bodyPr/>
                    <a:lstStyle/>
                    <a:p>
                      <a:r>
                        <a:rPr lang="en-US" sz="1900"/>
                        <a:t>Fatalities</a:t>
                      </a:r>
                    </a:p>
                  </a:txBody>
                  <a:tcPr marL="94744" marR="94744" marT="47371" marB="47371"/>
                </a:tc>
                <a:tc>
                  <a:txBody>
                    <a:bodyPr/>
                    <a:lstStyle/>
                    <a:p>
                      <a:r>
                        <a:rPr lang="en-US" sz="1900"/>
                        <a:t>Damage (US$)</a:t>
                      </a:r>
                    </a:p>
                  </a:txBody>
                  <a:tcPr marL="94744" marR="94744" marT="47371" marB="47371"/>
                </a:tc>
                <a:extLst>
                  <a:ext uri="{0D108BD9-81ED-4DB2-BD59-A6C34878D82A}">
                    <a16:rowId xmlns:a16="http://schemas.microsoft.com/office/drawing/2014/main" val="3671495637"/>
                  </a:ext>
                </a:extLst>
              </a:tr>
              <a:tr h="688047">
                <a:tc>
                  <a:txBody>
                    <a:bodyPr/>
                    <a:lstStyle/>
                    <a:p>
                      <a:r>
                        <a:rPr lang="en-US" sz="1600"/>
                        <a:t>1862</a:t>
                      </a:r>
                    </a:p>
                  </a:txBody>
                  <a:tcPr marL="94744" marR="94744" marT="47371" marB="47371"/>
                </a:tc>
                <a:tc>
                  <a:txBody>
                    <a:bodyPr/>
                    <a:lstStyle/>
                    <a:p>
                      <a:r>
                        <a:rPr lang="en-US" sz="1600"/>
                        <a:t>Great flood of 1862</a:t>
                      </a:r>
                    </a:p>
                  </a:txBody>
                  <a:tcPr marL="94744" marR="94744" marT="47371" marB="47371"/>
                </a:tc>
                <a:tc>
                  <a:txBody>
                    <a:bodyPr/>
                    <a:lstStyle/>
                    <a:p>
                      <a:endParaRPr lang="en-US" sz="1600"/>
                    </a:p>
                  </a:txBody>
                  <a:tcPr marL="94744" marR="94744" marT="47371" marB="47371"/>
                </a:tc>
                <a:tc>
                  <a:txBody>
                    <a:bodyPr/>
                    <a:lstStyle/>
                    <a:p>
                      <a:r>
                        <a:rPr lang="en-US" sz="1600"/>
                        <a:t>4,000+</a:t>
                      </a:r>
                    </a:p>
                  </a:txBody>
                  <a:tcPr marL="94744" marR="94744" marT="47371" marB="47371"/>
                </a:tc>
                <a:tc>
                  <a:txBody>
                    <a:bodyPr/>
                    <a:lstStyle/>
                    <a:p>
                      <a:r>
                        <a:rPr lang="en-US" sz="1600"/>
                        <a:t>$        100,000,000</a:t>
                      </a:r>
                    </a:p>
                  </a:txBody>
                  <a:tcPr marL="94744" marR="94744" marT="47371" marB="47371"/>
                </a:tc>
                <a:extLst>
                  <a:ext uri="{0D108BD9-81ED-4DB2-BD59-A6C34878D82A}">
                    <a16:rowId xmlns:a16="http://schemas.microsoft.com/office/drawing/2014/main" val="2564468731"/>
                  </a:ext>
                </a:extLst>
              </a:tr>
              <a:tr h="688047">
                <a:tc>
                  <a:txBody>
                    <a:bodyPr/>
                    <a:lstStyle/>
                    <a:p>
                      <a:r>
                        <a:rPr lang="en-US" sz="1600"/>
                        <a:t>1899</a:t>
                      </a:r>
                    </a:p>
                  </a:txBody>
                  <a:tcPr marL="94744" marR="94744" marT="47371" marB="47371"/>
                </a:tc>
                <a:tc>
                  <a:txBody>
                    <a:bodyPr/>
                    <a:lstStyle/>
                    <a:p>
                      <a:r>
                        <a:rPr lang="en-US" sz="1600"/>
                        <a:t>San Ciriaco Hurricane</a:t>
                      </a:r>
                    </a:p>
                  </a:txBody>
                  <a:tcPr marL="94744" marR="94744" marT="47371" marB="47371"/>
                </a:tc>
                <a:tc>
                  <a:txBody>
                    <a:bodyPr/>
                    <a:lstStyle/>
                    <a:p>
                      <a:r>
                        <a:rPr lang="en-US" sz="1600"/>
                        <a:t>Tropical Cyclone</a:t>
                      </a:r>
                    </a:p>
                  </a:txBody>
                  <a:tcPr marL="94744" marR="94744" marT="47371" marB="47371"/>
                </a:tc>
                <a:tc>
                  <a:txBody>
                    <a:bodyPr/>
                    <a:lstStyle/>
                    <a:p>
                      <a:r>
                        <a:rPr lang="en-US" sz="1600"/>
                        <a:t>3,389</a:t>
                      </a:r>
                    </a:p>
                  </a:txBody>
                  <a:tcPr marL="94744" marR="94744" marT="47371" marB="47371"/>
                </a:tc>
                <a:tc>
                  <a:txBody>
                    <a:bodyPr/>
                    <a:lstStyle/>
                    <a:p>
                      <a:r>
                        <a:rPr lang="en-US" sz="1600"/>
                        <a:t>$          20,000,000</a:t>
                      </a:r>
                    </a:p>
                  </a:txBody>
                  <a:tcPr marL="94744" marR="94744" marT="47371" marB="47371"/>
                </a:tc>
                <a:extLst>
                  <a:ext uri="{0D108BD9-81ED-4DB2-BD59-A6C34878D82A}">
                    <a16:rowId xmlns:a16="http://schemas.microsoft.com/office/drawing/2014/main" val="2842666690"/>
                  </a:ext>
                </a:extLst>
              </a:tr>
              <a:tr h="688047">
                <a:tc>
                  <a:txBody>
                    <a:bodyPr/>
                    <a:lstStyle/>
                    <a:p>
                      <a:r>
                        <a:rPr lang="en-US" sz="1600"/>
                        <a:t>1906</a:t>
                      </a:r>
                    </a:p>
                  </a:txBody>
                  <a:tcPr marL="94744" marR="94744" marT="47371" marB="47371"/>
                </a:tc>
                <a:tc>
                  <a:txBody>
                    <a:bodyPr/>
                    <a:lstStyle/>
                    <a:p>
                      <a:r>
                        <a:rPr lang="en-US" sz="1600"/>
                        <a:t>San Francisco Fire</a:t>
                      </a:r>
                    </a:p>
                  </a:txBody>
                  <a:tcPr marL="94744" marR="94744" marT="47371" marB="47371"/>
                </a:tc>
                <a:tc>
                  <a:txBody>
                    <a:bodyPr/>
                    <a:lstStyle/>
                    <a:p>
                      <a:r>
                        <a:rPr lang="en-US" sz="1600"/>
                        <a:t>Earthquake</a:t>
                      </a:r>
                    </a:p>
                  </a:txBody>
                  <a:tcPr marL="94744" marR="94744" marT="47371" marB="47371"/>
                </a:tc>
                <a:tc>
                  <a:txBody>
                    <a:bodyPr/>
                    <a:lstStyle/>
                    <a:p>
                      <a:r>
                        <a:rPr lang="en-US" sz="1600"/>
                        <a:t>3,000+</a:t>
                      </a:r>
                    </a:p>
                  </a:txBody>
                  <a:tcPr marL="94744" marR="94744" marT="47371" marB="47371"/>
                </a:tc>
                <a:tc>
                  <a:txBody>
                    <a:bodyPr/>
                    <a:lstStyle/>
                    <a:p>
                      <a:r>
                        <a:rPr lang="en-US" sz="1600"/>
                        <a:t>$       235,000,000</a:t>
                      </a:r>
                    </a:p>
                  </a:txBody>
                  <a:tcPr marL="94744" marR="94744" marT="47371" marB="47371"/>
                </a:tc>
                <a:extLst>
                  <a:ext uri="{0D108BD9-81ED-4DB2-BD59-A6C34878D82A}">
                    <a16:rowId xmlns:a16="http://schemas.microsoft.com/office/drawing/2014/main" val="4215249240"/>
                  </a:ext>
                </a:extLst>
              </a:tr>
              <a:tr h="688047">
                <a:tc>
                  <a:txBody>
                    <a:bodyPr/>
                    <a:lstStyle/>
                    <a:p>
                      <a:r>
                        <a:rPr lang="en-US" sz="1600">
                          <a:solidFill>
                            <a:srgbClr val="FF0000"/>
                          </a:solidFill>
                        </a:rPr>
                        <a:t>2001</a:t>
                      </a:r>
                    </a:p>
                  </a:txBody>
                  <a:tcPr marL="94744" marR="94744" marT="47371" marB="47371"/>
                </a:tc>
                <a:tc>
                  <a:txBody>
                    <a:bodyPr/>
                    <a:lstStyle/>
                    <a:p>
                      <a:r>
                        <a:rPr lang="en-US" sz="1600">
                          <a:solidFill>
                            <a:srgbClr val="FF0000"/>
                          </a:solidFill>
                        </a:rPr>
                        <a:t>September 11 Attacks</a:t>
                      </a:r>
                    </a:p>
                  </a:txBody>
                  <a:tcPr marL="94744" marR="94744" marT="47371" marB="47371"/>
                </a:tc>
                <a:tc>
                  <a:txBody>
                    <a:bodyPr/>
                    <a:lstStyle/>
                    <a:p>
                      <a:r>
                        <a:rPr lang="en-US" sz="1600">
                          <a:solidFill>
                            <a:srgbClr val="FF0000"/>
                          </a:solidFill>
                        </a:rPr>
                        <a:t>Terrorism</a:t>
                      </a:r>
                    </a:p>
                  </a:txBody>
                  <a:tcPr marL="94744" marR="94744" marT="47371" marB="47371"/>
                </a:tc>
                <a:tc>
                  <a:txBody>
                    <a:bodyPr/>
                    <a:lstStyle/>
                    <a:p>
                      <a:r>
                        <a:rPr lang="en-US" sz="1600">
                          <a:solidFill>
                            <a:srgbClr val="FF0000"/>
                          </a:solidFill>
                        </a:rPr>
                        <a:t>2,996</a:t>
                      </a:r>
                    </a:p>
                  </a:txBody>
                  <a:tcPr marL="94744" marR="94744" marT="47371" marB="47371"/>
                </a:tc>
                <a:tc>
                  <a:txBody>
                    <a:bodyPr/>
                    <a:lstStyle/>
                    <a:p>
                      <a:r>
                        <a:rPr lang="en-US" sz="1600">
                          <a:solidFill>
                            <a:srgbClr val="FF0000"/>
                          </a:solidFill>
                        </a:rPr>
                        <a:t>$  10,000,000,000</a:t>
                      </a:r>
                    </a:p>
                  </a:txBody>
                  <a:tcPr marL="94744" marR="94744" marT="47371" marB="47371"/>
                </a:tc>
                <a:extLst>
                  <a:ext uri="{0D108BD9-81ED-4DB2-BD59-A6C34878D82A}">
                    <a16:rowId xmlns:a16="http://schemas.microsoft.com/office/drawing/2014/main" val="1783876415"/>
                  </a:ext>
                </a:extLst>
              </a:tr>
              <a:tr h="688047">
                <a:tc>
                  <a:txBody>
                    <a:bodyPr/>
                    <a:lstStyle/>
                    <a:p>
                      <a:r>
                        <a:rPr lang="en-US" sz="1600"/>
                        <a:t>2005</a:t>
                      </a:r>
                    </a:p>
                  </a:txBody>
                  <a:tcPr marL="94744" marR="94744" marT="47371" marB="47371"/>
                </a:tc>
                <a:tc>
                  <a:txBody>
                    <a:bodyPr/>
                    <a:lstStyle/>
                    <a:p>
                      <a:r>
                        <a:rPr lang="en-US" sz="1600"/>
                        <a:t>Hurricane Katrina</a:t>
                      </a:r>
                    </a:p>
                  </a:txBody>
                  <a:tcPr marL="94744" marR="94744" marT="47371" marB="47371"/>
                </a:tc>
                <a:tc>
                  <a:txBody>
                    <a:bodyPr/>
                    <a:lstStyle/>
                    <a:p>
                      <a:r>
                        <a:rPr lang="en-US" sz="1600"/>
                        <a:t>Tropical Cyclone</a:t>
                      </a:r>
                    </a:p>
                  </a:txBody>
                  <a:tcPr marL="94744" marR="94744" marT="47371" marB="47371"/>
                </a:tc>
                <a:tc>
                  <a:txBody>
                    <a:bodyPr/>
                    <a:lstStyle/>
                    <a:p>
                      <a:r>
                        <a:rPr lang="en-US" sz="1600"/>
                        <a:t>1,245-1,836</a:t>
                      </a:r>
                    </a:p>
                  </a:txBody>
                  <a:tcPr marL="94744" marR="94744" marT="47371" marB="47371"/>
                </a:tc>
                <a:tc>
                  <a:txBody>
                    <a:bodyPr/>
                    <a:lstStyle/>
                    <a:p>
                      <a:r>
                        <a:rPr lang="en-US" sz="1600"/>
                        <a:t>$125,000,000,000</a:t>
                      </a:r>
                    </a:p>
                  </a:txBody>
                  <a:tcPr marL="94744" marR="94744" marT="47371" marB="47371"/>
                </a:tc>
                <a:extLst>
                  <a:ext uri="{0D108BD9-81ED-4DB2-BD59-A6C34878D82A}">
                    <a16:rowId xmlns:a16="http://schemas.microsoft.com/office/drawing/2014/main" val="3789532458"/>
                  </a:ext>
                </a:extLst>
              </a:tr>
              <a:tr h="688047">
                <a:tc>
                  <a:txBody>
                    <a:bodyPr/>
                    <a:lstStyle/>
                    <a:p>
                      <a:r>
                        <a:rPr lang="en-US" sz="1600"/>
                        <a:t>2017</a:t>
                      </a:r>
                    </a:p>
                  </a:txBody>
                  <a:tcPr marL="94744" marR="94744" marT="47371" marB="47371"/>
                </a:tc>
                <a:tc>
                  <a:txBody>
                    <a:bodyPr/>
                    <a:lstStyle/>
                    <a:p>
                      <a:r>
                        <a:rPr lang="en-US" sz="1600"/>
                        <a:t>Hurricane Maria</a:t>
                      </a:r>
                    </a:p>
                  </a:txBody>
                  <a:tcPr marL="94744" marR="94744" marT="47371" marB="47371"/>
                </a:tc>
                <a:tc>
                  <a:txBody>
                    <a:bodyPr/>
                    <a:lstStyle/>
                    <a:p>
                      <a:r>
                        <a:rPr lang="en-US" sz="1600"/>
                        <a:t>Tropical Cyclone</a:t>
                      </a:r>
                    </a:p>
                  </a:txBody>
                  <a:tcPr marL="94744" marR="94744" marT="47371" marB="47371"/>
                </a:tc>
                <a:tc>
                  <a:txBody>
                    <a:bodyPr/>
                    <a:lstStyle/>
                    <a:p>
                      <a:r>
                        <a:rPr lang="en-US" sz="1600"/>
                        <a:t>2,982 (est.)</a:t>
                      </a:r>
                    </a:p>
                  </a:txBody>
                  <a:tcPr marL="94744" marR="94744" marT="47371" marB="47371"/>
                </a:tc>
                <a:tc>
                  <a:txBody>
                    <a:bodyPr/>
                    <a:lstStyle/>
                    <a:p>
                      <a:r>
                        <a:rPr lang="en-US" sz="1600"/>
                        <a:t>$  94,500,000,000</a:t>
                      </a:r>
                    </a:p>
                  </a:txBody>
                  <a:tcPr marL="94744" marR="94744" marT="47371" marB="47371"/>
                </a:tc>
                <a:extLst>
                  <a:ext uri="{0D108BD9-81ED-4DB2-BD59-A6C34878D82A}">
                    <a16:rowId xmlns:a16="http://schemas.microsoft.com/office/drawing/2014/main" val="3461610851"/>
                  </a:ext>
                </a:extLst>
              </a:tr>
            </a:tbl>
          </a:graphicData>
        </a:graphic>
      </p:graphicFrame>
    </p:spTree>
    <p:extLst>
      <p:ext uri="{BB962C8B-B14F-4D97-AF65-F5344CB8AC3E}">
        <p14:creationId xmlns:p14="http://schemas.microsoft.com/office/powerpoint/2010/main" val="308341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3D631F-3C28-8115-868B-BD1CD2C84B8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Disasters in Numbers (Global)</a:t>
            </a:r>
          </a:p>
        </p:txBody>
      </p:sp>
      <p:pic>
        <p:nvPicPr>
          <p:cNvPr id="5" name="Picture 4">
            <a:extLst>
              <a:ext uri="{FF2B5EF4-FFF2-40B4-BE49-F238E27FC236}">
                <a16:creationId xmlns:a16="http://schemas.microsoft.com/office/drawing/2014/main" id="{5EBF7743-83A5-D70D-55C1-7ADB8D300BCA}"/>
              </a:ext>
            </a:extLst>
          </p:cNvPr>
          <p:cNvPicPr>
            <a:picLocks noChangeAspect="1"/>
          </p:cNvPicPr>
          <p:nvPr/>
        </p:nvPicPr>
        <p:blipFill>
          <a:blip r:embed="rId3"/>
          <a:stretch>
            <a:fillRect/>
          </a:stretch>
        </p:blipFill>
        <p:spPr>
          <a:xfrm>
            <a:off x="4085212" y="950494"/>
            <a:ext cx="7948810" cy="4888517"/>
          </a:xfrm>
          <a:prstGeom prst="rect">
            <a:avLst/>
          </a:prstGeom>
        </p:spPr>
      </p:pic>
    </p:spTree>
    <p:extLst>
      <p:ext uri="{BB962C8B-B14F-4D97-AF65-F5344CB8AC3E}">
        <p14:creationId xmlns:p14="http://schemas.microsoft.com/office/powerpoint/2010/main" val="85242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234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D3F2B26-F587-E537-FF78-9AEDE3F327D6}"/>
              </a:ext>
            </a:extLst>
          </p:cNvPr>
          <p:cNvPicPr>
            <a:picLocks noChangeAspect="1"/>
          </p:cNvPicPr>
          <p:nvPr/>
        </p:nvPicPr>
        <p:blipFill>
          <a:blip r:embed="rId3"/>
          <a:stretch>
            <a:fillRect/>
          </a:stretch>
        </p:blipFill>
        <p:spPr>
          <a:xfrm>
            <a:off x="1394678" y="643467"/>
            <a:ext cx="9402643" cy="5571066"/>
          </a:xfrm>
          <a:prstGeom prst="rect">
            <a:avLst/>
          </a:prstGeom>
        </p:spPr>
      </p:pic>
    </p:spTree>
    <p:extLst>
      <p:ext uri="{BB962C8B-B14F-4D97-AF65-F5344CB8AC3E}">
        <p14:creationId xmlns:p14="http://schemas.microsoft.com/office/powerpoint/2010/main" val="388937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EC48338-75E5-90C0-A56B-70EEF08C9F1F}"/>
              </a:ext>
            </a:extLst>
          </p:cNvPr>
          <p:cNvSpPr>
            <a:spLocks noGrp="1"/>
          </p:cNvSpPr>
          <p:nvPr>
            <p:ph type="title"/>
          </p:nvPr>
        </p:nvSpPr>
        <p:spPr>
          <a:xfrm>
            <a:off x="731519" y="731520"/>
            <a:ext cx="10666145" cy="1426464"/>
          </a:xfrm>
        </p:spPr>
        <p:txBody>
          <a:bodyPr>
            <a:normAutofit/>
          </a:bodyPr>
          <a:lstStyle/>
          <a:p>
            <a:r>
              <a:rPr lang="en-US">
                <a:solidFill>
                  <a:srgbClr val="FFFFFF"/>
                </a:solidFill>
              </a:rPr>
              <a:t>Impact of Changing Weather</a:t>
            </a: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759B33-7070-1219-4516-BBB76AE11A95}"/>
              </a:ext>
            </a:extLst>
          </p:cNvPr>
          <p:cNvSpPr>
            <a:spLocks noGrp="1"/>
          </p:cNvSpPr>
          <p:nvPr>
            <p:ph idx="1"/>
          </p:nvPr>
        </p:nvSpPr>
        <p:spPr>
          <a:xfrm>
            <a:off x="789456" y="2789918"/>
            <a:ext cx="8370393" cy="3300196"/>
          </a:xfrm>
        </p:spPr>
        <p:txBody>
          <a:bodyPr anchor="ctr">
            <a:normAutofit/>
          </a:bodyPr>
          <a:lstStyle/>
          <a:p>
            <a:pPr marL="0" indent="0">
              <a:buNone/>
            </a:pPr>
            <a:r>
              <a:rPr lang="en-US" sz="2000">
                <a:latin typeface="Times New Roman" panose="02020603050405020304" pitchFamily="18" charset="0"/>
                <a:cs typeface="Times New Roman" panose="02020603050405020304" pitchFamily="18" charset="0"/>
              </a:rPr>
              <a:t>According to NASA:</a:t>
            </a:r>
            <a:endParaRPr lang="en-US" sz="2000" i="0">
              <a:effectLst/>
              <a:latin typeface="Times New Roman" panose="02020603050405020304" pitchFamily="18" charset="0"/>
              <a:cs typeface="Times New Roman" panose="02020603050405020304" pitchFamily="18" charset="0"/>
            </a:endParaRPr>
          </a:p>
          <a:p>
            <a:pPr marL="0" indent="0">
              <a:buNone/>
            </a:pPr>
            <a:endParaRPr lang="en-US" sz="2000" b="0" i="0">
              <a:effectLst/>
              <a:latin typeface="Times New Roman" panose="02020603050405020304" pitchFamily="18" charset="0"/>
              <a:cs typeface="Times New Roman" panose="02020603050405020304" pitchFamily="18" charset="0"/>
            </a:endParaRPr>
          </a:p>
          <a:p>
            <a:pPr marL="0" indent="0">
              <a:buNone/>
            </a:pPr>
            <a:r>
              <a:rPr lang="en-US" sz="2000" b="0" i="0">
                <a:effectLst/>
                <a:latin typeface="Times New Roman" panose="02020603050405020304" pitchFamily="18" charset="0"/>
                <a:cs typeface="Times New Roman" panose="02020603050405020304" pitchFamily="18" charset="0"/>
              </a:rPr>
              <a:t>For </a:t>
            </a:r>
            <a:r>
              <a:rPr lang="en-US" sz="2000" i="0">
                <a:effectLst/>
                <a:latin typeface="Times New Roman" panose="02020603050405020304" pitchFamily="18" charset="0"/>
                <a:cs typeface="Times New Roman" panose="02020603050405020304" pitchFamily="18" charset="0"/>
              </a:rPr>
              <a:t>most</a:t>
            </a:r>
            <a:r>
              <a:rPr lang="en-US" sz="2000" b="0" i="0">
                <a:effectLst/>
                <a:latin typeface="Times New Roman" panose="02020603050405020304" pitchFamily="18" charset="0"/>
                <a:cs typeface="Times New Roman" panose="02020603050405020304" pitchFamily="18" charset="0"/>
              </a:rPr>
              <a:t> places, global warming will result in more frequent hot days and fewer cool days, with the greatest warming occurring over land. Longer, more intense heat waves will become more common. Storms, floods, and droughts will generally be more severe as precipitation patterns change. Hurricanes may increase in intensity due to warmer ocean surface temperatures.</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b="0" i="0">
                <a:effectLst/>
                <a:latin typeface="Times New Roman" panose="02020603050405020304" pitchFamily="18" charset="0"/>
                <a:cs typeface="Times New Roman" panose="02020603050405020304" pitchFamily="18" charset="0"/>
              </a:rPr>
              <a:t>Source: </a:t>
            </a:r>
            <a:r>
              <a:rPr lang="en-US" sz="2000">
                <a:hlinkClick r:id="rId3"/>
              </a:rPr>
              <a:t>Global Warming (nasa.gov)</a:t>
            </a:r>
            <a:endParaRPr lang="en-US" sz="2000" b="0" i="0">
              <a:effectLst/>
              <a:latin typeface="Times New Roman" panose="02020603050405020304" pitchFamily="18" charset="0"/>
              <a:cs typeface="Times New Roman" panose="02020603050405020304" pitchFamily="18" charset="0"/>
            </a:endParaRPr>
          </a:p>
          <a:p>
            <a:endParaRPr lang="en-US" sz="200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03567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F7689C8-0736-4EBD-7136-F6A6BFEAE9F6}"/>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Is Emergency Response up to par…?!</a:t>
            </a:r>
          </a:p>
        </p:txBody>
      </p:sp>
      <p:sp>
        <p:nvSpPr>
          <p:cNvPr id="3" name="Content Placeholder 2">
            <a:extLst>
              <a:ext uri="{FF2B5EF4-FFF2-40B4-BE49-F238E27FC236}">
                <a16:creationId xmlns:a16="http://schemas.microsoft.com/office/drawing/2014/main" id="{26928FF5-CD28-3B51-A896-EF6ED2801405}"/>
              </a:ext>
            </a:extLst>
          </p:cNvPr>
          <p:cNvSpPr>
            <a:spLocks noGrp="1"/>
          </p:cNvSpPr>
          <p:nvPr>
            <p:ph idx="1"/>
          </p:nvPr>
        </p:nvSpPr>
        <p:spPr>
          <a:xfrm>
            <a:off x="1275348" y="2543176"/>
            <a:ext cx="9801272" cy="4067890"/>
          </a:xfrm>
        </p:spPr>
        <p:txBody>
          <a:bodyPr anchor="ctr">
            <a:normAutofit/>
          </a:bodyPr>
          <a:lstStyle/>
          <a:p>
            <a:pPr marL="0" indent="0">
              <a:buNone/>
            </a:pPr>
            <a:r>
              <a:rPr lang="en-US" sz="3600" b="0" i="0">
                <a:effectLst/>
                <a:latin typeface="Roboto" panose="02000000000000000000" pitchFamily="2" charset="0"/>
              </a:rPr>
              <a:t>“In the case of hurricanes and major weather events, physical and technical roadblocks often </a:t>
            </a:r>
            <a:r>
              <a:rPr lang="en-US" sz="3600" b="0" i="0" u="sng">
                <a:effectLst/>
                <a:latin typeface="Roboto" panose="02000000000000000000" pitchFamily="2" charset="0"/>
              </a:rPr>
              <a:t>prevent response teams</a:t>
            </a:r>
            <a:r>
              <a:rPr lang="en-US" sz="3600" b="0" i="0">
                <a:effectLst/>
                <a:latin typeface="Roboto" panose="02000000000000000000" pitchFamily="2" charset="0"/>
              </a:rPr>
              <a:t> from obtaining critical data to track damages, prioritize response needs, and keep the public informed so that people know how to stay safe,” wrote Harvard Business Review.</a:t>
            </a:r>
            <a:endParaRPr lang="en-US" sz="2400"/>
          </a:p>
        </p:txBody>
      </p:sp>
    </p:spTree>
    <p:extLst>
      <p:ext uri="{BB962C8B-B14F-4D97-AF65-F5344CB8AC3E}">
        <p14:creationId xmlns:p14="http://schemas.microsoft.com/office/powerpoint/2010/main" val="175165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185EB2-B62D-4AD4-7786-34E6B764DDD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Forms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Table&#10;&#10;Description automatically generated">
            <a:extLst>
              <a:ext uri="{FF2B5EF4-FFF2-40B4-BE49-F238E27FC236}">
                <a16:creationId xmlns:a16="http://schemas.microsoft.com/office/drawing/2014/main" id="{48E1DC8E-8103-B5FD-3CD0-6AE4A20F3600}"/>
              </a:ext>
            </a:extLst>
          </p:cNvPr>
          <p:cNvPicPr>
            <a:picLocks noChangeAspect="1"/>
          </p:cNvPicPr>
          <p:nvPr/>
        </p:nvPicPr>
        <p:blipFill>
          <a:blip r:embed="rId4"/>
          <a:stretch>
            <a:fillRect/>
          </a:stretch>
        </p:blipFill>
        <p:spPr>
          <a:xfrm rot="-2280000">
            <a:off x="940719" y="1912763"/>
            <a:ext cx="3250252"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Table&#10;&#10;Description automatically generated">
            <a:extLst>
              <a:ext uri="{FF2B5EF4-FFF2-40B4-BE49-F238E27FC236}">
                <a16:creationId xmlns:a16="http://schemas.microsoft.com/office/drawing/2014/main" id="{6A063810-7F75-4717-1AD6-FE70C2AC3B8E}"/>
              </a:ext>
            </a:extLst>
          </p:cNvPr>
          <p:cNvPicPr>
            <a:picLocks noChangeAspect="1"/>
          </p:cNvPicPr>
          <p:nvPr/>
        </p:nvPicPr>
        <p:blipFill>
          <a:blip r:embed="rId5"/>
          <a:stretch>
            <a:fillRect/>
          </a:stretch>
        </p:blipFill>
        <p:spPr>
          <a:xfrm rot="1980000">
            <a:off x="1936339" y="2007832"/>
            <a:ext cx="4747652" cy="3418309"/>
          </a:xfrm>
          <a:prstGeom prst="rect">
            <a:avLst/>
          </a:prstGeom>
        </p:spPr>
      </p:pic>
      <p:pic>
        <p:nvPicPr>
          <p:cNvPr id="9" name="Picture 8">
            <a:extLst>
              <a:ext uri="{FF2B5EF4-FFF2-40B4-BE49-F238E27FC236}">
                <a16:creationId xmlns:a16="http://schemas.microsoft.com/office/drawing/2014/main" id="{6E99C347-D38D-729B-90F7-D66A5E0A8912}"/>
              </a:ext>
            </a:extLst>
          </p:cNvPr>
          <p:cNvPicPr>
            <a:picLocks noChangeAspect="1"/>
          </p:cNvPicPr>
          <p:nvPr/>
        </p:nvPicPr>
        <p:blipFill>
          <a:blip r:embed="rId6"/>
          <a:stretch>
            <a:fillRect/>
          </a:stretch>
        </p:blipFill>
        <p:spPr>
          <a:xfrm rot="-180000">
            <a:off x="926803" y="3568399"/>
            <a:ext cx="4477376" cy="3115110"/>
          </a:xfrm>
          <a:prstGeom prst="rect">
            <a:avLst/>
          </a:prstGeom>
        </p:spPr>
      </p:pic>
      <p:pic>
        <p:nvPicPr>
          <p:cNvPr id="11" name="Picture 10">
            <a:extLst>
              <a:ext uri="{FF2B5EF4-FFF2-40B4-BE49-F238E27FC236}">
                <a16:creationId xmlns:a16="http://schemas.microsoft.com/office/drawing/2014/main" id="{D95ED55B-52EE-07B1-0017-0F0718447539}"/>
              </a:ext>
            </a:extLst>
          </p:cNvPr>
          <p:cNvPicPr>
            <a:picLocks noChangeAspect="1"/>
          </p:cNvPicPr>
          <p:nvPr/>
        </p:nvPicPr>
        <p:blipFill>
          <a:blip r:embed="rId7"/>
          <a:stretch>
            <a:fillRect/>
          </a:stretch>
        </p:blipFill>
        <p:spPr>
          <a:xfrm rot="600000">
            <a:off x="4741746" y="1713127"/>
            <a:ext cx="3069206" cy="3968464"/>
          </a:xfrm>
          <a:prstGeom prst="rect">
            <a:avLst/>
          </a:prstGeom>
        </p:spPr>
      </p:pic>
      <p:pic>
        <p:nvPicPr>
          <p:cNvPr id="15" name="Picture 14">
            <a:extLst>
              <a:ext uri="{FF2B5EF4-FFF2-40B4-BE49-F238E27FC236}">
                <a16:creationId xmlns:a16="http://schemas.microsoft.com/office/drawing/2014/main" id="{727C6D25-CCC0-D93C-3CE2-620BD3CD645E}"/>
              </a:ext>
            </a:extLst>
          </p:cNvPr>
          <p:cNvPicPr>
            <a:picLocks noChangeAspect="1"/>
          </p:cNvPicPr>
          <p:nvPr/>
        </p:nvPicPr>
        <p:blipFill>
          <a:blip r:embed="rId8"/>
          <a:stretch>
            <a:fillRect/>
          </a:stretch>
        </p:blipFill>
        <p:spPr>
          <a:xfrm rot="360000">
            <a:off x="6189461" y="3747054"/>
            <a:ext cx="3918064" cy="2854529"/>
          </a:xfrm>
          <a:prstGeom prst="rect">
            <a:avLst/>
          </a:prstGeom>
        </p:spPr>
      </p:pic>
      <p:pic>
        <p:nvPicPr>
          <p:cNvPr id="18" name="Picture 17">
            <a:extLst>
              <a:ext uri="{FF2B5EF4-FFF2-40B4-BE49-F238E27FC236}">
                <a16:creationId xmlns:a16="http://schemas.microsoft.com/office/drawing/2014/main" id="{E6F0F75E-D75A-01AC-EDD7-CF1624FA3F24}"/>
              </a:ext>
            </a:extLst>
          </p:cNvPr>
          <p:cNvPicPr>
            <a:picLocks noChangeAspect="1"/>
          </p:cNvPicPr>
          <p:nvPr/>
        </p:nvPicPr>
        <p:blipFill>
          <a:blip r:embed="rId9"/>
          <a:stretch>
            <a:fillRect/>
          </a:stretch>
        </p:blipFill>
        <p:spPr>
          <a:xfrm rot="540000">
            <a:off x="7659535" y="889506"/>
            <a:ext cx="4036110" cy="2942455"/>
          </a:xfrm>
          <a:prstGeom prst="rect">
            <a:avLst/>
          </a:prstGeom>
        </p:spPr>
      </p:pic>
      <p:pic>
        <p:nvPicPr>
          <p:cNvPr id="20" name="Picture 19">
            <a:extLst>
              <a:ext uri="{FF2B5EF4-FFF2-40B4-BE49-F238E27FC236}">
                <a16:creationId xmlns:a16="http://schemas.microsoft.com/office/drawing/2014/main" id="{78BBEB41-C6E8-E329-1311-715AD05C07BF}"/>
              </a:ext>
            </a:extLst>
          </p:cNvPr>
          <p:cNvPicPr>
            <a:picLocks noChangeAspect="1"/>
          </p:cNvPicPr>
          <p:nvPr/>
        </p:nvPicPr>
        <p:blipFill>
          <a:blip r:embed="rId10"/>
          <a:stretch>
            <a:fillRect/>
          </a:stretch>
        </p:blipFill>
        <p:spPr>
          <a:xfrm>
            <a:off x="7536871" y="3516525"/>
            <a:ext cx="4321568" cy="3031413"/>
          </a:xfrm>
          <a:prstGeom prst="rect">
            <a:avLst/>
          </a:prstGeom>
        </p:spPr>
      </p:pic>
    </p:spTree>
    <p:custDataLst>
      <p:tags r:id="rId1"/>
    </p:custDataLst>
    <p:extLst>
      <p:ext uri="{BB962C8B-B14F-4D97-AF65-F5344CB8AC3E}">
        <p14:creationId xmlns:p14="http://schemas.microsoft.com/office/powerpoint/2010/main" val="414369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fltVal val="0"/>
                                          </p:val>
                                        </p:tav>
                                        <p:tav tm="100000">
                                          <p:val>
                                            <p:strVal val="#ppt_w"/>
                                          </p:val>
                                        </p:tav>
                                      </p:tavLst>
                                    </p:anim>
                                    <p:anim calcmode="lin" valueType="num">
                                      <p:cBhvr>
                                        <p:cTn id="32" dur="1000" fill="hold"/>
                                        <p:tgtEl>
                                          <p:spTgt spid="20"/>
                                        </p:tgtEl>
                                        <p:attrNameLst>
                                          <p:attrName>ppt_h</p:attrName>
                                        </p:attrNameLst>
                                      </p:cBhvr>
                                      <p:tavLst>
                                        <p:tav tm="0">
                                          <p:val>
                                            <p:fltVal val="0"/>
                                          </p:val>
                                        </p:tav>
                                        <p:tav tm="100000">
                                          <p:val>
                                            <p:strVal val="#ppt_h"/>
                                          </p:val>
                                        </p:tav>
                                      </p:tavLst>
                                    </p:anim>
                                    <p:anim calcmode="lin" valueType="num">
                                      <p:cBhvr>
                                        <p:cTn id="33" dur="1000" fill="hold"/>
                                        <p:tgtEl>
                                          <p:spTgt spid="20"/>
                                        </p:tgtEl>
                                        <p:attrNameLst>
                                          <p:attrName>style.rotation</p:attrName>
                                        </p:attrNameLst>
                                      </p:cBhvr>
                                      <p:tavLst>
                                        <p:tav tm="0">
                                          <p:val>
                                            <p:fltVal val="90"/>
                                          </p:val>
                                        </p:tav>
                                        <p:tav tm="100000">
                                          <p:val>
                                            <p:fltVal val="0"/>
                                          </p:val>
                                        </p:tav>
                                      </p:tavLst>
                                    </p:anim>
                                    <p:animEffect transition="in" filter="fade">
                                      <p:cBhvr>
                                        <p:cTn id="34"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8|59.7"/>
</p:tagLst>
</file>

<file path=ppt/tags/tag2.xml><?xml version="1.0" encoding="utf-8"?>
<p:tagLst xmlns:a="http://schemas.openxmlformats.org/drawingml/2006/main" xmlns:r="http://schemas.openxmlformats.org/officeDocument/2006/relationships" xmlns:p="http://schemas.openxmlformats.org/presentationml/2006/main">
  <p:tag name="TIMING" val="|3.2|3.5|2.6|1.1|1.1|1.3|1.6|0.9"/>
</p:tagLst>
</file>

<file path=ppt/tags/tag3.xml><?xml version="1.0" encoding="utf-8"?>
<p:tagLst xmlns:a="http://schemas.openxmlformats.org/drawingml/2006/main" xmlns:r="http://schemas.openxmlformats.org/officeDocument/2006/relationships" xmlns:p="http://schemas.openxmlformats.org/presentationml/2006/main">
  <p:tag name="TIMING" val="|22.2|0.9|1.1|0.8|0.9|0.9|0.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a7125a93-a91f-4fcc-8cfb-e33e600c211e" xsi:nil="true"/>
    <lcf76f155ced4ddcb4097134ff3c332f xmlns="4f130af1-6d01-4790-9e34-89cab87c430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3FA441B5F5A346AC32FF42BAA265CB" ma:contentTypeVersion="10" ma:contentTypeDescription="Create a new document." ma:contentTypeScope="" ma:versionID="6ab7d6e6567aea3d9cfeee2c3c3d1ec3">
  <xsd:schema xmlns:xsd="http://www.w3.org/2001/XMLSchema" xmlns:xs="http://www.w3.org/2001/XMLSchema" xmlns:p="http://schemas.microsoft.com/office/2006/metadata/properties" xmlns:ns2="4f130af1-6d01-4790-9e34-89cab87c4308" xmlns:ns3="a7125a93-a91f-4fcc-8cfb-e33e600c211e" targetNamespace="http://schemas.microsoft.com/office/2006/metadata/properties" ma:root="true" ma:fieldsID="e68736d7fb9fb06c85baecd26bfd0445" ns2:_="" ns3:_="">
    <xsd:import namespace="4f130af1-6d01-4790-9e34-89cab87c4308"/>
    <xsd:import namespace="a7125a93-a91f-4fcc-8cfb-e33e600c211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130af1-6d01-4790-9e34-89cab87c43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16867a8-d3dd-450c-8722-94d742a2adf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125a93-a91f-4fcc-8cfb-e33e600c211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215e3cb-a847-43e5-b6b3-ef9717433e3e}" ma:internalName="TaxCatchAll" ma:showField="CatchAllData" ma:web="a7125a93-a91f-4fcc-8cfb-e33e600c211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DCB52-3E3F-4DA6-8BFE-6027D0DD92BA}">
  <ds:schemaRefs>
    <ds:schemaRef ds:uri="http://schemas.microsoft.com/sharepoint/v3/contenttype/forms"/>
  </ds:schemaRefs>
</ds:datastoreItem>
</file>

<file path=customXml/itemProps2.xml><?xml version="1.0" encoding="utf-8"?>
<ds:datastoreItem xmlns:ds="http://schemas.openxmlformats.org/officeDocument/2006/customXml" ds:itemID="{B355EAEB-567F-49A6-AE8A-0BD2A4E04C84}">
  <ds:schemaRefs>
    <ds:schemaRef ds:uri="4f130af1-6d01-4790-9e34-89cab87c430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a7125a93-a91f-4fcc-8cfb-e33e600c211e"/>
  </ds:schemaRefs>
</ds:datastoreItem>
</file>

<file path=customXml/itemProps3.xml><?xml version="1.0" encoding="utf-8"?>
<ds:datastoreItem xmlns:ds="http://schemas.openxmlformats.org/officeDocument/2006/customXml" ds:itemID="{02F6800A-B02F-470D-88B5-FAB7B09F7A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130af1-6d01-4790-9e34-89cab87c4308"/>
    <ds:schemaRef ds:uri="a7125a93-a91f-4fcc-8cfb-e33e600c21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574</TotalTime>
  <Words>1551</Words>
  <Application>Microsoft Office PowerPoint</Application>
  <PresentationFormat>Widescreen</PresentationFormat>
  <Paragraphs>149</Paragraphs>
  <Slides>19</Slides>
  <Notes>19</Notes>
  <HiddenSlides>0</HiddenSlides>
  <MMClips>1</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Disasters in Numbers (USA)</vt:lpstr>
      <vt:lpstr>Disasters in Numbers (Global)</vt:lpstr>
      <vt:lpstr>PowerPoint Presentation</vt:lpstr>
      <vt:lpstr>Impact of Changing Weather</vt:lpstr>
      <vt:lpstr>Is Emergency Response up to par…?!</vt:lpstr>
      <vt:lpstr>Forms</vt:lpstr>
      <vt:lpstr>Challenges with Current Reporting Structure</vt:lpstr>
      <vt:lpstr>What does STaRT do…?!</vt:lpstr>
      <vt:lpstr>Database Design</vt:lpstr>
      <vt:lpstr>Victim Processing Flow</vt:lpstr>
      <vt:lpstr>Application Demo</vt:lpstr>
      <vt:lpstr>Flask Demo</vt:lpstr>
      <vt:lpstr>What Were the Challenges?</vt:lpstr>
      <vt:lpstr>Software Development Roadmap</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Elie Tannouri</dc:creator>
  <cp:lastModifiedBy>Elie Tannouri</cp:lastModifiedBy>
  <cp:revision>18</cp:revision>
  <cp:lastPrinted>2022-12-06T13:26:54Z</cp:lastPrinted>
  <dcterms:created xsi:type="dcterms:W3CDTF">2021-11-14T23:47:23Z</dcterms:created>
  <dcterms:modified xsi:type="dcterms:W3CDTF">2022-12-08T23:57:27Z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0x010100DD3FA441B5F5A346AC32FF42BAA265CB</vt:lpwstr>
  </property>
  <property fmtid="{D5CDD505-2E9C-101B-9397-08002B2CF9AE}" pid="3" name="MediaServiceImageTags">
    <vt:lpwstr/>
  </property>
</Properties>
</file>