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Garet Bold" charset="1" panose="00000000000000000000"/>
      <p:regular r:id="rId7"/>
    </p:embeddedFont>
    <p:embeddedFont>
      <p:font typeface="League Spartan" charset="1" panose="00000800000000000000"/>
      <p:regular r:id="rId8"/>
    </p:embeddedFont>
    <p:embeddedFont>
      <p:font typeface="Codec Pro" charset="1" panose="00000500000000000000"/>
      <p:regular r:id="rId9"/>
    </p:embeddedFont>
    <p:embeddedFont>
      <p:font typeface="Garet Light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218" t="-22650" r="-75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1695" y="639589"/>
            <a:ext cx="21215842" cy="11964886"/>
          </a:xfrm>
          <a:custGeom>
            <a:avLst/>
            <a:gdLst/>
            <a:ahLst/>
            <a:cxnLst/>
            <a:rect r="r" b="b" t="t" l="l"/>
            <a:pathLst>
              <a:path h="11964886" w="21215842">
                <a:moveTo>
                  <a:pt x="0" y="0"/>
                </a:moveTo>
                <a:lnTo>
                  <a:pt x="21215843" y="0"/>
                </a:lnTo>
                <a:lnTo>
                  <a:pt x="21215843" y="11964886"/>
                </a:lnTo>
                <a:lnTo>
                  <a:pt x="0" y="11964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77643" y="9463567"/>
            <a:ext cx="2179762" cy="461877"/>
            <a:chOff x="0" y="0"/>
            <a:chExt cx="1787422" cy="3787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7422" cy="378743"/>
            </a:xfrm>
            <a:custGeom>
              <a:avLst/>
              <a:gdLst/>
              <a:ahLst/>
              <a:cxnLst/>
              <a:rect r="r" b="b" t="t" l="l"/>
              <a:pathLst>
                <a:path h="378743" w="1787422">
                  <a:moveTo>
                    <a:pt x="1584222" y="0"/>
                  </a:moveTo>
                  <a:cubicBezTo>
                    <a:pt x="1696447" y="0"/>
                    <a:pt x="1787422" y="84784"/>
                    <a:pt x="1787422" y="189371"/>
                  </a:cubicBezTo>
                  <a:cubicBezTo>
                    <a:pt x="1787422" y="293958"/>
                    <a:pt x="1696447" y="378743"/>
                    <a:pt x="1584222" y="378743"/>
                  </a:cubicBezTo>
                  <a:lnTo>
                    <a:pt x="203200" y="378743"/>
                  </a:lnTo>
                  <a:cubicBezTo>
                    <a:pt x="90976" y="378743"/>
                    <a:pt x="0" y="293958"/>
                    <a:pt x="0" y="189371"/>
                  </a:cubicBezTo>
                  <a:cubicBezTo>
                    <a:pt x="0" y="8478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87422" cy="416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704051" y="277186"/>
            <a:ext cx="1503028" cy="1503028"/>
          </a:xfrm>
          <a:custGeom>
            <a:avLst/>
            <a:gdLst/>
            <a:ahLst/>
            <a:cxnLst/>
            <a:rect r="r" b="b" t="t" l="l"/>
            <a:pathLst>
              <a:path h="1503028" w="1503028">
                <a:moveTo>
                  <a:pt x="0" y="0"/>
                </a:moveTo>
                <a:lnTo>
                  <a:pt x="1503027" y="0"/>
                </a:lnTo>
                <a:lnTo>
                  <a:pt x="1503027" y="1503028"/>
                </a:lnTo>
                <a:lnTo>
                  <a:pt x="0" y="15030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156" y="6980204"/>
            <a:ext cx="5703975" cy="1397756"/>
          </a:xfrm>
          <a:custGeom>
            <a:avLst/>
            <a:gdLst/>
            <a:ahLst/>
            <a:cxnLst/>
            <a:rect r="r" b="b" t="t" l="l"/>
            <a:pathLst>
              <a:path h="1397756" w="5703975">
                <a:moveTo>
                  <a:pt x="0" y="0"/>
                </a:moveTo>
                <a:lnTo>
                  <a:pt x="5703976" y="0"/>
                </a:lnTo>
                <a:lnTo>
                  <a:pt x="5703976" y="1397756"/>
                </a:lnTo>
                <a:lnTo>
                  <a:pt x="0" y="13977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56" y="8628435"/>
            <a:ext cx="7476602" cy="1264160"/>
          </a:xfrm>
          <a:custGeom>
            <a:avLst/>
            <a:gdLst/>
            <a:ahLst/>
            <a:cxnLst/>
            <a:rect r="r" b="b" t="t" l="l"/>
            <a:pathLst>
              <a:path h="1264160" w="7476602">
                <a:moveTo>
                  <a:pt x="0" y="0"/>
                </a:moveTo>
                <a:lnTo>
                  <a:pt x="7476602" y="0"/>
                </a:lnTo>
                <a:lnTo>
                  <a:pt x="7476602" y="1264160"/>
                </a:lnTo>
                <a:lnTo>
                  <a:pt x="0" y="126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10297" y="7573001"/>
            <a:ext cx="4689911" cy="1018516"/>
          </a:xfrm>
          <a:custGeom>
            <a:avLst/>
            <a:gdLst/>
            <a:ahLst/>
            <a:cxnLst/>
            <a:rect r="r" b="b" t="t" l="l"/>
            <a:pathLst>
              <a:path h="1018516" w="4689911">
                <a:moveTo>
                  <a:pt x="0" y="0"/>
                </a:moveTo>
                <a:lnTo>
                  <a:pt x="4689911" y="0"/>
                </a:lnTo>
                <a:lnTo>
                  <a:pt x="4689911" y="1018516"/>
                </a:lnTo>
                <a:lnTo>
                  <a:pt x="0" y="10185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5830132" y="7296959"/>
            <a:ext cx="622973" cy="552086"/>
            <a:chOff x="0" y="0"/>
            <a:chExt cx="917162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7162" cy="812800"/>
            </a:xfrm>
            <a:custGeom>
              <a:avLst/>
              <a:gdLst/>
              <a:ahLst/>
              <a:cxnLst/>
              <a:rect r="r" b="b" t="t" l="l"/>
              <a:pathLst>
                <a:path h="812800" w="917162">
                  <a:moveTo>
                    <a:pt x="917162" y="406400"/>
                  </a:moveTo>
                  <a:lnTo>
                    <a:pt x="510762" y="0"/>
                  </a:lnTo>
                  <a:lnTo>
                    <a:pt x="51076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510762" y="609600"/>
                  </a:lnTo>
                  <a:lnTo>
                    <a:pt x="510762" y="812800"/>
                  </a:lnTo>
                  <a:lnTo>
                    <a:pt x="917162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81556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78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51000" y="7494189"/>
            <a:ext cx="3737000" cy="33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8"/>
              </a:lnSpc>
              <a:spcBef>
                <a:spcPct val="0"/>
              </a:spcBef>
            </a:pPr>
            <a:r>
              <a:rPr lang="en-US" b="true" sz="194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Quick Result Responses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85326" y="8938427"/>
            <a:ext cx="3737000" cy="67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8"/>
              </a:lnSpc>
              <a:spcBef>
                <a:spcPct val="0"/>
              </a:spcBef>
            </a:pPr>
            <a:r>
              <a:rPr lang="en-US" b="true" sz="194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Simple with Tests-Clear Directions!</a:t>
            </a: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15043341" y="7806217"/>
            <a:ext cx="622973" cy="552086"/>
            <a:chOff x="0" y="0"/>
            <a:chExt cx="917162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17162" cy="812800"/>
            </a:xfrm>
            <a:custGeom>
              <a:avLst/>
              <a:gdLst/>
              <a:ahLst/>
              <a:cxnLst/>
              <a:rect r="r" b="b" t="t" l="l"/>
              <a:pathLst>
                <a:path h="812800" w="917162">
                  <a:moveTo>
                    <a:pt x="917162" y="406400"/>
                  </a:moveTo>
                  <a:lnTo>
                    <a:pt x="510762" y="0"/>
                  </a:lnTo>
                  <a:lnTo>
                    <a:pt x="51076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510762" y="609600"/>
                  </a:lnTo>
                  <a:lnTo>
                    <a:pt x="510762" y="812800"/>
                  </a:lnTo>
                  <a:lnTo>
                    <a:pt x="917162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81556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78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0800000">
            <a:off x="7602758" y="8984472"/>
            <a:ext cx="622973" cy="552086"/>
            <a:chOff x="0" y="0"/>
            <a:chExt cx="917162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7162" cy="812800"/>
            </a:xfrm>
            <a:custGeom>
              <a:avLst/>
              <a:gdLst/>
              <a:ahLst/>
              <a:cxnLst/>
              <a:rect r="r" b="b" t="t" l="l"/>
              <a:pathLst>
                <a:path h="812800" w="917162">
                  <a:moveTo>
                    <a:pt x="917162" y="406400"/>
                  </a:moveTo>
                  <a:lnTo>
                    <a:pt x="510762" y="0"/>
                  </a:lnTo>
                  <a:lnTo>
                    <a:pt x="510762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510762" y="609600"/>
                  </a:lnTo>
                  <a:lnTo>
                    <a:pt x="510762" y="812800"/>
                  </a:lnTo>
                  <a:lnTo>
                    <a:pt x="917162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65100"/>
              <a:ext cx="81556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78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840808" y="277186"/>
            <a:ext cx="1446494" cy="835350"/>
          </a:xfrm>
          <a:custGeom>
            <a:avLst/>
            <a:gdLst/>
            <a:ahLst/>
            <a:cxnLst/>
            <a:rect r="r" b="b" t="t" l="l"/>
            <a:pathLst>
              <a:path h="835350" w="1446494">
                <a:moveTo>
                  <a:pt x="0" y="0"/>
                </a:moveTo>
                <a:lnTo>
                  <a:pt x="1446494" y="0"/>
                </a:lnTo>
                <a:lnTo>
                  <a:pt x="1446494" y="835351"/>
                </a:lnTo>
                <a:lnTo>
                  <a:pt x="0" y="8353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6156" y="3513134"/>
            <a:ext cx="18161844" cy="339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632" indent="-240316" lvl="1">
              <a:lnSpc>
                <a:spcPts val="3116"/>
              </a:lnSpc>
              <a:buFont typeface="Arial"/>
              <a:buChar char="•"/>
            </a:pPr>
            <a:r>
              <a:rPr lang="en-US" b="true" sz="2226">
                <a:solidFill>
                  <a:srgbClr val="010101"/>
                </a:solidFill>
                <a:latin typeface="Garet Bold"/>
                <a:ea typeface="Garet Bold"/>
                <a:cs typeface="Garet Bold"/>
                <a:sym typeface="Garet Bold"/>
              </a:rPr>
              <a:t>Empower Local Farmers: The app provides farmers with simple, accessible methods to assess the health of their soil using basic tests.</a:t>
            </a:r>
          </a:p>
          <a:p>
            <a:pPr algn="l" marL="480632" indent="-240316" lvl="1">
              <a:lnSpc>
                <a:spcPts val="31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26">
                <a:solidFill>
                  <a:srgbClr val="010101"/>
                </a:solidFill>
                <a:latin typeface="Garet Bold"/>
                <a:ea typeface="Garet Bold"/>
                <a:cs typeface="Garet Bold"/>
                <a:sym typeface="Garet Bold"/>
              </a:rPr>
              <a:t>Comprehensive S</a:t>
            </a:r>
            <a:r>
              <a:rPr lang="en-US" b="true" sz="2226">
                <a:solidFill>
                  <a:srgbClr val="010101"/>
                </a:solidFill>
                <a:latin typeface="Garet Bold"/>
                <a:ea typeface="Garet Bold"/>
                <a:cs typeface="Garet Bold"/>
                <a:sym typeface="Garet Bold"/>
              </a:rPr>
              <a:t>oil Health Evaluation: It enables farmers to evaluate key soil health indicators, such as compaction, organic matter, organism habitat, and aggregate stability.</a:t>
            </a:r>
          </a:p>
          <a:p>
            <a:pPr algn="l" marL="480632" indent="-240316" lvl="1">
              <a:lnSpc>
                <a:spcPts val="31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26">
                <a:solidFill>
                  <a:srgbClr val="010101"/>
                </a:solidFill>
                <a:latin typeface="Garet Bold"/>
                <a:ea typeface="Garet Bold"/>
                <a:cs typeface="Garet Bold"/>
                <a:sym typeface="Garet Bold"/>
              </a:rPr>
              <a:t>Action-Oriented Results: Based on the results, the app identifies potential resource concerns and offers actionable insights to address them.</a:t>
            </a:r>
          </a:p>
          <a:p>
            <a:pPr algn="l" marL="480632" indent="-240316" lvl="1">
              <a:lnSpc>
                <a:spcPts val="31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26">
                <a:solidFill>
                  <a:srgbClr val="010101"/>
                </a:solidFill>
                <a:latin typeface="Garet Bold"/>
                <a:ea typeface="Garet Bold"/>
                <a:cs typeface="Garet Bold"/>
                <a:sym typeface="Garet Bold"/>
              </a:rPr>
              <a:t>Connecting Farmers to NRCS: If concerns are detected, the app directs farmers to their local NRCS office for expert advice and assistance.</a:t>
            </a:r>
          </a:p>
          <a:p>
            <a:pPr algn="ctr">
              <a:lnSpc>
                <a:spcPts val="2136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-2657071" y="513886"/>
            <a:ext cx="13043057" cy="2859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44"/>
              </a:lnSpc>
            </a:pPr>
            <a:r>
              <a:rPr lang="en-US" sz="910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SOILHEALTH</a:t>
            </a:r>
          </a:p>
          <a:p>
            <a:pPr algn="ctr">
              <a:lnSpc>
                <a:spcPts val="10085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-1084692" y="3075103"/>
            <a:ext cx="10187004" cy="41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6"/>
              </a:lnSpc>
              <a:spcBef>
                <a:spcPct val="0"/>
              </a:spcBef>
            </a:pPr>
            <a:r>
              <a:rPr lang="en-US" sz="2204" spc="1763">
                <a:solidFill>
                  <a:srgbClr val="010101"/>
                </a:solidFill>
                <a:latin typeface="Codec Pro"/>
                <a:ea typeface="Codec Pro"/>
                <a:cs typeface="Codec Pro"/>
                <a:sym typeface="Codec Pro"/>
              </a:rPr>
              <a:t>APPLICATION PURPOSE</a:t>
            </a:r>
            <a:r>
              <a:rPr lang="en-US" sz="2204" spc="1763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904076" y="9154546"/>
            <a:ext cx="1529263" cy="25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4"/>
              </a:lnSpc>
              <a:spcBef>
                <a:spcPct val="0"/>
              </a:spcBef>
            </a:pPr>
            <a:r>
              <a:rPr lang="en-US" sz="1489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presented by: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51000" y="9864020"/>
            <a:ext cx="3737000" cy="27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  <a:spcBef>
                <a:spcPct val="0"/>
              </a:spcBef>
            </a:pPr>
            <a:r>
              <a:rPr lang="en-US" b="true" sz="164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Team Member: Robert Halsell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77643" y="9547697"/>
            <a:ext cx="2179762" cy="28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5"/>
              </a:lnSpc>
              <a:spcBef>
                <a:spcPct val="0"/>
              </a:spcBef>
            </a:pPr>
            <a:r>
              <a:rPr lang="en-US" b="true" sz="171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Gnerdworx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-214750" y="1448340"/>
            <a:ext cx="7918801" cy="145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5"/>
              </a:lnSpc>
            </a:pPr>
          </a:p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HEALTHY SOIL, STRONGER FARMS: SIMPLE TESTS, SMARTER SOLUTIONS.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34258" y="7347397"/>
            <a:ext cx="3737000" cy="33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8"/>
              </a:lnSpc>
              <a:spcBef>
                <a:spcPct val="0"/>
              </a:spcBef>
            </a:pPr>
            <a:r>
              <a:rPr lang="en-US" b="true" sz="194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4 Test Batteries!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840808" y="58528"/>
            <a:ext cx="7918801" cy="97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</a:pPr>
          </a:p>
          <a:p>
            <a:pPr algn="ctr">
              <a:lnSpc>
                <a:spcPts val="3476"/>
              </a:lnSpc>
            </a:pPr>
            <a:r>
              <a:rPr lang="en-US" sz="248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CHECK THE APP OUT ON GITHUB :</a:t>
            </a:r>
          </a:p>
          <a:p>
            <a:pPr algn="ctr">
              <a:lnSpc>
                <a:spcPts val="1656"/>
              </a:lnSpc>
              <a:spcBef>
                <a:spcPct val="0"/>
              </a:spcBef>
            </a:pPr>
            <a:r>
              <a:rPr lang="en-US" sz="118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HTTPS://GITHUB.COM/KSU-IS/SOIL-HEALTH-CHECKER/TREE/MAIN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DAGXQ1OebeY</dc:identifier>
  <dcterms:modified xsi:type="dcterms:W3CDTF">2011-08-01T06:04:30Z</dcterms:modified>
  <cp:revision>1</cp:revision>
  <dc:title>Soilhealth</dc:title>
</cp:coreProperties>
</file>