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Lst>
  <p:sldSz cx="18288000" cy="10287000"/>
  <p:notesSz cx="6858000" cy="9144000"/>
  <p:embeddedFontLst>
    <p:embeddedFont>
      <p:font typeface="Nunito" charset="1" panose="00000500000000000000"/>
      <p:regular r:id="rId6"/>
    </p:embeddedFont>
    <p:embeddedFont>
      <p:font typeface="Nunito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Fredoka One" charset="1" panose="02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DABE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45774" y="5936120"/>
            <a:ext cx="30579547" cy="1528977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605260" y="625825"/>
            <a:ext cx="13077480" cy="9035350"/>
          </a:xfrm>
          <a:prstGeom prst="rect">
            <a:avLst/>
          </a:prstGeom>
        </p:spPr>
      </p:pic>
      <p:grpSp>
        <p:nvGrpSpPr>
          <p:cNvPr name="Group 4" id="4"/>
          <p:cNvGrpSpPr/>
          <p:nvPr/>
        </p:nvGrpSpPr>
        <p:grpSpPr>
          <a:xfrm rot="0">
            <a:off x="4768051" y="1088236"/>
            <a:ext cx="8751898" cy="5861310"/>
            <a:chOff x="0" y="0"/>
            <a:chExt cx="1366503" cy="915172"/>
          </a:xfrm>
        </p:grpSpPr>
        <p:sp>
          <p:nvSpPr>
            <p:cNvPr name="Freeform 5" id="5"/>
            <p:cNvSpPr/>
            <p:nvPr/>
          </p:nvSpPr>
          <p:spPr>
            <a:xfrm flipH="false" flipV="false">
              <a:off x="0" y="0"/>
              <a:ext cx="1366503" cy="915172"/>
            </a:xfrm>
            <a:custGeom>
              <a:avLst/>
              <a:gdLst/>
              <a:ahLst/>
              <a:cxnLst/>
              <a:rect r="r" b="b" t="t" l="l"/>
              <a:pathLst>
                <a:path h="915172" w="1366503">
                  <a:moveTo>
                    <a:pt x="1242043" y="915172"/>
                  </a:moveTo>
                  <a:lnTo>
                    <a:pt x="124460" y="915172"/>
                  </a:lnTo>
                  <a:cubicBezTo>
                    <a:pt x="55880" y="915172"/>
                    <a:pt x="0" y="859292"/>
                    <a:pt x="0" y="790712"/>
                  </a:cubicBezTo>
                  <a:lnTo>
                    <a:pt x="0" y="124460"/>
                  </a:lnTo>
                  <a:cubicBezTo>
                    <a:pt x="0" y="55880"/>
                    <a:pt x="55880" y="0"/>
                    <a:pt x="124460" y="0"/>
                  </a:cubicBezTo>
                  <a:lnTo>
                    <a:pt x="1242043" y="0"/>
                  </a:lnTo>
                  <a:cubicBezTo>
                    <a:pt x="1310623" y="0"/>
                    <a:pt x="1366503" y="55880"/>
                    <a:pt x="1366503" y="124460"/>
                  </a:cubicBezTo>
                  <a:lnTo>
                    <a:pt x="1366503" y="790712"/>
                  </a:lnTo>
                  <a:cubicBezTo>
                    <a:pt x="1366503" y="859292"/>
                    <a:pt x="1310623" y="915172"/>
                    <a:pt x="1242043" y="915172"/>
                  </a:cubicBezTo>
                  <a:close/>
                </a:path>
              </a:pathLst>
            </a:custGeom>
            <a:solidFill>
              <a:srgbClr val="FFD0DA"/>
            </a:solidFill>
          </p:spPr>
        </p:sp>
      </p:gr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682740" y="3317981"/>
            <a:ext cx="6663910" cy="4446645"/>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04400">
            <a:off x="14144451" y="966510"/>
            <a:ext cx="864175" cy="1033252"/>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953414">
            <a:off x="3143188" y="4368184"/>
            <a:ext cx="895712" cy="1070960"/>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875700" y="296107"/>
            <a:ext cx="4768051" cy="3456837"/>
          </a:xfrm>
          <a:prstGeom prst="rect">
            <a:avLst/>
          </a:prstGeom>
        </p:spPr>
      </p:pic>
      <p:pic>
        <p:nvPicPr>
          <p:cNvPr name="Picture 10" id="10"/>
          <p:cNvPicPr>
            <a:picLocks noChangeAspect="true"/>
          </p:cNvPicPr>
          <p:nvPr/>
        </p:nvPicPr>
        <p:blipFill>
          <a:blip r:embed="rId12"/>
          <a:srcRect l="0" t="0" r="0" b="0"/>
          <a:stretch>
            <a:fillRect/>
          </a:stretch>
        </p:blipFill>
        <p:spPr>
          <a:xfrm flipH="false" flipV="false" rot="0">
            <a:off x="5613304" y="5216741"/>
            <a:ext cx="7061393" cy="1438759"/>
          </a:xfrm>
          <a:prstGeom prst="rect">
            <a:avLst/>
          </a:prstGeom>
        </p:spPr>
      </p:pic>
      <p:pic>
        <p:nvPicPr>
          <p:cNvPr name="Picture 11" id="11"/>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466821" y="3994389"/>
            <a:ext cx="3124223" cy="2444704"/>
          </a:xfrm>
          <a:prstGeom prst="rect">
            <a:avLst/>
          </a:prstGeom>
        </p:spPr>
      </p:pic>
      <p:grpSp>
        <p:nvGrpSpPr>
          <p:cNvPr name="Group 12" id="12"/>
          <p:cNvGrpSpPr/>
          <p:nvPr/>
        </p:nvGrpSpPr>
        <p:grpSpPr>
          <a:xfrm rot="0">
            <a:off x="5318603" y="941747"/>
            <a:ext cx="7909397" cy="3786465"/>
            <a:chOff x="0" y="0"/>
            <a:chExt cx="10545862" cy="5048620"/>
          </a:xfrm>
        </p:grpSpPr>
        <p:sp>
          <p:nvSpPr>
            <p:cNvPr name="TextBox 13" id="13"/>
            <p:cNvSpPr txBox="true"/>
            <p:nvPr/>
          </p:nvSpPr>
          <p:spPr>
            <a:xfrm rot="0">
              <a:off x="0" y="904820"/>
              <a:ext cx="10545862" cy="3037510"/>
            </a:xfrm>
            <a:prstGeom prst="rect">
              <a:avLst/>
            </a:prstGeom>
          </p:spPr>
          <p:txBody>
            <a:bodyPr anchor="t" rtlCol="false" tIns="0" lIns="0" bIns="0" rIns="0">
              <a:spAutoFit/>
            </a:bodyPr>
            <a:lstStyle/>
            <a:p>
              <a:pPr algn="ctr">
                <a:lnSpc>
                  <a:spcPts val="8997"/>
                </a:lnSpc>
              </a:pPr>
              <a:r>
                <a:rPr lang="en-US" sz="7497">
                  <a:solidFill>
                    <a:srgbClr val="262A55"/>
                  </a:solidFill>
                  <a:latin typeface="Fredoka One"/>
                </a:rPr>
                <a:t>Concert Coordinator</a:t>
              </a:r>
            </a:p>
          </p:txBody>
        </p:sp>
        <p:sp>
          <p:nvSpPr>
            <p:cNvPr name="TextBox 14" id="14"/>
            <p:cNvSpPr txBox="true"/>
            <p:nvPr/>
          </p:nvSpPr>
          <p:spPr>
            <a:xfrm rot="0">
              <a:off x="0" y="-38100"/>
              <a:ext cx="10545862" cy="515602"/>
            </a:xfrm>
            <a:prstGeom prst="rect">
              <a:avLst/>
            </a:prstGeom>
          </p:spPr>
          <p:txBody>
            <a:bodyPr anchor="t" rtlCol="false" tIns="0" lIns="0" bIns="0" rIns="0">
              <a:spAutoFit/>
            </a:bodyPr>
            <a:lstStyle/>
            <a:p>
              <a:pPr algn="ctr">
                <a:lnSpc>
                  <a:spcPts val="3359"/>
                </a:lnSpc>
              </a:pPr>
            </a:p>
          </p:txBody>
        </p:sp>
        <p:sp>
          <p:nvSpPr>
            <p:cNvPr name="TextBox 15" id="15"/>
            <p:cNvSpPr txBox="true"/>
            <p:nvPr/>
          </p:nvSpPr>
          <p:spPr>
            <a:xfrm rot="0">
              <a:off x="2371012" y="4302974"/>
              <a:ext cx="5803838" cy="745646"/>
            </a:xfrm>
            <a:prstGeom prst="rect">
              <a:avLst/>
            </a:prstGeom>
          </p:spPr>
          <p:txBody>
            <a:bodyPr anchor="t" rtlCol="false" tIns="0" lIns="0" bIns="0" rIns="0">
              <a:spAutoFit/>
            </a:bodyPr>
            <a:lstStyle/>
            <a:p>
              <a:pPr>
                <a:lnSpc>
                  <a:spcPts val="4760"/>
                </a:lnSpc>
              </a:pPr>
              <a:r>
                <a:rPr lang="en-US" sz="3400">
                  <a:solidFill>
                    <a:srgbClr val="262A55"/>
                  </a:solidFill>
                  <a:latin typeface="Nunito Bold"/>
                </a:rPr>
                <a:t>    Hailey Beckworth</a:t>
              </a:r>
            </a:p>
          </p:txBody>
        </p:sp>
      </p:grpSp>
      <p:grpSp>
        <p:nvGrpSpPr>
          <p:cNvPr name="Group 16" id="16"/>
          <p:cNvGrpSpPr/>
          <p:nvPr/>
        </p:nvGrpSpPr>
        <p:grpSpPr>
          <a:xfrm rot="0">
            <a:off x="487016" y="1557846"/>
            <a:ext cx="3377344" cy="2708179"/>
            <a:chOff x="0" y="0"/>
            <a:chExt cx="4503125" cy="3610905"/>
          </a:xfrm>
        </p:grpSpPr>
        <p:sp>
          <p:nvSpPr>
            <p:cNvPr name="TextBox 17" id="17"/>
            <p:cNvSpPr txBox="true"/>
            <p:nvPr/>
          </p:nvSpPr>
          <p:spPr>
            <a:xfrm rot="0">
              <a:off x="0" y="389804"/>
              <a:ext cx="4503125" cy="2727663"/>
            </a:xfrm>
            <a:prstGeom prst="rect">
              <a:avLst/>
            </a:prstGeom>
          </p:spPr>
          <p:txBody>
            <a:bodyPr anchor="t" rtlCol="false" tIns="0" lIns="0" bIns="0" rIns="0">
              <a:spAutoFit/>
            </a:bodyPr>
            <a:lstStyle/>
            <a:p>
              <a:pPr algn="ctr">
                <a:lnSpc>
                  <a:spcPts val="4013"/>
                </a:lnSpc>
              </a:pPr>
              <a:r>
                <a:rPr lang="en-US" sz="3344">
                  <a:solidFill>
                    <a:srgbClr val="262A55"/>
                  </a:solidFill>
                  <a:latin typeface="Fredoka One Bold"/>
                </a:rPr>
                <a:t>"Remembering your concert date, so you don't have to"</a:t>
              </a:r>
            </a:p>
          </p:txBody>
        </p:sp>
        <p:sp>
          <p:nvSpPr>
            <p:cNvPr name="TextBox 18" id="18"/>
            <p:cNvSpPr txBox="true"/>
            <p:nvPr/>
          </p:nvSpPr>
          <p:spPr>
            <a:xfrm rot="0">
              <a:off x="0" y="-19050"/>
              <a:ext cx="4503125" cy="232030"/>
            </a:xfrm>
            <a:prstGeom prst="rect">
              <a:avLst/>
            </a:prstGeom>
          </p:spPr>
          <p:txBody>
            <a:bodyPr anchor="t" rtlCol="false" tIns="0" lIns="0" bIns="0" rIns="0">
              <a:spAutoFit/>
            </a:bodyPr>
            <a:lstStyle/>
            <a:p>
              <a:pPr algn="ctr">
                <a:lnSpc>
                  <a:spcPts val="1498"/>
                </a:lnSpc>
              </a:pPr>
            </a:p>
          </p:txBody>
        </p:sp>
        <p:sp>
          <p:nvSpPr>
            <p:cNvPr name="TextBox 19" id="19"/>
            <p:cNvSpPr txBox="true"/>
            <p:nvPr/>
          </p:nvSpPr>
          <p:spPr>
            <a:xfrm rot="0">
              <a:off x="1012432" y="3275240"/>
              <a:ext cx="2478262" cy="335665"/>
            </a:xfrm>
            <a:prstGeom prst="rect">
              <a:avLst/>
            </a:prstGeom>
          </p:spPr>
          <p:txBody>
            <a:bodyPr anchor="t" rtlCol="false" tIns="0" lIns="0" bIns="0" rIns="0">
              <a:spAutoFit/>
            </a:bodyPr>
            <a:lstStyle/>
            <a:p>
              <a:pPr>
                <a:lnSpc>
                  <a:spcPts val="2123"/>
                </a:lnSpc>
              </a:pPr>
              <a:r>
                <a:rPr lang="en-US" sz="1516">
                  <a:solidFill>
                    <a:srgbClr val="262A55"/>
                  </a:solidFill>
                  <a:latin typeface="Nunito Bold"/>
                </a:rPr>
                <a:t>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1C3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556123" y="8245433"/>
            <a:ext cx="30579547" cy="1528977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51305" r="74364" b="0"/>
          <a:stretch>
            <a:fillRect/>
          </a:stretch>
        </p:blipFill>
        <p:spPr>
          <a:xfrm flipH="false" flipV="false" rot="0">
            <a:off x="10108083" y="6731245"/>
            <a:ext cx="1811131" cy="252705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492821">
            <a:off x="17099065" y="3083717"/>
            <a:ext cx="951870" cy="66630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693098">
            <a:off x="11443279" y="6398091"/>
            <a:ext cx="951870" cy="666309"/>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340307" y="3513677"/>
            <a:ext cx="5768581" cy="4893324"/>
          </a:xfrm>
          <a:prstGeom prst="rect">
            <a:avLst/>
          </a:prstGeom>
        </p:spPr>
      </p:pic>
      <p:grpSp>
        <p:nvGrpSpPr>
          <p:cNvPr name="Group 7" id="7"/>
          <p:cNvGrpSpPr/>
          <p:nvPr/>
        </p:nvGrpSpPr>
        <p:grpSpPr>
          <a:xfrm rot="0">
            <a:off x="1028700" y="1028700"/>
            <a:ext cx="10576299" cy="4776344"/>
            <a:chOff x="0" y="0"/>
            <a:chExt cx="14101732" cy="6368458"/>
          </a:xfrm>
        </p:grpSpPr>
        <p:sp>
          <p:nvSpPr>
            <p:cNvPr name="TextBox 8" id="8"/>
            <p:cNvSpPr txBox="true"/>
            <p:nvPr/>
          </p:nvSpPr>
          <p:spPr>
            <a:xfrm rot="0">
              <a:off x="0" y="9525"/>
              <a:ext cx="14101732" cy="5171858"/>
            </a:xfrm>
            <a:prstGeom prst="rect">
              <a:avLst/>
            </a:prstGeom>
          </p:spPr>
          <p:txBody>
            <a:bodyPr anchor="t" rtlCol="false" tIns="0" lIns="0" bIns="0" rIns="0">
              <a:spAutoFit/>
            </a:bodyPr>
            <a:lstStyle/>
            <a:p>
              <a:pPr>
                <a:lnSpc>
                  <a:spcPts val="7680"/>
                </a:lnSpc>
              </a:pPr>
              <a:r>
                <a:rPr lang="en-US" sz="6400">
                  <a:solidFill>
                    <a:srgbClr val="F8F5EF"/>
                  </a:solidFill>
                  <a:latin typeface="Fredoka One Bold"/>
                </a:rPr>
                <a:t>SCARED OF OVERBOOKING YOURSELF? NOT AN AGENDA PERSON EITHER?</a:t>
              </a:r>
            </a:p>
          </p:txBody>
        </p:sp>
        <p:sp>
          <p:nvSpPr>
            <p:cNvPr name="TextBox 9" id="9"/>
            <p:cNvSpPr txBox="true"/>
            <p:nvPr/>
          </p:nvSpPr>
          <p:spPr>
            <a:xfrm rot="0">
              <a:off x="0" y="5670400"/>
              <a:ext cx="6154849" cy="698059"/>
            </a:xfrm>
            <a:prstGeom prst="rect">
              <a:avLst/>
            </a:prstGeom>
          </p:spPr>
          <p:txBody>
            <a:bodyPr anchor="t" rtlCol="false" tIns="0" lIns="0" bIns="0" rIns="0">
              <a:spAutoFit/>
            </a:bodyPr>
            <a:lstStyle/>
            <a:p>
              <a:pPr>
                <a:lnSpc>
                  <a:spcPts val="4480"/>
                </a:lnSpc>
              </a:pPr>
            </a:p>
          </p:txBody>
        </p:sp>
      </p:grpSp>
      <p:grpSp>
        <p:nvGrpSpPr>
          <p:cNvPr name="Group 10" id="10"/>
          <p:cNvGrpSpPr/>
          <p:nvPr/>
        </p:nvGrpSpPr>
        <p:grpSpPr>
          <a:xfrm rot="0">
            <a:off x="1405617" y="4790663"/>
            <a:ext cx="7328034" cy="2721102"/>
            <a:chOff x="0" y="0"/>
            <a:chExt cx="9770712" cy="3628136"/>
          </a:xfrm>
        </p:grpSpPr>
        <p:sp>
          <p:nvSpPr>
            <p:cNvPr name="TextBox 11" id="11"/>
            <p:cNvSpPr txBox="true"/>
            <p:nvPr/>
          </p:nvSpPr>
          <p:spPr>
            <a:xfrm rot="0">
              <a:off x="0" y="-9525"/>
              <a:ext cx="9770712" cy="860371"/>
            </a:xfrm>
            <a:prstGeom prst="rect">
              <a:avLst/>
            </a:prstGeom>
          </p:spPr>
          <p:txBody>
            <a:bodyPr anchor="t" rtlCol="false" tIns="0" lIns="0" bIns="0" rIns="0">
              <a:spAutoFit/>
            </a:bodyPr>
            <a:lstStyle/>
            <a:p>
              <a:pPr algn="ctr">
                <a:lnSpc>
                  <a:spcPts val="5040"/>
                </a:lnSpc>
              </a:pPr>
            </a:p>
          </p:txBody>
        </p:sp>
        <p:sp>
          <p:nvSpPr>
            <p:cNvPr name="TextBox 12" id="12"/>
            <p:cNvSpPr txBox="true"/>
            <p:nvPr/>
          </p:nvSpPr>
          <p:spPr>
            <a:xfrm rot="0">
              <a:off x="0" y="1024429"/>
              <a:ext cx="9770712" cy="2603707"/>
            </a:xfrm>
            <a:prstGeom prst="rect">
              <a:avLst/>
            </a:prstGeom>
          </p:spPr>
          <p:txBody>
            <a:bodyPr anchor="t" rtlCol="false" tIns="0" lIns="0" bIns="0" rIns="0">
              <a:spAutoFit/>
            </a:bodyPr>
            <a:lstStyle/>
            <a:p>
              <a:pPr algn="ctr">
                <a:lnSpc>
                  <a:spcPts val="3919"/>
                </a:lnSpc>
              </a:pPr>
              <a:r>
                <a:rPr lang="en-US" sz="2800">
                  <a:solidFill>
                    <a:srgbClr val="F8F5EF"/>
                  </a:solidFill>
                  <a:latin typeface="Nunito"/>
                </a:rPr>
                <a:t>Concert Coordinator has you enter your data for your upcoming concert, clarifying the dates so you will never overbook yourself again! </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5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50941" y="3384175"/>
            <a:ext cx="6100884" cy="5874125"/>
          </a:xfrm>
          <a:prstGeom prst="rect">
            <a:avLst/>
          </a:prstGeom>
        </p:spPr>
      </p:pic>
      <p:grpSp>
        <p:nvGrpSpPr>
          <p:cNvPr name="Group 3" id="3"/>
          <p:cNvGrpSpPr/>
          <p:nvPr/>
        </p:nvGrpSpPr>
        <p:grpSpPr>
          <a:xfrm rot="0">
            <a:off x="3041416" y="4117673"/>
            <a:ext cx="4129773" cy="4104826"/>
            <a:chOff x="0" y="0"/>
            <a:chExt cx="5506363" cy="5473102"/>
          </a:xfrm>
        </p:grpSpPr>
        <p:sp>
          <p:nvSpPr>
            <p:cNvPr name="TextBox 4" id="4"/>
            <p:cNvSpPr txBox="true"/>
            <p:nvPr/>
          </p:nvSpPr>
          <p:spPr>
            <a:xfrm rot="0">
              <a:off x="0" y="0"/>
              <a:ext cx="5506363" cy="2332202"/>
            </a:xfrm>
            <a:prstGeom prst="rect">
              <a:avLst/>
            </a:prstGeom>
          </p:spPr>
          <p:txBody>
            <a:bodyPr anchor="t" rtlCol="false" tIns="0" lIns="0" bIns="0" rIns="0">
              <a:spAutoFit/>
            </a:bodyPr>
            <a:lstStyle/>
            <a:p>
              <a:pPr algn="ctr">
                <a:lnSpc>
                  <a:spcPts val="4604"/>
                </a:lnSpc>
              </a:pPr>
              <a:r>
                <a:rPr lang="en-US" sz="3837">
                  <a:solidFill>
                    <a:srgbClr val="F8F5EF"/>
                  </a:solidFill>
                  <a:latin typeface="Fredoka One Bold"/>
                </a:rPr>
                <a:t>CONDITIONAL TUTORIALS (JUPYTER)</a:t>
              </a:r>
            </a:p>
          </p:txBody>
        </p:sp>
        <p:sp>
          <p:nvSpPr>
            <p:cNvPr name="TextBox 5" id="5"/>
            <p:cNvSpPr txBox="true"/>
            <p:nvPr/>
          </p:nvSpPr>
          <p:spPr>
            <a:xfrm rot="0">
              <a:off x="0" y="2495394"/>
              <a:ext cx="5506363" cy="2977708"/>
            </a:xfrm>
            <a:prstGeom prst="rect">
              <a:avLst/>
            </a:prstGeom>
          </p:spPr>
          <p:txBody>
            <a:bodyPr anchor="t" rtlCol="false" tIns="0" lIns="0" bIns="0" rIns="0">
              <a:spAutoFit/>
            </a:bodyPr>
            <a:lstStyle/>
            <a:p>
              <a:pPr algn="ctr">
                <a:lnSpc>
                  <a:spcPts val="3581"/>
                </a:lnSpc>
              </a:pPr>
              <a:r>
                <a:rPr lang="en-US" sz="2558">
                  <a:solidFill>
                    <a:srgbClr val="F8F5EF"/>
                  </a:solidFill>
                  <a:latin typeface="Nunito"/>
                </a:rPr>
                <a:t>Using the Jupyter Notebook app, I referenced the absolute beginner module.</a:t>
              </a:r>
            </a:p>
            <a:p>
              <a:pPr algn="ctr">
                <a:lnSpc>
                  <a:spcPts val="3581"/>
                </a:lnSpc>
              </a:pPr>
              <a:r>
                <a:rPr lang="en-US" sz="2558">
                  <a:solidFill>
                    <a:srgbClr val="F8F5EF"/>
                  </a:solidFill>
                  <a:latin typeface="Nunito"/>
                </a:rPr>
                <a:t>This tutorial helped me with elif, if, and inputs</a:t>
              </a:r>
            </a:p>
          </p:txBody>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936176" y="3384175"/>
            <a:ext cx="6100884" cy="5874125"/>
          </a:xfrm>
          <a:prstGeom prst="rect">
            <a:avLst/>
          </a:prstGeom>
        </p:spPr>
      </p:pic>
      <p:grpSp>
        <p:nvGrpSpPr>
          <p:cNvPr name="Group 7" id="7"/>
          <p:cNvGrpSpPr/>
          <p:nvPr/>
        </p:nvGrpSpPr>
        <p:grpSpPr>
          <a:xfrm rot="0">
            <a:off x="10829360" y="4313392"/>
            <a:ext cx="4314516" cy="4015690"/>
            <a:chOff x="0" y="0"/>
            <a:chExt cx="5752688" cy="5354253"/>
          </a:xfrm>
        </p:grpSpPr>
        <p:sp>
          <p:nvSpPr>
            <p:cNvPr name="TextBox 8" id="8"/>
            <p:cNvSpPr txBox="true"/>
            <p:nvPr/>
          </p:nvSpPr>
          <p:spPr>
            <a:xfrm rot="0">
              <a:off x="0" y="0"/>
              <a:ext cx="5752688" cy="812177"/>
            </a:xfrm>
            <a:prstGeom prst="rect">
              <a:avLst/>
            </a:prstGeom>
          </p:spPr>
          <p:txBody>
            <a:bodyPr anchor="t" rtlCol="false" tIns="0" lIns="0" bIns="0" rIns="0">
              <a:spAutoFit/>
            </a:bodyPr>
            <a:lstStyle/>
            <a:p>
              <a:pPr algn="ctr">
                <a:lnSpc>
                  <a:spcPts val="4810"/>
                </a:lnSpc>
              </a:pPr>
              <a:r>
                <a:rPr lang="en-US" sz="4009">
                  <a:solidFill>
                    <a:srgbClr val="F8F5EF"/>
                  </a:solidFill>
                  <a:latin typeface="Fredoka One Bold"/>
                </a:rPr>
                <a:t>GITHUB CODES</a:t>
              </a:r>
            </a:p>
          </p:txBody>
        </p:sp>
        <p:sp>
          <p:nvSpPr>
            <p:cNvPr name="TextBox 9" id="9"/>
            <p:cNvSpPr txBox="true"/>
            <p:nvPr/>
          </p:nvSpPr>
          <p:spPr>
            <a:xfrm rot="0">
              <a:off x="0" y="984800"/>
              <a:ext cx="5752688" cy="4369454"/>
            </a:xfrm>
            <a:prstGeom prst="rect">
              <a:avLst/>
            </a:prstGeom>
          </p:spPr>
          <p:txBody>
            <a:bodyPr anchor="t" rtlCol="false" tIns="0" lIns="0" bIns="0" rIns="0">
              <a:spAutoFit/>
            </a:bodyPr>
            <a:lstStyle/>
            <a:p>
              <a:pPr algn="ctr">
                <a:lnSpc>
                  <a:spcPts val="3741"/>
                </a:lnSpc>
              </a:pPr>
              <a:r>
                <a:rPr lang="en-US" sz="2672">
                  <a:solidFill>
                    <a:srgbClr val="F8F5EF"/>
                  </a:solidFill>
                  <a:latin typeface="Nunito"/>
                </a:rPr>
                <a:t>There were not many repositories relating to this project. I used existing repositories to help understand what a proper roadmap should look like as well as the readme file</a:t>
              </a:r>
            </a:p>
          </p:txBody>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291561">
            <a:off x="2306739" y="3811259"/>
            <a:ext cx="1075865" cy="1286361"/>
          </a:xfrm>
          <a:prstGeom prst="rect">
            <a:avLst/>
          </a:prstGeom>
        </p:spPr>
      </p:pic>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70959">
            <a:off x="7220160" y="7334457"/>
            <a:ext cx="1075865" cy="1286361"/>
          </a:xfrm>
          <a:prstGeom prst="rect">
            <a:avLst/>
          </a:prstGeom>
        </p:spPr>
      </p:pic>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954578">
            <a:off x="10188718" y="3890824"/>
            <a:ext cx="1075865" cy="1286361"/>
          </a:xfrm>
          <a:prstGeom prst="rect">
            <a:avLst/>
          </a:prstGeom>
        </p:spPr>
      </p:pic>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993812">
            <a:off x="15077792" y="7334457"/>
            <a:ext cx="1075865" cy="1286361"/>
          </a:xfrm>
          <a:prstGeom prst="rect">
            <a:avLst/>
          </a:prstGeom>
        </p:spPr>
      </p:pic>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26453" y="217125"/>
            <a:ext cx="3208702" cy="3550877"/>
          </a:xfrm>
          <a:prstGeom prst="rect">
            <a:avLst/>
          </a:prstGeom>
        </p:spPr>
      </p:pic>
      <p:pic>
        <p:nvPicPr>
          <p:cNvPr name="Picture 15" id="1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423070" y="354324"/>
            <a:ext cx="4385310" cy="3029850"/>
          </a:xfrm>
          <a:prstGeom prst="rect">
            <a:avLst/>
          </a:prstGeom>
        </p:spPr>
      </p:pic>
      <p:sp>
        <p:nvSpPr>
          <p:cNvPr name="TextBox 16" id="16"/>
          <p:cNvSpPr txBox="true"/>
          <p:nvPr/>
        </p:nvSpPr>
        <p:spPr>
          <a:xfrm rot="0">
            <a:off x="1028700" y="1475443"/>
            <a:ext cx="16230600" cy="613369"/>
          </a:xfrm>
          <a:prstGeom prst="rect">
            <a:avLst/>
          </a:prstGeom>
        </p:spPr>
        <p:txBody>
          <a:bodyPr anchor="t" rtlCol="false" tIns="0" lIns="0" bIns="0" rIns="0">
            <a:spAutoFit/>
          </a:bodyPr>
          <a:lstStyle/>
          <a:p>
            <a:pPr algn="ctr" marL="0" indent="0" lvl="0">
              <a:lnSpc>
                <a:spcPts val="5040"/>
              </a:lnSpc>
              <a:spcBef>
                <a:spcPct val="0"/>
              </a:spcBef>
            </a:pPr>
            <a:r>
              <a:rPr lang="en-US" sz="3600">
                <a:solidFill>
                  <a:srgbClr val="CC6600"/>
                </a:solidFill>
                <a:latin typeface="Fredoka One"/>
              </a:rPr>
              <a:t>Inspired by: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5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24263">
            <a:off x="15753248" y="5034654"/>
            <a:ext cx="951870" cy="666309"/>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35895">
            <a:off x="9567890" y="9373350"/>
            <a:ext cx="951870" cy="666309"/>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0597144" y="1975104"/>
            <a:ext cx="5588763" cy="5934015"/>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251346" y="5934015"/>
            <a:ext cx="7315200" cy="3950208"/>
          </a:xfrm>
          <a:prstGeom prst="rect">
            <a:avLst/>
          </a:prstGeom>
        </p:spPr>
      </p:pic>
      <p:sp>
        <p:nvSpPr>
          <p:cNvPr name="TextBox 6" id="6"/>
          <p:cNvSpPr txBox="true"/>
          <p:nvPr/>
        </p:nvSpPr>
        <p:spPr>
          <a:xfrm rot="0">
            <a:off x="310797" y="1322895"/>
            <a:ext cx="11095041" cy="1143000"/>
          </a:xfrm>
          <a:prstGeom prst="rect">
            <a:avLst/>
          </a:prstGeom>
        </p:spPr>
        <p:txBody>
          <a:bodyPr anchor="t" rtlCol="false" tIns="0" lIns="0" bIns="0" rIns="0">
            <a:spAutoFit/>
          </a:bodyPr>
          <a:lstStyle/>
          <a:p>
            <a:pPr marL="0" indent="0" lvl="0">
              <a:lnSpc>
                <a:spcPts val="9000"/>
              </a:lnSpc>
              <a:spcBef>
                <a:spcPct val="0"/>
              </a:spcBef>
            </a:pPr>
            <a:r>
              <a:rPr lang="en-US" sz="7500">
                <a:solidFill>
                  <a:srgbClr val="FA7A4A"/>
                </a:solidFill>
                <a:latin typeface="Fredoka One Bold"/>
              </a:rPr>
              <a:t>Project Development</a:t>
            </a:r>
          </a:p>
        </p:txBody>
      </p:sp>
      <p:sp>
        <p:nvSpPr>
          <p:cNvPr name="TextBox 7" id="7"/>
          <p:cNvSpPr txBox="true"/>
          <p:nvPr/>
        </p:nvSpPr>
        <p:spPr>
          <a:xfrm rot="0">
            <a:off x="310797" y="2765573"/>
            <a:ext cx="11095041" cy="4247717"/>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262A55"/>
                </a:solidFill>
                <a:latin typeface="Nunito Bold"/>
              </a:rPr>
              <a:t>My idea maintained the same but changed in some ways</a:t>
            </a:r>
          </a:p>
          <a:p>
            <a:pPr marL="647700" indent="-323850" lvl="1">
              <a:lnSpc>
                <a:spcPts val="4200"/>
              </a:lnSpc>
              <a:buFont typeface="Arial"/>
              <a:buChar char="•"/>
            </a:pPr>
            <a:r>
              <a:rPr lang="en-US" sz="3000">
                <a:solidFill>
                  <a:srgbClr val="262A55"/>
                </a:solidFill>
                <a:latin typeface="Nunito Bold"/>
              </a:rPr>
              <a:t>At first, my idea was going to also include how much ticket prices were</a:t>
            </a:r>
          </a:p>
          <a:p>
            <a:pPr marL="647700" indent="-323850" lvl="1">
              <a:lnSpc>
                <a:spcPts val="4200"/>
              </a:lnSpc>
              <a:buFont typeface="Arial"/>
              <a:buChar char="•"/>
            </a:pPr>
            <a:r>
              <a:rPr lang="en-US" sz="3000">
                <a:solidFill>
                  <a:srgbClr val="262A55"/>
                </a:solidFill>
                <a:latin typeface="Nunito Bold"/>
              </a:rPr>
              <a:t>To make it less confusing for both the coding development and users, it was more productive to stick to data involving the artist being seen in concert and the date is will occur</a:t>
            </a:r>
          </a:p>
          <a:p>
            <a:pPr marL="647700" indent="-323850" lvl="1">
              <a:lnSpc>
                <a:spcPts val="4200"/>
              </a:lnSpc>
              <a:buFont typeface="Arial"/>
              <a:buChar char="•"/>
            </a:pPr>
            <a:r>
              <a:rPr lang="en-US" sz="3000">
                <a:solidFill>
                  <a:srgbClr val="262A55"/>
                </a:solidFill>
                <a:latin typeface="Nunito Bold"/>
              </a:rPr>
              <a:t>Although I did not stick to my original plan, I am proud of the end result of my code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5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24263">
            <a:off x="15944535" y="5376552"/>
            <a:ext cx="951870" cy="666309"/>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35895">
            <a:off x="9886645" y="9550570"/>
            <a:ext cx="951870" cy="666309"/>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0597144" y="1975104"/>
            <a:ext cx="5588763" cy="5934015"/>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362580" y="4942111"/>
            <a:ext cx="6057890" cy="5082122"/>
          </a:xfrm>
          <a:prstGeom prst="rect">
            <a:avLst/>
          </a:prstGeom>
        </p:spPr>
      </p:pic>
      <p:sp>
        <p:nvSpPr>
          <p:cNvPr name="TextBox 6" id="6"/>
          <p:cNvSpPr txBox="true"/>
          <p:nvPr/>
        </p:nvSpPr>
        <p:spPr>
          <a:xfrm rot="0">
            <a:off x="310797" y="1322895"/>
            <a:ext cx="11095041" cy="1143000"/>
          </a:xfrm>
          <a:prstGeom prst="rect">
            <a:avLst/>
          </a:prstGeom>
        </p:spPr>
        <p:txBody>
          <a:bodyPr anchor="t" rtlCol="false" tIns="0" lIns="0" bIns="0" rIns="0">
            <a:spAutoFit/>
          </a:bodyPr>
          <a:lstStyle/>
          <a:p>
            <a:pPr marL="0" indent="0" lvl="0">
              <a:lnSpc>
                <a:spcPts val="9000"/>
              </a:lnSpc>
              <a:spcBef>
                <a:spcPct val="0"/>
              </a:spcBef>
            </a:pPr>
            <a:r>
              <a:rPr lang="en-US" sz="7500">
                <a:solidFill>
                  <a:srgbClr val="FA7A4A"/>
                </a:solidFill>
                <a:latin typeface="Fredoka One Bold"/>
              </a:rPr>
              <a:t>Scope Changes</a:t>
            </a:r>
          </a:p>
        </p:txBody>
      </p:sp>
      <p:sp>
        <p:nvSpPr>
          <p:cNvPr name="TextBox 7" id="7"/>
          <p:cNvSpPr txBox="true"/>
          <p:nvPr/>
        </p:nvSpPr>
        <p:spPr>
          <a:xfrm rot="0">
            <a:off x="310797" y="2765573"/>
            <a:ext cx="11095041" cy="3181025"/>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262A55"/>
                </a:solidFill>
                <a:latin typeface="Nunito Bold"/>
              </a:rPr>
              <a:t>I was surprised each variable for each conditional did not need specific variables</a:t>
            </a:r>
          </a:p>
          <a:p>
            <a:pPr marL="1295403" indent="-431801" lvl="2">
              <a:lnSpc>
                <a:spcPts val="4200"/>
              </a:lnSpc>
              <a:buFont typeface="Arial"/>
              <a:buChar char="⚬"/>
            </a:pPr>
            <a:r>
              <a:rPr lang="en-US" sz="3000">
                <a:solidFill>
                  <a:srgbClr val="262A55"/>
                </a:solidFill>
                <a:latin typeface="Nunito Bold"/>
              </a:rPr>
              <a:t>underestimated the power of if, elif, and else</a:t>
            </a:r>
          </a:p>
          <a:p>
            <a:pPr marL="647702" indent="-323851" lvl="1">
              <a:lnSpc>
                <a:spcPts val="4200"/>
              </a:lnSpc>
              <a:buFont typeface="Arial"/>
              <a:buChar char="•"/>
            </a:pPr>
            <a:r>
              <a:rPr lang="en-US" sz="3000">
                <a:solidFill>
                  <a:srgbClr val="262A55"/>
                </a:solidFill>
                <a:latin typeface="Nunito Bold"/>
              </a:rPr>
              <a:t>My change in objectives went from an influx of information to the key components of needing to actually coordinate a live music event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DABE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59946">
            <a:off x="-12095978" y="4101842"/>
            <a:ext cx="20724169" cy="2435532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421217">
            <a:off x="4834518" y="5362119"/>
            <a:ext cx="595121" cy="711557"/>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1217">
            <a:off x="41253" y="9108426"/>
            <a:ext cx="595121" cy="711557"/>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77626" y="5717897"/>
            <a:ext cx="4454452" cy="4114800"/>
          </a:xfrm>
          <a:prstGeom prst="rect">
            <a:avLst/>
          </a:prstGeom>
        </p:spPr>
      </p:pic>
      <p:pic>
        <p:nvPicPr>
          <p:cNvPr name="Picture 6" id="6"/>
          <p:cNvPicPr>
            <a:picLocks noChangeAspect="true"/>
          </p:cNvPicPr>
          <p:nvPr/>
        </p:nvPicPr>
        <p:blipFill>
          <a:blip r:embed="rId8"/>
          <a:srcRect l="4334" t="0" r="15513" b="0"/>
          <a:stretch>
            <a:fillRect/>
          </a:stretch>
        </p:blipFill>
        <p:spPr>
          <a:xfrm flipH="false" flipV="false" rot="0">
            <a:off x="6843711" y="3221836"/>
            <a:ext cx="10415589" cy="2497698"/>
          </a:xfrm>
          <a:prstGeom prst="rect">
            <a:avLst/>
          </a:prstGeom>
        </p:spPr>
      </p:pic>
      <p:pic>
        <p:nvPicPr>
          <p:cNvPr name="Picture 7" id="7"/>
          <p:cNvPicPr>
            <a:picLocks noChangeAspect="true"/>
          </p:cNvPicPr>
          <p:nvPr/>
        </p:nvPicPr>
        <p:blipFill>
          <a:blip r:embed="rId9"/>
          <a:srcRect l="0" t="0" r="4047" b="0"/>
          <a:stretch>
            <a:fillRect/>
          </a:stretch>
        </p:blipFill>
        <p:spPr>
          <a:xfrm flipH="false" flipV="false" rot="0">
            <a:off x="6843711" y="5719533"/>
            <a:ext cx="10415589" cy="4292925"/>
          </a:xfrm>
          <a:prstGeom prst="rect">
            <a:avLst/>
          </a:prstGeom>
        </p:spPr>
      </p:pic>
      <p:grpSp>
        <p:nvGrpSpPr>
          <p:cNvPr name="Group 8" id="8"/>
          <p:cNvGrpSpPr/>
          <p:nvPr/>
        </p:nvGrpSpPr>
        <p:grpSpPr>
          <a:xfrm rot="0">
            <a:off x="1028700" y="1028700"/>
            <a:ext cx="8115300" cy="4386271"/>
            <a:chOff x="0" y="0"/>
            <a:chExt cx="10820400" cy="5848361"/>
          </a:xfrm>
        </p:grpSpPr>
        <p:sp>
          <p:nvSpPr>
            <p:cNvPr name="TextBox 9" id="9"/>
            <p:cNvSpPr txBox="true"/>
            <p:nvPr/>
          </p:nvSpPr>
          <p:spPr>
            <a:xfrm rot="0">
              <a:off x="0" y="0"/>
              <a:ext cx="10820400" cy="4381500"/>
            </a:xfrm>
            <a:prstGeom prst="rect">
              <a:avLst/>
            </a:prstGeom>
          </p:spPr>
          <p:txBody>
            <a:bodyPr anchor="t" rtlCol="false" tIns="0" lIns="0" bIns="0" rIns="0">
              <a:spAutoFit/>
            </a:bodyPr>
            <a:lstStyle/>
            <a:p>
              <a:pPr>
                <a:lnSpc>
                  <a:spcPts val="8640"/>
                </a:lnSpc>
              </a:pPr>
              <a:r>
                <a:rPr lang="en-US" sz="7200">
                  <a:solidFill>
                    <a:srgbClr val="F8F5EF"/>
                  </a:solidFill>
                  <a:latin typeface="Fredoka One Bold"/>
                </a:rPr>
                <a:t>RUNNING THE CODE ERRORS ON MY SIDE</a:t>
              </a:r>
            </a:p>
          </p:txBody>
        </p:sp>
        <p:sp>
          <p:nvSpPr>
            <p:cNvPr name="TextBox 10" id="10"/>
            <p:cNvSpPr txBox="true"/>
            <p:nvPr/>
          </p:nvSpPr>
          <p:spPr>
            <a:xfrm rot="0">
              <a:off x="0" y="4730798"/>
              <a:ext cx="10820400" cy="1117564"/>
            </a:xfrm>
            <a:prstGeom prst="rect">
              <a:avLst/>
            </a:prstGeom>
          </p:spPr>
          <p:txBody>
            <a:bodyPr anchor="t" rtlCol="false" tIns="0" lIns="0" bIns="0" rIns="0">
              <a:spAutoFit/>
            </a:bodyPr>
            <a:lstStyle/>
            <a:p>
              <a:pPr marL="604519" indent="-302260" lvl="1">
                <a:lnSpc>
                  <a:spcPts val="3359"/>
                </a:lnSpc>
                <a:buFont typeface="Arial"/>
                <a:buChar char="•"/>
              </a:pPr>
              <a:r>
                <a:rPr lang="en-US" sz="2799">
                  <a:solidFill>
                    <a:srgbClr val="F8F5EF"/>
                  </a:solidFill>
                  <a:latin typeface="Nunito"/>
                </a:rPr>
                <a:t>Careless errors</a:t>
              </a:r>
            </a:p>
            <a:p>
              <a:pPr marL="604520" indent="-302260" lvl="1">
                <a:lnSpc>
                  <a:spcPts val="3360"/>
                </a:lnSpc>
                <a:buFont typeface="Arial"/>
                <a:buChar char="•"/>
              </a:pPr>
              <a:r>
                <a:rPr lang="en-US" sz="2800">
                  <a:solidFill>
                    <a:srgbClr val="F8F5EF"/>
                  </a:solidFill>
                  <a:latin typeface="Nunito"/>
                </a:rPr>
                <a:t>Unneeded variables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DABE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59946">
            <a:off x="-12095978" y="4101842"/>
            <a:ext cx="20724169" cy="2435532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421217">
            <a:off x="4788790" y="5177201"/>
            <a:ext cx="595121" cy="711557"/>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1217">
            <a:off x="41253" y="9108426"/>
            <a:ext cx="595121" cy="711557"/>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77626" y="5717897"/>
            <a:ext cx="4454452" cy="4114800"/>
          </a:xfrm>
          <a:prstGeom prst="rect">
            <a:avLst/>
          </a:prstGeom>
        </p:spPr>
      </p:pic>
      <p:pic>
        <p:nvPicPr>
          <p:cNvPr name="Picture 6" id="6"/>
          <p:cNvPicPr>
            <a:picLocks noChangeAspect="true"/>
          </p:cNvPicPr>
          <p:nvPr/>
        </p:nvPicPr>
        <p:blipFill>
          <a:blip r:embed="rId8"/>
          <a:srcRect l="0" t="0" r="0" b="0"/>
          <a:stretch>
            <a:fillRect/>
          </a:stretch>
        </p:blipFill>
        <p:spPr>
          <a:xfrm flipH="false" flipV="false" rot="0">
            <a:off x="5624900" y="3609679"/>
            <a:ext cx="12994779" cy="2497698"/>
          </a:xfrm>
          <a:prstGeom prst="rect">
            <a:avLst/>
          </a:prstGeom>
        </p:spPr>
      </p:pic>
      <p:pic>
        <p:nvPicPr>
          <p:cNvPr name="Picture 7" id="7"/>
          <p:cNvPicPr>
            <a:picLocks noChangeAspect="true"/>
          </p:cNvPicPr>
          <p:nvPr/>
        </p:nvPicPr>
        <p:blipFill>
          <a:blip r:embed="rId9"/>
          <a:srcRect l="0" t="0" r="0" b="0"/>
          <a:stretch>
            <a:fillRect/>
          </a:stretch>
        </p:blipFill>
        <p:spPr>
          <a:xfrm flipH="false" flipV="false" rot="0">
            <a:off x="5268742" y="3505199"/>
            <a:ext cx="13019258" cy="5204356"/>
          </a:xfrm>
          <a:prstGeom prst="rect">
            <a:avLst/>
          </a:prstGeom>
        </p:spPr>
      </p:pic>
      <p:grpSp>
        <p:nvGrpSpPr>
          <p:cNvPr name="Group 8" id="8"/>
          <p:cNvGrpSpPr/>
          <p:nvPr/>
        </p:nvGrpSpPr>
        <p:grpSpPr>
          <a:xfrm rot="0">
            <a:off x="1028700" y="1028700"/>
            <a:ext cx="17853105" cy="2148633"/>
            <a:chOff x="0" y="0"/>
            <a:chExt cx="23804141" cy="2864845"/>
          </a:xfrm>
        </p:grpSpPr>
        <p:sp>
          <p:nvSpPr>
            <p:cNvPr name="TextBox 9" id="9"/>
            <p:cNvSpPr txBox="true"/>
            <p:nvPr/>
          </p:nvSpPr>
          <p:spPr>
            <a:xfrm rot="0">
              <a:off x="0" y="-9525"/>
              <a:ext cx="23804141" cy="1209735"/>
            </a:xfrm>
            <a:prstGeom prst="rect">
              <a:avLst/>
            </a:prstGeom>
          </p:spPr>
          <p:txBody>
            <a:bodyPr anchor="t" rtlCol="false" tIns="0" lIns="0" bIns="0" rIns="0">
              <a:spAutoFit/>
            </a:bodyPr>
            <a:lstStyle/>
            <a:p>
              <a:pPr>
                <a:lnSpc>
                  <a:spcPts val="7100"/>
                </a:lnSpc>
              </a:pPr>
              <a:r>
                <a:rPr lang="en-US" sz="5916">
                  <a:solidFill>
                    <a:srgbClr val="F8F5EF"/>
                  </a:solidFill>
                  <a:latin typeface="Fredoka One Bold"/>
                </a:rPr>
                <a:t>RUNNING THE CODE ERRORS ON USER SIDE</a:t>
              </a:r>
            </a:p>
          </p:txBody>
        </p:sp>
        <p:sp>
          <p:nvSpPr>
            <p:cNvPr name="TextBox 10" id="10"/>
            <p:cNvSpPr txBox="true"/>
            <p:nvPr/>
          </p:nvSpPr>
          <p:spPr>
            <a:xfrm rot="0">
              <a:off x="0" y="1496781"/>
              <a:ext cx="23804141" cy="1368063"/>
            </a:xfrm>
            <a:prstGeom prst="rect">
              <a:avLst/>
            </a:prstGeom>
          </p:spPr>
          <p:txBody>
            <a:bodyPr anchor="t" rtlCol="false" tIns="0" lIns="0" bIns="0" rIns="0">
              <a:spAutoFit/>
            </a:bodyPr>
            <a:lstStyle/>
            <a:p>
              <a:pPr>
                <a:lnSpc>
                  <a:spcPts val="2761"/>
                </a:lnSpc>
              </a:pPr>
            </a:p>
            <a:p>
              <a:pPr marL="496782" indent="-248391" lvl="1">
                <a:lnSpc>
                  <a:spcPts val="2761"/>
                </a:lnSpc>
                <a:buFont typeface="Arial"/>
                <a:buChar char="•"/>
              </a:pPr>
              <a:r>
                <a:rPr lang="en-US" sz="2300">
                  <a:solidFill>
                    <a:srgbClr val="F8F5EF"/>
                  </a:solidFill>
                  <a:latin typeface="Nunito"/>
                </a:rPr>
                <a:t>Invalid statements</a:t>
              </a:r>
            </a:p>
            <a:p>
              <a:pPr marL="496783" indent="-248391" lvl="1">
                <a:lnSpc>
                  <a:spcPts val="2761"/>
                </a:lnSpc>
                <a:buFont typeface="Arial"/>
                <a:buChar char="•"/>
              </a:pPr>
              <a:r>
                <a:rPr lang="en-US" sz="2300">
                  <a:solidFill>
                    <a:srgbClr val="F8F5EF"/>
                  </a:solidFill>
                  <a:latin typeface="Nunito"/>
                </a:rPr>
                <a:t>Prompts user to try again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DABE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59946">
            <a:off x="-12095978" y="4101842"/>
            <a:ext cx="20724169" cy="2435532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421217">
            <a:off x="4834518" y="5362119"/>
            <a:ext cx="595121" cy="711557"/>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1217">
            <a:off x="1849650" y="8021531"/>
            <a:ext cx="595121" cy="711557"/>
          </a:xfrm>
          <a:prstGeom prst="rect">
            <a:avLst/>
          </a:prstGeom>
        </p:spPr>
      </p:pic>
      <p:pic>
        <p:nvPicPr>
          <p:cNvPr name="Picture 5" id="5"/>
          <p:cNvPicPr>
            <a:picLocks noChangeAspect="true"/>
          </p:cNvPicPr>
          <p:nvPr/>
        </p:nvPicPr>
        <p:blipFill>
          <a:blip r:embed="rId6"/>
          <a:srcRect l="3423" t="0" r="3423" b="0"/>
          <a:stretch>
            <a:fillRect/>
          </a:stretch>
        </p:blipFill>
        <p:spPr>
          <a:xfrm flipH="false" flipV="false" rot="0">
            <a:off x="2904852" y="2299169"/>
            <a:ext cx="13013181" cy="568866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1217">
            <a:off x="15965920" y="1518493"/>
            <a:ext cx="690827" cy="825989"/>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15889" y="2987184"/>
            <a:ext cx="2170134" cy="3120193"/>
          </a:xfrm>
          <a:prstGeom prst="rect">
            <a:avLst/>
          </a:prstGeom>
        </p:spPr>
      </p:pic>
      <p:grpSp>
        <p:nvGrpSpPr>
          <p:cNvPr name="Group 8" id="8"/>
          <p:cNvGrpSpPr/>
          <p:nvPr/>
        </p:nvGrpSpPr>
        <p:grpSpPr>
          <a:xfrm rot="0">
            <a:off x="1028700" y="1028700"/>
            <a:ext cx="8115300" cy="1776435"/>
            <a:chOff x="0" y="0"/>
            <a:chExt cx="10820400" cy="2368579"/>
          </a:xfrm>
        </p:grpSpPr>
        <p:sp>
          <p:nvSpPr>
            <p:cNvPr name="TextBox 9" id="9"/>
            <p:cNvSpPr txBox="true"/>
            <p:nvPr/>
          </p:nvSpPr>
          <p:spPr>
            <a:xfrm rot="0">
              <a:off x="0" y="0"/>
              <a:ext cx="10820400" cy="1460500"/>
            </a:xfrm>
            <a:prstGeom prst="rect">
              <a:avLst/>
            </a:prstGeom>
          </p:spPr>
          <p:txBody>
            <a:bodyPr anchor="t" rtlCol="false" tIns="0" lIns="0" bIns="0" rIns="0">
              <a:spAutoFit/>
            </a:bodyPr>
            <a:lstStyle/>
            <a:p>
              <a:pPr>
                <a:lnSpc>
                  <a:spcPts val="8640"/>
                </a:lnSpc>
              </a:pPr>
              <a:r>
                <a:rPr lang="en-US" sz="7200">
                  <a:solidFill>
                    <a:srgbClr val="F8F5EF"/>
                  </a:solidFill>
                  <a:latin typeface="Fredoka One Bold"/>
                </a:rPr>
                <a:t>FINAL CODE</a:t>
              </a:r>
            </a:p>
          </p:txBody>
        </p:sp>
        <p:sp>
          <p:nvSpPr>
            <p:cNvPr name="TextBox 10" id="10"/>
            <p:cNvSpPr txBox="true"/>
            <p:nvPr/>
          </p:nvSpPr>
          <p:spPr>
            <a:xfrm rot="0">
              <a:off x="0" y="1809798"/>
              <a:ext cx="10820400" cy="558782"/>
            </a:xfrm>
            <a:prstGeom prst="rect">
              <a:avLst/>
            </a:prstGeom>
          </p:spPr>
          <p:txBody>
            <a:bodyPr anchor="t" rtlCol="false" tIns="0" lIns="0" bIns="0" rIns="0">
              <a:spAutoFit/>
            </a:bodyPr>
            <a:lstStyle/>
            <a:p>
              <a:pPr>
                <a:lnSpc>
                  <a:spcPts val="336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DABE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59946">
            <a:off x="-12095978" y="4101842"/>
            <a:ext cx="20724169" cy="2435532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421217">
            <a:off x="14492228" y="1669201"/>
            <a:ext cx="595121" cy="711557"/>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1217">
            <a:off x="731140" y="7687643"/>
            <a:ext cx="595121" cy="711557"/>
          </a:xfrm>
          <a:prstGeom prst="rect">
            <a:avLst/>
          </a:prstGeom>
        </p:spPr>
      </p:pic>
      <p:pic>
        <p:nvPicPr>
          <p:cNvPr name="Picture 5" id="5"/>
          <p:cNvPicPr>
            <a:picLocks noChangeAspect="true"/>
          </p:cNvPicPr>
          <p:nvPr/>
        </p:nvPicPr>
        <p:blipFill>
          <a:blip r:embed="rId6"/>
          <a:srcRect l="1828" t="0" r="1828" b="0"/>
          <a:stretch>
            <a:fillRect/>
          </a:stretch>
        </p:blipFill>
        <p:spPr>
          <a:xfrm flipH="false" flipV="false" rot="0">
            <a:off x="1459289" y="2414459"/>
            <a:ext cx="12991687" cy="5628963"/>
          </a:xfrm>
          <a:prstGeom prst="rect">
            <a:avLst/>
          </a:prstGeom>
        </p:spPr>
      </p:pic>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441296" y="6313471"/>
            <a:ext cx="5846704" cy="4238861"/>
          </a:xfrm>
          <a:prstGeom prst="rect">
            <a:avLst/>
          </a:prstGeom>
        </p:spPr>
      </p:pic>
      <p:grpSp>
        <p:nvGrpSpPr>
          <p:cNvPr name="Group 7" id="7"/>
          <p:cNvGrpSpPr/>
          <p:nvPr/>
        </p:nvGrpSpPr>
        <p:grpSpPr>
          <a:xfrm rot="0">
            <a:off x="1028700" y="1028700"/>
            <a:ext cx="8115300" cy="1776435"/>
            <a:chOff x="0" y="0"/>
            <a:chExt cx="10820400" cy="2368579"/>
          </a:xfrm>
        </p:grpSpPr>
        <p:sp>
          <p:nvSpPr>
            <p:cNvPr name="TextBox 8" id="8"/>
            <p:cNvSpPr txBox="true"/>
            <p:nvPr/>
          </p:nvSpPr>
          <p:spPr>
            <a:xfrm rot="0">
              <a:off x="0" y="0"/>
              <a:ext cx="10820400" cy="1460500"/>
            </a:xfrm>
            <a:prstGeom prst="rect">
              <a:avLst/>
            </a:prstGeom>
          </p:spPr>
          <p:txBody>
            <a:bodyPr anchor="t" rtlCol="false" tIns="0" lIns="0" bIns="0" rIns="0">
              <a:spAutoFit/>
            </a:bodyPr>
            <a:lstStyle/>
            <a:p>
              <a:pPr>
                <a:lnSpc>
                  <a:spcPts val="8640"/>
                </a:lnSpc>
              </a:pPr>
              <a:r>
                <a:rPr lang="en-US" sz="7200">
                  <a:solidFill>
                    <a:srgbClr val="F8F5EF"/>
                  </a:solidFill>
                  <a:latin typeface="Fredoka One Bold"/>
                </a:rPr>
                <a:t>FINAL CODE</a:t>
              </a:r>
            </a:p>
          </p:txBody>
        </p:sp>
        <p:sp>
          <p:nvSpPr>
            <p:cNvPr name="TextBox 9" id="9"/>
            <p:cNvSpPr txBox="true"/>
            <p:nvPr/>
          </p:nvSpPr>
          <p:spPr>
            <a:xfrm rot="0">
              <a:off x="0" y="1809798"/>
              <a:ext cx="10820400" cy="558782"/>
            </a:xfrm>
            <a:prstGeom prst="rect">
              <a:avLst/>
            </a:prstGeom>
          </p:spPr>
          <p:txBody>
            <a:bodyPr anchor="t" rtlCol="false" tIns="0" lIns="0" bIns="0" rIns="0">
              <a:spAutoFit/>
            </a:bodyPr>
            <a:lstStyle/>
            <a:p>
              <a:pPr>
                <a:lnSpc>
                  <a:spcPts val="336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DAFhuNoR--s</dc:identifier>
  <dcterms:modified xsi:type="dcterms:W3CDTF">2011-08-01T06:04:30Z</dcterms:modified>
  <cp:revision>1</cp:revision>
  <dc:title>IS Presentation</dc:title>
</cp:coreProperties>
</file>