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7" d="100"/>
          <a:sy n="107" d="100"/>
        </p:scale>
        <p:origin x="69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CE861F0-3D64-4532-8127-74C04590CCA0}" type="datetimeFigureOut">
              <a:rPr lang="en-IN" smtClean="0"/>
              <a:t>14-05-2024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1DF111FE-00D5-4A2D-9FB1-1E8C88C102E2}"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3070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E861F0-3D64-4532-8127-74C04590CCA0}" type="datetimeFigureOut">
              <a:rPr lang="en-IN" smtClean="0"/>
              <a:t>14-05-2024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F111FE-00D5-4A2D-9FB1-1E8C88C102E2}" type="slidenum">
              <a:rPr lang="en-IN" smtClean="0"/>
              <a:t>‹#›</a:t>
            </a:fld>
            <a:endParaRPr lang="en-IN"/>
          </a:p>
        </p:txBody>
      </p:sp>
    </p:spTree>
    <p:extLst>
      <p:ext uri="{BB962C8B-B14F-4D97-AF65-F5344CB8AC3E}">
        <p14:creationId xmlns:p14="http://schemas.microsoft.com/office/powerpoint/2010/main" val="2698626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E861F0-3D64-4532-8127-74C04590CCA0}"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F111FE-00D5-4A2D-9FB1-1E8C88C102E2}"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61435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E861F0-3D64-4532-8127-74C04590CCA0}"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F111FE-00D5-4A2D-9FB1-1E8C88C102E2}"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3765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E861F0-3D64-4532-8127-74C04590CCA0}"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F111FE-00D5-4A2D-9FB1-1E8C88C102E2}" type="slidenum">
              <a:rPr lang="en-IN" smtClean="0"/>
              <a:t>‹#›</a:t>
            </a:fld>
            <a:endParaRPr lang="en-IN"/>
          </a:p>
        </p:txBody>
      </p:sp>
    </p:spTree>
    <p:extLst>
      <p:ext uri="{BB962C8B-B14F-4D97-AF65-F5344CB8AC3E}">
        <p14:creationId xmlns:p14="http://schemas.microsoft.com/office/powerpoint/2010/main" val="1766026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E861F0-3D64-4532-8127-74C04590CCA0}"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F111FE-00D5-4A2D-9FB1-1E8C88C102E2}"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77733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E861F0-3D64-4532-8127-74C04590CCA0}"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F111FE-00D5-4A2D-9FB1-1E8C88C102E2}"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3120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E861F0-3D64-4532-8127-74C04590CCA0}"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F111FE-00D5-4A2D-9FB1-1E8C88C102E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41311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E861F0-3D64-4532-8127-74C04590CCA0}"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F111FE-00D5-4A2D-9FB1-1E8C88C102E2}"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895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E861F0-3D64-4532-8127-74C04590CCA0}"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F111FE-00D5-4A2D-9FB1-1E8C88C102E2}" type="slidenum">
              <a:rPr lang="en-IN" smtClean="0"/>
              <a:t>‹#›</a:t>
            </a:fld>
            <a:endParaRPr lang="en-IN"/>
          </a:p>
        </p:txBody>
      </p:sp>
    </p:spTree>
    <p:extLst>
      <p:ext uri="{BB962C8B-B14F-4D97-AF65-F5344CB8AC3E}">
        <p14:creationId xmlns:p14="http://schemas.microsoft.com/office/powerpoint/2010/main" val="3217089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E861F0-3D64-4532-8127-74C04590CCA0}"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F111FE-00D5-4A2D-9FB1-1E8C88C102E2}"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6426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E861F0-3D64-4532-8127-74C04590CCA0}" type="datetimeFigureOut">
              <a:rPr lang="en-IN" smtClean="0"/>
              <a:t>14-05-2024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F111FE-00D5-4A2D-9FB1-1E8C88C102E2}" type="slidenum">
              <a:rPr lang="en-IN" smtClean="0"/>
              <a:t>‹#›</a:t>
            </a:fld>
            <a:endParaRPr lang="en-IN"/>
          </a:p>
        </p:txBody>
      </p:sp>
    </p:spTree>
    <p:extLst>
      <p:ext uri="{BB962C8B-B14F-4D97-AF65-F5344CB8AC3E}">
        <p14:creationId xmlns:p14="http://schemas.microsoft.com/office/powerpoint/2010/main" val="2875135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E861F0-3D64-4532-8127-74C04590CCA0}" type="datetimeFigureOut">
              <a:rPr lang="en-IN" smtClean="0"/>
              <a:t>14-05-2024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F111FE-00D5-4A2D-9FB1-1E8C88C102E2}"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050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E861F0-3D64-4532-8127-74C04590CCA0}" type="datetimeFigureOut">
              <a:rPr lang="en-IN" smtClean="0"/>
              <a:t>14-05-2024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F111FE-00D5-4A2D-9FB1-1E8C88C102E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083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E861F0-3D64-4532-8127-74C04590CCA0}" type="datetimeFigureOut">
              <a:rPr lang="en-IN" smtClean="0"/>
              <a:t>14-05-2024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F111FE-00D5-4A2D-9FB1-1E8C88C102E2}" type="slidenum">
              <a:rPr lang="en-IN" smtClean="0"/>
              <a:t>‹#›</a:t>
            </a:fld>
            <a:endParaRPr lang="en-IN"/>
          </a:p>
        </p:txBody>
      </p:sp>
    </p:spTree>
    <p:extLst>
      <p:ext uri="{BB962C8B-B14F-4D97-AF65-F5344CB8AC3E}">
        <p14:creationId xmlns:p14="http://schemas.microsoft.com/office/powerpoint/2010/main" val="3320333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E861F0-3D64-4532-8127-74C04590CCA0}" type="datetimeFigureOut">
              <a:rPr lang="en-IN" smtClean="0"/>
              <a:t>14-05-2024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F111FE-00D5-4A2D-9FB1-1E8C88C102E2}"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9572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E861F0-3D64-4532-8127-74C04590CCA0}" type="datetimeFigureOut">
              <a:rPr lang="en-IN" smtClean="0"/>
              <a:t>14-05-2024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F111FE-00D5-4A2D-9FB1-1E8C88C102E2}" type="slidenum">
              <a:rPr lang="en-IN" smtClean="0"/>
              <a:t>‹#›</a:t>
            </a:fld>
            <a:endParaRPr lang="en-IN"/>
          </a:p>
        </p:txBody>
      </p:sp>
    </p:spTree>
    <p:extLst>
      <p:ext uri="{BB962C8B-B14F-4D97-AF65-F5344CB8AC3E}">
        <p14:creationId xmlns:p14="http://schemas.microsoft.com/office/powerpoint/2010/main" val="1995782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CE861F0-3D64-4532-8127-74C04590CCA0}" type="datetimeFigureOut">
              <a:rPr lang="en-IN" smtClean="0"/>
              <a:t>14-05-2024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F111FE-00D5-4A2D-9FB1-1E8C88C102E2}" type="slidenum">
              <a:rPr lang="en-IN" smtClean="0"/>
              <a:t>‹#›</a:t>
            </a:fld>
            <a:endParaRPr lang="en-IN"/>
          </a:p>
        </p:txBody>
      </p:sp>
    </p:spTree>
    <p:extLst>
      <p:ext uri="{BB962C8B-B14F-4D97-AF65-F5344CB8AC3E}">
        <p14:creationId xmlns:p14="http://schemas.microsoft.com/office/powerpoint/2010/main" val="374516040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F00BC-9600-0DDA-E5CF-7438E7F282C4}"/>
              </a:ext>
            </a:extLst>
          </p:cNvPr>
          <p:cNvSpPr>
            <a:spLocks noGrp="1"/>
          </p:cNvSpPr>
          <p:nvPr>
            <p:ph type="ctrTitle"/>
          </p:nvPr>
        </p:nvSpPr>
        <p:spPr/>
        <p:txBody>
          <a:bodyPr/>
          <a:lstStyle/>
          <a:p>
            <a:r>
              <a:rPr lang="en-US" b="1" dirty="0">
                <a:latin typeface="BankGothic Lt BT" panose="020B0607020203060204" pitchFamily="34" charset="0"/>
              </a:rPr>
              <a:t>Pizza Sales Analysis</a:t>
            </a:r>
            <a:endParaRPr lang="en-IN" b="1" dirty="0">
              <a:latin typeface="BankGothic Lt BT" panose="020B0607020203060204" pitchFamily="34" charset="0"/>
            </a:endParaRPr>
          </a:p>
        </p:txBody>
      </p:sp>
      <p:sp>
        <p:nvSpPr>
          <p:cNvPr id="3" name="Subtitle 2">
            <a:extLst>
              <a:ext uri="{FF2B5EF4-FFF2-40B4-BE49-F238E27FC236}">
                <a16:creationId xmlns:a16="http://schemas.microsoft.com/office/drawing/2014/main" id="{6871BE1A-93E3-7BA5-67FD-DAC6DE38A007}"/>
              </a:ext>
            </a:extLst>
          </p:cNvPr>
          <p:cNvSpPr>
            <a:spLocks noGrp="1"/>
          </p:cNvSpPr>
          <p:nvPr>
            <p:ph type="subTitle" idx="1"/>
          </p:nvPr>
        </p:nvSpPr>
        <p:spPr/>
        <p:txBody>
          <a:bodyPr/>
          <a:lstStyle/>
          <a:p>
            <a:r>
              <a:rPr lang="en-US" b="1" i="1" dirty="0"/>
              <a:t>Using MYSQL</a:t>
            </a:r>
            <a:endParaRPr lang="en-IN" b="1" i="1" dirty="0"/>
          </a:p>
        </p:txBody>
      </p:sp>
    </p:spTree>
    <p:extLst>
      <p:ext uri="{BB962C8B-B14F-4D97-AF65-F5344CB8AC3E}">
        <p14:creationId xmlns:p14="http://schemas.microsoft.com/office/powerpoint/2010/main" val="1620209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96092-DACC-CBAF-3B96-5487C390F6CC}"/>
              </a:ext>
            </a:extLst>
          </p:cNvPr>
          <p:cNvSpPr>
            <a:spLocks noGrp="1"/>
          </p:cNvSpPr>
          <p:nvPr>
            <p:ph type="title"/>
          </p:nvPr>
        </p:nvSpPr>
        <p:spPr/>
        <p:txBody>
          <a:bodyPr>
            <a:normAutofit/>
          </a:bodyPr>
          <a:lstStyle/>
          <a:p>
            <a:r>
              <a:rPr lang="en-US" sz="3200" dirty="0"/>
              <a:t>9. Group the orders by date and calculate the average number of pizzas ordered per day.</a:t>
            </a:r>
            <a:endParaRPr lang="en-IN" sz="3200" dirty="0"/>
          </a:p>
        </p:txBody>
      </p:sp>
      <p:pic>
        <p:nvPicPr>
          <p:cNvPr id="5" name="Content Placeholder 4">
            <a:extLst>
              <a:ext uri="{FF2B5EF4-FFF2-40B4-BE49-F238E27FC236}">
                <a16:creationId xmlns:a16="http://schemas.microsoft.com/office/drawing/2014/main" id="{0A74C7DD-1933-B2AE-72E0-F3F1AE7A5B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0863" y="3314727"/>
            <a:ext cx="6916862" cy="2758275"/>
          </a:xfrm>
        </p:spPr>
      </p:pic>
      <p:pic>
        <p:nvPicPr>
          <p:cNvPr id="7" name="Picture 6">
            <a:extLst>
              <a:ext uri="{FF2B5EF4-FFF2-40B4-BE49-F238E27FC236}">
                <a16:creationId xmlns:a16="http://schemas.microsoft.com/office/drawing/2014/main" id="{6C8DD312-5B63-C3DB-5FB5-D888F74984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7305" y="4187438"/>
            <a:ext cx="3240506" cy="1656347"/>
          </a:xfrm>
          <a:prstGeom prst="rect">
            <a:avLst/>
          </a:prstGeom>
        </p:spPr>
      </p:pic>
      <p:sp>
        <p:nvSpPr>
          <p:cNvPr id="9" name="TextBox 8">
            <a:extLst>
              <a:ext uri="{FF2B5EF4-FFF2-40B4-BE49-F238E27FC236}">
                <a16:creationId xmlns:a16="http://schemas.microsoft.com/office/drawing/2014/main" id="{49D196E4-7273-BFEF-1FB7-9E6727E7D8AC}"/>
              </a:ext>
            </a:extLst>
          </p:cNvPr>
          <p:cNvSpPr txBox="1"/>
          <p:nvPr/>
        </p:nvSpPr>
        <p:spPr>
          <a:xfrm>
            <a:off x="1295402" y="2446420"/>
            <a:ext cx="9601196" cy="707886"/>
          </a:xfrm>
          <a:prstGeom prst="rect">
            <a:avLst/>
          </a:prstGeom>
          <a:noFill/>
        </p:spPr>
        <p:txBody>
          <a:bodyPr wrap="square" rtlCol="0">
            <a:spAutoFit/>
          </a:bodyPr>
          <a:lstStyle/>
          <a:p>
            <a:r>
              <a:rPr lang="en-US" sz="2000" b="1" dirty="0">
                <a:latin typeface="Kalinga" panose="020B0502040204020203" pitchFamily="34" charset="0"/>
                <a:cs typeface="Kalinga" panose="020B0502040204020203" pitchFamily="34" charset="0"/>
              </a:rPr>
              <a:t>This SQL query calculates the average number of pizzas ordered per day by summing the quantities of orders per day and then averaging them.</a:t>
            </a:r>
            <a:endParaRPr lang="en-IN" sz="2000" b="1" dirty="0">
              <a:latin typeface="Kalinga" panose="020B0502040204020203" pitchFamily="34" charset="0"/>
              <a:cs typeface="Kalinga" panose="020B0502040204020203" pitchFamily="34" charset="0"/>
            </a:endParaRPr>
          </a:p>
        </p:txBody>
      </p:sp>
    </p:spTree>
    <p:extLst>
      <p:ext uri="{BB962C8B-B14F-4D97-AF65-F5344CB8AC3E}">
        <p14:creationId xmlns:p14="http://schemas.microsoft.com/office/powerpoint/2010/main" val="2557946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3A2C1-4269-6D63-614B-C607183416CE}"/>
              </a:ext>
            </a:extLst>
          </p:cNvPr>
          <p:cNvSpPr>
            <a:spLocks noGrp="1"/>
          </p:cNvSpPr>
          <p:nvPr>
            <p:ph type="title"/>
          </p:nvPr>
        </p:nvSpPr>
        <p:spPr/>
        <p:txBody>
          <a:bodyPr>
            <a:normAutofit/>
          </a:bodyPr>
          <a:lstStyle/>
          <a:p>
            <a:r>
              <a:rPr lang="en-US" sz="3200" dirty="0"/>
              <a:t>10. Determine the top 3 most ordered pizza types based on revenue.</a:t>
            </a:r>
            <a:endParaRPr lang="en-IN" sz="3200" dirty="0"/>
          </a:p>
        </p:txBody>
      </p:sp>
      <p:pic>
        <p:nvPicPr>
          <p:cNvPr id="11" name="Content Placeholder 10">
            <a:extLst>
              <a:ext uri="{FF2B5EF4-FFF2-40B4-BE49-F238E27FC236}">
                <a16:creationId xmlns:a16="http://schemas.microsoft.com/office/drawing/2014/main" id="{BE50E3E7-F287-F8BB-CD29-A7F577A0BA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3521334"/>
            <a:ext cx="6741693" cy="2651092"/>
          </a:xfrm>
        </p:spPr>
      </p:pic>
      <p:pic>
        <p:nvPicPr>
          <p:cNvPr id="13" name="Picture 12">
            <a:extLst>
              <a:ext uri="{FF2B5EF4-FFF2-40B4-BE49-F238E27FC236}">
                <a16:creationId xmlns:a16="http://schemas.microsoft.com/office/drawing/2014/main" id="{55DCC526-DAD4-9929-387A-9D4ED8CC26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1475" y="3990473"/>
            <a:ext cx="3080084" cy="1724108"/>
          </a:xfrm>
          <a:prstGeom prst="rect">
            <a:avLst/>
          </a:prstGeom>
        </p:spPr>
      </p:pic>
      <p:sp>
        <p:nvSpPr>
          <p:cNvPr id="15" name="TextBox 14">
            <a:extLst>
              <a:ext uri="{FF2B5EF4-FFF2-40B4-BE49-F238E27FC236}">
                <a16:creationId xmlns:a16="http://schemas.microsoft.com/office/drawing/2014/main" id="{C5A17F9F-2210-3D09-B397-E5797F97D7F6}"/>
              </a:ext>
            </a:extLst>
          </p:cNvPr>
          <p:cNvSpPr txBox="1"/>
          <p:nvPr/>
        </p:nvSpPr>
        <p:spPr>
          <a:xfrm>
            <a:off x="1295402" y="2505670"/>
            <a:ext cx="9601196" cy="1015663"/>
          </a:xfrm>
          <a:prstGeom prst="rect">
            <a:avLst/>
          </a:prstGeom>
          <a:noFill/>
        </p:spPr>
        <p:txBody>
          <a:bodyPr wrap="square" rtlCol="0">
            <a:spAutoFit/>
          </a:bodyPr>
          <a:lstStyle/>
          <a:p>
            <a:r>
              <a:rPr lang="en-US" sz="2000" b="1" dirty="0">
                <a:latin typeface="Kalinga" panose="020B0502040204020203" pitchFamily="34" charset="0"/>
                <a:cs typeface="Kalinga" panose="020B0502040204020203" pitchFamily="34" charset="0"/>
              </a:rPr>
              <a:t>This SQL query calculates the revenue generated by each pizza type by multiplying the quantity of pizzas ordered with their prices, and then displays the top 3 pizza types by revenue.</a:t>
            </a:r>
            <a:endParaRPr lang="en-IN" sz="2000" b="1" dirty="0">
              <a:latin typeface="Kalinga" panose="020B0502040204020203" pitchFamily="34" charset="0"/>
              <a:cs typeface="Kalinga" panose="020B0502040204020203" pitchFamily="34" charset="0"/>
            </a:endParaRPr>
          </a:p>
        </p:txBody>
      </p:sp>
    </p:spTree>
    <p:extLst>
      <p:ext uri="{BB962C8B-B14F-4D97-AF65-F5344CB8AC3E}">
        <p14:creationId xmlns:p14="http://schemas.microsoft.com/office/powerpoint/2010/main" val="3987330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59ECE-19FF-0CF1-BCFA-998F330E9577}"/>
              </a:ext>
            </a:extLst>
          </p:cNvPr>
          <p:cNvSpPr>
            <a:spLocks noGrp="1"/>
          </p:cNvSpPr>
          <p:nvPr>
            <p:ph type="title"/>
          </p:nvPr>
        </p:nvSpPr>
        <p:spPr/>
        <p:txBody>
          <a:bodyPr>
            <a:normAutofit/>
          </a:bodyPr>
          <a:lstStyle/>
          <a:p>
            <a:r>
              <a:rPr lang="en-US" sz="3200" dirty="0"/>
              <a:t>11. Calculate the percentage contribution of each pizza type to total revenue.</a:t>
            </a:r>
            <a:endParaRPr lang="en-IN" sz="3200" dirty="0"/>
          </a:p>
        </p:txBody>
      </p:sp>
      <p:pic>
        <p:nvPicPr>
          <p:cNvPr id="5" name="Content Placeholder 4">
            <a:extLst>
              <a:ext uri="{FF2B5EF4-FFF2-40B4-BE49-F238E27FC236}">
                <a16:creationId xmlns:a16="http://schemas.microsoft.com/office/drawing/2014/main" id="{4716C536-5750-B53C-9A8D-B502B4A249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1" y="3316889"/>
            <a:ext cx="6288739" cy="2875363"/>
          </a:xfrm>
        </p:spPr>
      </p:pic>
      <p:pic>
        <p:nvPicPr>
          <p:cNvPr id="7" name="Picture 6">
            <a:extLst>
              <a:ext uri="{FF2B5EF4-FFF2-40B4-BE49-F238E27FC236}">
                <a16:creationId xmlns:a16="http://schemas.microsoft.com/office/drawing/2014/main" id="{5C4D340B-249D-1548-3ED5-7F161A27BB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3816" y="3984812"/>
            <a:ext cx="2642444" cy="1313329"/>
          </a:xfrm>
          <a:prstGeom prst="rect">
            <a:avLst/>
          </a:prstGeom>
        </p:spPr>
      </p:pic>
      <p:sp>
        <p:nvSpPr>
          <p:cNvPr id="8" name="TextBox 7">
            <a:extLst>
              <a:ext uri="{FF2B5EF4-FFF2-40B4-BE49-F238E27FC236}">
                <a16:creationId xmlns:a16="http://schemas.microsoft.com/office/drawing/2014/main" id="{65FFCF50-1ABD-9E88-3498-4ECFF4700C25}"/>
              </a:ext>
            </a:extLst>
          </p:cNvPr>
          <p:cNvSpPr txBox="1"/>
          <p:nvPr/>
        </p:nvSpPr>
        <p:spPr>
          <a:xfrm>
            <a:off x="1138518" y="2485892"/>
            <a:ext cx="10267419" cy="830997"/>
          </a:xfrm>
          <a:prstGeom prst="rect">
            <a:avLst/>
          </a:prstGeom>
          <a:noFill/>
        </p:spPr>
        <p:txBody>
          <a:bodyPr wrap="square" rtlCol="0">
            <a:spAutoFit/>
          </a:bodyPr>
          <a:lstStyle/>
          <a:p>
            <a:r>
              <a:rPr lang="en-US" sz="1600" b="1" dirty="0">
                <a:latin typeface="Kalinga" panose="020B0502040204020203" pitchFamily="34" charset="0"/>
                <a:cs typeface="Kalinga" panose="020B0502040204020203" pitchFamily="34" charset="0"/>
              </a:rPr>
              <a:t>This SQL query calculates the revenue percentage of each pizza category by dividing the revenue generated by each category by the total sales revenue and then multiplying by 100, and then displays the results in descending order of revenue percentage.</a:t>
            </a:r>
            <a:endParaRPr lang="en-IN" sz="1600" b="1" dirty="0">
              <a:latin typeface="Kalinga" panose="020B0502040204020203" pitchFamily="34" charset="0"/>
              <a:cs typeface="Kalinga" panose="020B0502040204020203" pitchFamily="34" charset="0"/>
            </a:endParaRPr>
          </a:p>
        </p:txBody>
      </p:sp>
    </p:spTree>
    <p:extLst>
      <p:ext uri="{BB962C8B-B14F-4D97-AF65-F5344CB8AC3E}">
        <p14:creationId xmlns:p14="http://schemas.microsoft.com/office/powerpoint/2010/main" val="991791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7414D-9C93-7A72-508D-B57926BD3A3E}"/>
              </a:ext>
            </a:extLst>
          </p:cNvPr>
          <p:cNvSpPr>
            <a:spLocks noGrp="1"/>
          </p:cNvSpPr>
          <p:nvPr>
            <p:ph type="title"/>
          </p:nvPr>
        </p:nvSpPr>
        <p:spPr/>
        <p:txBody>
          <a:bodyPr>
            <a:normAutofit/>
          </a:bodyPr>
          <a:lstStyle/>
          <a:p>
            <a:r>
              <a:rPr lang="en-US" sz="3200" dirty="0"/>
              <a:t>12. Analyze the cumulative revenue generated over time.</a:t>
            </a:r>
            <a:endParaRPr lang="en-IN" sz="3200" dirty="0"/>
          </a:p>
        </p:txBody>
      </p:sp>
      <p:pic>
        <p:nvPicPr>
          <p:cNvPr id="5" name="Content Placeholder 4">
            <a:extLst>
              <a:ext uri="{FF2B5EF4-FFF2-40B4-BE49-F238E27FC236}">
                <a16:creationId xmlns:a16="http://schemas.microsoft.com/office/drawing/2014/main" id="{814A5ED9-D609-C114-F883-5640AD42D9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3299011"/>
            <a:ext cx="5609680" cy="2931927"/>
          </a:xfrm>
        </p:spPr>
      </p:pic>
      <p:pic>
        <p:nvPicPr>
          <p:cNvPr id="7" name="Picture 6">
            <a:extLst>
              <a:ext uri="{FF2B5EF4-FFF2-40B4-BE49-F238E27FC236}">
                <a16:creationId xmlns:a16="http://schemas.microsoft.com/office/drawing/2014/main" id="{4DC45CA9-6CB5-1BAD-727F-9CB98591C9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3751" y="3299011"/>
            <a:ext cx="3562847" cy="2832847"/>
          </a:xfrm>
          <a:prstGeom prst="rect">
            <a:avLst/>
          </a:prstGeom>
        </p:spPr>
      </p:pic>
      <p:sp>
        <p:nvSpPr>
          <p:cNvPr id="8" name="TextBox 7">
            <a:extLst>
              <a:ext uri="{FF2B5EF4-FFF2-40B4-BE49-F238E27FC236}">
                <a16:creationId xmlns:a16="http://schemas.microsoft.com/office/drawing/2014/main" id="{767AC253-25CB-E15C-A625-F821272DCE26}"/>
              </a:ext>
            </a:extLst>
          </p:cNvPr>
          <p:cNvSpPr txBox="1"/>
          <p:nvPr/>
        </p:nvSpPr>
        <p:spPr>
          <a:xfrm>
            <a:off x="1219200" y="2411506"/>
            <a:ext cx="10009632" cy="923330"/>
          </a:xfrm>
          <a:prstGeom prst="rect">
            <a:avLst/>
          </a:prstGeom>
          <a:noFill/>
        </p:spPr>
        <p:txBody>
          <a:bodyPr wrap="square" rtlCol="0">
            <a:spAutoFit/>
          </a:bodyPr>
          <a:lstStyle/>
          <a:p>
            <a:r>
              <a:rPr lang="en-US" b="1" dirty="0">
                <a:latin typeface="Kalinga" panose="020B0502040204020203" pitchFamily="34" charset="0"/>
                <a:cs typeface="Kalinga" panose="020B0502040204020203" pitchFamily="34" charset="0"/>
              </a:rPr>
              <a:t>This SQL query calculates the cumulative revenue over time by summing the revenue generated for each order date and then using the window function SUM() OVER() to calculate the cumulative sum of revenue ordered by date.</a:t>
            </a:r>
            <a:endParaRPr lang="en-IN" b="1" dirty="0">
              <a:latin typeface="Kalinga" panose="020B0502040204020203" pitchFamily="34" charset="0"/>
              <a:cs typeface="Kalinga" panose="020B0502040204020203" pitchFamily="34" charset="0"/>
            </a:endParaRPr>
          </a:p>
        </p:txBody>
      </p:sp>
    </p:spTree>
    <p:extLst>
      <p:ext uri="{BB962C8B-B14F-4D97-AF65-F5344CB8AC3E}">
        <p14:creationId xmlns:p14="http://schemas.microsoft.com/office/powerpoint/2010/main" val="3875300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A3C91-96CA-143F-E27C-1A59D0163D22}"/>
              </a:ext>
            </a:extLst>
          </p:cNvPr>
          <p:cNvSpPr>
            <a:spLocks noGrp="1"/>
          </p:cNvSpPr>
          <p:nvPr>
            <p:ph type="title"/>
          </p:nvPr>
        </p:nvSpPr>
        <p:spPr/>
        <p:txBody>
          <a:bodyPr>
            <a:normAutofit/>
          </a:bodyPr>
          <a:lstStyle/>
          <a:p>
            <a:r>
              <a:rPr lang="en-US" sz="3200" dirty="0"/>
              <a:t>10. Determine the top 3 most ordered pizza types based on revenue for each pizza category.</a:t>
            </a:r>
            <a:endParaRPr lang="en-IN" sz="3200" dirty="0"/>
          </a:p>
        </p:txBody>
      </p:sp>
      <p:pic>
        <p:nvPicPr>
          <p:cNvPr id="5" name="Content Placeholder 4">
            <a:extLst>
              <a:ext uri="{FF2B5EF4-FFF2-40B4-BE49-F238E27FC236}">
                <a16:creationId xmlns:a16="http://schemas.microsoft.com/office/drawing/2014/main" id="{8EC737BF-9AAD-5915-B6FE-2348D2204E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4741" y="3552858"/>
            <a:ext cx="7427259" cy="2606338"/>
          </a:xfrm>
        </p:spPr>
      </p:pic>
      <p:pic>
        <p:nvPicPr>
          <p:cNvPr id="7" name="Picture 6">
            <a:extLst>
              <a:ext uri="{FF2B5EF4-FFF2-40B4-BE49-F238E27FC236}">
                <a16:creationId xmlns:a16="http://schemas.microsoft.com/office/drawing/2014/main" id="{F950B414-6344-A752-B908-4547992D5C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1240" y="3552858"/>
            <a:ext cx="2820490" cy="2606339"/>
          </a:xfrm>
          <a:prstGeom prst="rect">
            <a:avLst/>
          </a:prstGeom>
        </p:spPr>
      </p:pic>
      <p:sp>
        <p:nvSpPr>
          <p:cNvPr id="8" name="TextBox 7">
            <a:extLst>
              <a:ext uri="{FF2B5EF4-FFF2-40B4-BE49-F238E27FC236}">
                <a16:creationId xmlns:a16="http://schemas.microsoft.com/office/drawing/2014/main" id="{FC34497A-E619-6267-9D8D-DCFC4E7C8182}"/>
              </a:ext>
            </a:extLst>
          </p:cNvPr>
          <p:cNvSpPr txBox="1"/>
          <p:nvPr/>
        </p:nvSpPr>
        <p:spPr>
          <a:xfrm>
            <a:off x="1295402" y="2629528"/>
            <a:ext cx="9601196" cy="923330"/>
          </a:xfrm>
          <a:prstGeom prst="rect">
            <a:avLst/>
          </a:prstGeom>
          <a:noFill/>
        </p:spPr>
        <p:txBody>
          <a:bodyPr wrap="square" rtlCol="0">
            <a:spAutoFit/>
          </a:bodyPr>
          <a:lstStyle/>
          <a:p>
            <a:r>
              <a:rPr lang="en-US" b="1" dirty="0">
                <a:latin typeface="Kalinga" panose="020B0502040204020203" pitchFamily="34" charset="0"/>
                <a:cs typeface="Kalinga" panose="020B0502040204020203" pitchFamily="34" charset="0"/>
              </a:rPr>
              <a:t>This SQL query calculates the top 3 pizza types by revenue within each category by ranking the pizza types based on revenue within each category and filtering the results to only include the top 3.</a:t>
            </a:r>
            <a:endParaRPr lang="en-IN" b="1" dirty="0">
              <a:latin typeface="Kalinga" panose="020B0502040204020203" pitchFamily="34" charset="0"/>
              <a:cs typeface="Kalinga" panose="020B0502040204020203" pitchFamily="34" charset="0"/>
            </a:endParaRPr>
          </a:p>
        </p:txBody>
      </p:sp>
    </p:spTree>
    <p:extLst>
      <p:ext uri="{BB962C8B-B14F-4D97-AF65-F5344CB8AC3E}">
        <p14:creationId xmlns:p14="http://schemas.microsoft.com/office/powerpoint/2010/main" val="241986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B0BBC-2115-9AA8-B5F0-41996F8DC8D4}"/>
              </a:ext>
            </a:extLst>
          </p:cNvPr>
          <p:cNvSpPr>
            <a:spLocks noGrp="1"/>
          </p:cNvSpPr>
          <p:nvPr>
            <p:ph type="title"/>
          </p:nvPr>
        </p:nvSpPr>
        <p:spPr>
          <a:xfrm>
            <a:off x="1295402" y="982132"/>
            <a:ext cx="9601196" cy="1425784"/>
          </a:xfrm>
        </p:spPr>
        <p:txBody>
          <a:bodyPr>
            <a:normAutofit/>
          </a:bodyPr>
          <a:lstStyle/>
          <a:p>
            <a:r>
              <a:rPr lang="en-US" sz="3200" dirty="0"/>
              <a:t>1. Retrieve the total number to orders placed.</a:t>
            </a:r>
            <a:endParaRPr lang="en-IN" sz="3200" dirty="0"/>
          </a:p>
        </p:txBody>
      </p:sp>
      <p:pic>
        <p:nvPicPr>
          <p:cNvPr id="5" name="Content Placeholder 4">
            <a:extLst>
              <a:ext uri="{FF2B5EF4-FFF2-40B4-BE49-F238E27FC236}">
                <a16:creationId xmlns:a16="http://schemas.microsoft.com/office/drawing/2014/main" id="{D73FEE03-5F35-66BA-1077-B78C0EBBB1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4842" y="3781145"/>
            <a:ext cx="8486273" cy="926879"/>
          </a:xfrm>
        </p:spPr>
      </p:pic>
      <p:pic>
        <p:nvPicPr>
          <p:cNvPr id="7" name="Picture 6">
            <a:extLst>
              <a:ext uri="{FF2B5EF4-FFF2-40B4-BE49-F238E27FC236}">
                <a16:creationId xmlns:a16="http://schemas.microsoft.com/office/drawing/2014/main" id="{2A0D2913-3B55-CCF3-D249-EF5BD05592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6045" y="4733626"/>
            <a:ext cx="2942307" cy="1142242"/>
          </a:xfrm>
          <a:prstGeom prst="rect">
            <a:avLst/>
          </a:prstGeom>
        </p:spPr>
      </p:pic>
      <p:sp>
        <p:nvSpPr>
          <p:cNvPr id="9" name="TextBox 8">
            <a:extLst>
              <a:ext uri="{FF2B5EF4-FFF2-40B4-BE49-F238E27FC236}">
                <a16:creationId xmlns:a16="http://schemas.microsoft.com/office/drawing/2014/main" id="{6DD4D76F-0AF9-F0EF-00D4-04DBF0732F55}"/>
              </a:ext>
            </a:extLst>
          </p:cNvPr>
          <p:cNvSpPr txBox="1"/>
          <p:nvPr/>
        </p:nvSpPr>
        <p:spPr>
          <a:xfrm>
            <a:off x="1411706" y="2679032"/>
            <a:ext cx="9484892" cy="707886"/>
          </a:xfrm>
          <a:prstGeom prst="rect">
            <a:avLst/>
          </a:prstGeom>
          <a:noFill/>
        </p:spPr>
        <p:txBody>
          <a:bodyPr wrap="square">
            <a:spAutoFit/>
          </a:bodyPr>
          <a:lstStyle/>
          <a:p>
            <a:r>
              <a:rPr lang="en-US" sz="2000" b="1" dirty="0">
                <a:latin typeface="Kalinga" panose="020B0502040204020203" pitchFamily="34" charset="0"/>
                <a:cs typeface="Kalinga" panose="020B0502040204020203" pitchFamily="34" charset="0"/>
              </a:rPr>
              <a:t>This MYSQL query counts the total number of orders in the </a:t>
            </a:r>
            <a:r>
              <a:rPr lang="en-IN" sz="2000" b="1" dirty="0">
                <a:latin typeface="Kalinga" panose="020B0502040204020203" pitchFamily="34" charset="0"/>
                <a:cs typeface="Kalinga" panose="020B0502040204020203" pitchFamily="34" charset="0"/>
              </a:rPr>
              <a:t>‘orders’ table based on the ‘order_id’ column.</a:t>
            </a:r>
            <a:endParaRPr lang="en-US" sz="2000" b="1" dirty="0">
              <a:latin typeface="Kalinga" panose="020B0502040204020203" pitchFamily="34" charset="0"/>
              <a:cs typeface="Kalinga" panose="020B0502040204020203" pitchFamily="34" charset="0"/>
            </a:endParaRPr>
          </a:p>
        </p:txBody>
      </p:sp>
    </p:spTree>
    <p:extLst>
      <p:ext uri="{BB962C8B-B14F-4D97-AF65-F5344CB8AC3E}">
        <p14:creationId xmlns:p14="http://schemas.microsoft.com/office/powerpoint/2010/main" val="2630604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FF02E-66E0-E8C5-CCAA-753E2BD41FED}"/>
              </a:ext>
            </a:extLst>
          </p:cNvPr>
          <p:cNvSpPr>
            <a:spLocks noGrp="1"/>
          </p:cNvSpPr>
          <p:nvPr>
            <p:ph type="title"/>
          </p:nvPr>
        </p:nvSpPr>
        <p:spPr>
          <a:xfrm>
            <a:off x="1295402" y="982132"/>
            <a:ext cx="9601196" cy="1205897"/>
          </a:xfrm>
        </p:spPr>
        <p:txBody>
          <a:bodyPr>
            <a:normAutofit/>
          </a:bodyPr>
          <a:lstStyle/>
          <a:p>
            <a:r>
              <a:rPr lang="en-US" sz="3200" dirty="0"/>
              <a:t>2. Calculate the total revenue generated from pizza sales.</a:t>
            </a:r>
            <a:endParaRPr lang="en-IN" sz="3200" dirty="0"/>
          </a:p>
        </p:txBody>
      </p:sp>
      <p:pic>
        <p:nvPicPr>
          <p:cNvPr id="5" name="Content Placeholder 4">
            <a:extLst>
              <a:ext uri="{FF2B5EF4-FFF2-40B4-BE49-F238E27FC236}">
                <a16:creationId xmlns:a16="http://schemas.microsoft.com/office/drawing/2014/main" id="{9F7DB731-33B5-1883-6EE7-64E09F7344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9571" y="3402100"/>
            <a:ext cx="5973009" cy="2019582"/>
          </a:xfrm>
        </p:spPr>
      </p:pic>
      <p:sp>
        <p:nvSpPr>
          <p:cNvPr id="8" name="TextBox 7">
            <a:extLst>
              <a:ext uri="{FF2B5EF4-FFF2-40B4-BE49-F238E27FC236}">
                <a16:creationId xmlns:a16="http://schemas.microsoft.com/office/drawing/2014/main" id="{8F81AD8F-EA1C-A847-612F-BFC0EBB55A63}"/>
              </a:ext>
            </a:extLst>
          </p:cNvPr>
          <p:cNvSpPr txBox="1"/>
          <p:nvPr/>
        </p:nvSpPr>
        <p:spPr>
          <a:xfrm>
            <a:off x="1469571" y="2694214"/>
            <a:ext cx="9427027" cy="707886"/>
          </a:xfrm>
          <a:prstGeom prst="rect">
            <a:avLst/>
          </a:prstGeom>
          <a:noFill/>
        </p:spPr>
        <p:txBody>
          <a:bodyPr wrap="square" rtlCol="0">
            <a:spAutoFit/>
          </a:bodyPr>
          <a:lstStyle/>
          <a:p>
            <a:r>
              <a:rPr lang="en-US" sz="2000" b="1" dirty="0">
                <a:latin typeface="Kalinga" panose="020B0502040204020203" pitchFamily="34" charset="0"/>
                <a:cs typeface="Kalinga" panose="020B0502040204020203" pitchFamily="34" charset="0"/>
              </a:rPr>
              <a:t>This SQL query calculates the total sales by multiplying the quantity of pizzas ordered with their respective prices and then summing them up.</a:t>
            </a:r>
            <a:endParaRPr lang="en-IN" sz="2000" b="1" dirty="0">
              <a:latin typeface="Kalinga" panose="020B0502040204020203" pitchFamily="34" charset="0"/>
              <a:cs typeface="Kalinga" panose="020B0502040204020203" pitchFamily="34" charset="0"/>
            </a:endParaRPr>
          </a:p>
        </p:txBody>
      </p:sp>
      <p:pic>
        <p:nvPicPr>
          <p:cNvPr id="10" name="Picture 9">
            <a:extLst>
              <a:ext uri="{FF2B5EF4-FFF2-40B4-BE49-F238E27FC236}">
                <a16:creationId xmlns:a16="http://schemas.microsoft.com/office/drawing/2014/main" id="{154EA33E-2F1B-62D6-AE42-A49794030C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1372" y="3908285"/>
            <a:ext cx="2471057" cy="1453243"/>
          </a:xfrm>
          <a:prstGeom prst="rect">
            <a:avLst/>
          </a:prstGeom>
        </p:spPr>
      </p:pic>
    </p:spTree>
    <p:extLst>
      <p:ext uri="{BB962C8B-B14F-4D97-AF65-F5344CB8AC3E}">
        <p14:creationId xmlns:p14="http://schemas.microsoft.com/office/powerpoint/2010/main" val="3977628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A7D63-25C5-68B0-646D-D84B70EA4DD9}"/>
              </a:ext>
            </a:extLst>
          </p:cNvPr>
          <p:cNvSpPr>
            <a:spLocks noGrp="1"/>
          </p:cNvSpPr>
          <p:nvPr>
            <p:ph type="title"/>
          </p:nvPr>
        </p:nvSpPr>
        <p:spPr>
          <a:xfrm>
            <a:off x="1295402" y="982133"/>
            <a:ext cx="9601196" cy="1026282"/>
          </a:xfrm>
        </p:spPr>
        <p:txBody>
          <a:bodyPr/>
          <a:lstStyle/>
          <a:p>
            <a:r>
              <a:rPr lang="en-IN" dirty="0"/>
              <a:t>3. Identify the highest-priced pizza. </a:t>
            </a:r>
          </a:p>
        </p:txBody>
      </p:sp>
      <p:pic>
        <p:nvPicPr>
          <p:cNvPr id="5" name="Content Placeholder 4">
            <a:extLst>
              <a:ext uri="{FF2B5EF4-FFF2-40B4-BE49-F238E27FC236}">
                <a16:creationId xmlns:a16="http://schemas.microsoft.com/office/drawing/2014/main" id="{7C9E2A43-9646-4293-204F-D82D98B798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3693966"/>
            <a:ext cx="6077798" cy="2095792"/>
          </a:xfrm>
        </p:spPr>
      </p:pic>
      <p:pic>
        <p:nvPicPr>
          <p:cNvPr id="7" name="Picture 6">
            <a:extLst>
              <a:ext uri="{FF2B5EF4-FFF2-40B4-BE49-F238E27FC236}">
                <a16:creationId xmlns:a16="http://schemas.microsoft.com/office/drawing/2014/main" id="{7303749A-CEC1-9EE7-76FE-1FC7C52364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3240" y="3874966"/>
            <a:ext cx="2286319" cy="1733792"/>
          </a:xfrm>
          <a:prstGeom prst="rect">
            <a:avLst/>
          </a:prstGeom>
        </p:spPr>
      </p:pic>
      <p:sp>
        <p:nvSpPr>
          <p:cNvPr id="10" name="TextBox 9">
            <a:extLst>
              <a:ext uri="{FF2B5EF4-FFF2-40B4-BE49-F238E27FC236}">
                <a16:creationId xmlns:a16="http://schemas.microsoft.com/office/drawing/2014/main" id="{BEDCBAB4-83CD-1BD5-6551-FAB31E0B4B0B}"/>
              </a:ext>
            </a:extLst>
          </p:cNvPr>
          <p:cNvSpPr txBox="1"/>
          <p:nvPr/>
        </p:nvSpPr>
        <p:spPr>
          <a:xfrm>
            <a:off x="1295402" y="2629091"/>
            <a:ext cx="10052362" cy="707886"/>
          </a:xfrm>
          <a:prstGeom prst="rect">
            <a:avLst/>
          </a:prstGeom>
          <a:noFill/>
        </p:spPr>
        <p:txBody>
          <a:bodyPr wrap="square" rtlCol="0">
            <a:spAutoFit/>
          </a:bodyPr>
          <a:lstStyle>
            <a:defPPr>
              <a:defRPr lang="en-US"/>
            </a:defPPr>
            <a:lvl1pPr>
              <a:defRPr sz="2000" b="1">
                <a:latin typeface="Kalinga" panose="020B0502040204020203" pitchFamily="34" charset="0"/>
                <a:cs typeface="Kalinga" panose="020B0502040204020203" pitchFamily="34" charset="0"/>
              </a:defRPr>
            </a:lvl1pPr>
          </a:lstStyle>
          <a:p>
            <a:r>
              <a:rPr lang="en-US" dirty="0"/>
              <a:t>This SQL query retrieves the top 100 pizza types based on their prices, sorted in descending order.</a:t>
            </a:r>
            <a:endParaRPr lang="en-IN" dirty="0"/>
          </a:p>
        </p:txBody>
      </p:sp>
    </p:spTree>
    <p:extLst>
      <p:ext uri="{BB962C8B-B14F-4D97-AF65-F5344CB8AC3E}">
        <p14:creationId xmlns:p14="http://schemas.microsoft.com/office/powerpoint/2010/main" val="1604361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5C6BC-B9F2-EC65-5B93-7C85BB30A1F6}"/>
              </a:ext>
            </a:extLst>
          </p:cNvPr>
          <p:cNvSpPr>
            <a:spLocks noGrp="1"/>
          </p:cNvSpPr>
          <p:nvPr>
            <p:ph type="title"/>
          </p:nvPr>
        </p:nvSpPr>
        <p:spPr/>
        <p:txBody>
          <a:bodyPr>
            <a:normAutofit/>
          </a:bodyPr>
          <a:lstStyle/>
          <a:p>
            <a:r>
              <a:rPr lang="en-US" sz="3200" dirty="0"/>
              <a:t>4. Identify the most common pizza size ordered.</a:t>
            </a:r>
            <a:endParaRPr lang="en-IN" sz="3200" dirty="0"/>
          </a:p>
        </p:txBody>
      </p:sp>
      <p:pic>
        <p:nvPicPr>
          <p:cNvPr id="5" name="Content Placeholder 4">
            <a:extLst>
              <a:ext uri="{FF2B5EF4-FFF2-40B4-BE49-F238E27FC236}">
                <a16:creationId xmlns:a16="http://schemas.microsoft.com/office/drawing/2014/main" id="{B2B1FAD5-8576-29E3-4691-016D534844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3568546"/>
            <a:ext cx="6096851" cy="2476846"/>
          </a:xfrm>
        </p:spPr>
      </p:pic>
      <p:pic>
        <p:nvPicPr>
          <p:cNvPr id="7" name="Picture 6">
            <a:extLst>
              <a:ext uri="{FF2B5EF4-FFF2-40B4-BE49-F238E27FC236}">
                <a16:creationId xmlns:a16="http://schemas.microsoft.com/office/drawing/2014/main" id="{A5A5576E-F1D1-6F7B-5F08-F28FE273ED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5890" y="3828783"/>
            <a:ext cx="2294113" cy="2216609"/>
          </a:xfrm>
          <a:prstGeom prst="rect">
            <a:avLst/>
          </a:prstGeom>
        </p:spPr>
      </p:pic>
      <p:sp>
        <p:nvSpPr>
          <p:cNvPr id="8" name="TextBox 7">
            <a:extLst>
              <a:ext uri="{FF2B5EF4-FFF2-40B4-BE49-F238E27FC236}">
                <a16:creationId xmlns:a16="http://schemas.microsoft.com/office/drawing/2014/main" id="{3713FC98-5564-1D93-BC05-1DFA97ECA0C6}"/>
              </a:ext>
            </a:extLst>
          </p:cNvPr>
          <p:cNvSpPr txBox="1"/>
          <p:nvPr/>
        </p:nvSpPr>
        <p:spPr>
          <a:xfrm>
            <a:off x="1411705" y="2521385"/>
            <a:ext cx="9484893" cy="1015663"/>
          </a:xfrm>
          <a:prstGeom prst="rect">
            <a:avLst/>
          </a:prstGeom>
          <a:noFill/>
        </p:spPr>
        <p:txBody>
          <a:bodyPr wrap="square" rtlCol="0">
            <a:spAutoFit/>
          </a:bodyPr>
          <a:lstStyle/>
          <a:p>
            <a:r>
              <a:rPr lang="en-US" sz="2000" b="1" dirty="0">
                <a:latin typeface="Kalinga" panose="020B0502040204020203" pitchFamily="34" charset="0"/>
                <a:cs typeface="Kalinga" panose="020B0502040204020203" pitchFamily="34" charset="0"/>
              </a:rPr>
              <a:t>This SQL query calculates the number of orders for each pizza size by counting the order details and grouping them by size, sorted in descending order of order count.</a:t>
            </a:r>
            <a:endParaRPr lang="en-IN" sz="2000" b="1" dirty="0">
              <a:latin typeface="Kalinga" panose="020B0502040204020203" pitchFamily="34" charset="0"/>
              <a:cs typeface="Kalinga" panose="020B0502040204020203" pitchFamily="34" charset="0"/>
            </a:endParaRPr>
          </a:p>
        </p:txBody>
      </p:sp>
    </p:spTree>
    <p:extLst>
      <p:ext uri="{BB962C8B-B14F-4D97-AF65-F5344CB8AC3E}">
        <p14:creationId xmlns:p14="http://schemas.microsoft.com/office/powerpoint/2010/main" val="3226277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07CE2-189B-1B49-341F-5CDB4A63BA47}"/>
              </a:ext>
            </a:extLst>
          </p:cNvPr>
          <p:cNvSpPr>
            <a:spLocks noGrp="1"/>
          </p:cNvSpPr>
          <p:nvPr>
            <p:ph type="title"/>
          </p:nvPr>
        </p:nvSpPr>
        <p:spPr>
          <a:xfrm>
            <a:off x="1295402" y="982133"/>
            <a:ext cx="9601196" cy="1215636"/>
          </a:xfrm>
        </p:spPr>
        <p:txBody>
          <a:bodyPr>
            <a:normAutofit/>
          </a:bodyPr>
          <a:lstStyle/>
          <a:p>
            <a:r>
              <a:rPr lang="en-US" sz="3200" dirty="0"/>
              <a:t>5. List the top 5 most ordered pizza types along with their quantities.</a:t>
            </a:r>
            <a:endParaRPr lang="en-IN" sz="3200" dirty="0"/>
          </a:p>
        </p:txBody>
      </p:sp>
      <p:pic>
        <p:nvPicPr>
          <p:cNvPr id="5" name="Content Placeholder 4">
            <a:extLst>
              <a:ext uri="{FF2B5EF4-FFF2-40B4-BE49-F238E27FC236}">
                <a16:creationId xmlns:a16="http://schemas.microsoft.com/office/drawing/2014/main" id="{2C0D24EA-CA30-183C-407C-EF0582AA18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0407" y="3429000"/>
            <a:ext cx="6030167" cy="2739549"/>
          </a:xfrm>
        </p:spPr>
      </p:pic>
      <p:pic>
        <p:nvPicPr>
          <p:cNvPr id="7" name="Picture 6">
            <a:extLst>
              <a:ext uri="{FF2B5EF4-FFF2-40B4-BE49-F238E27FC236}">
                <a16:creationId xmlns:a16="http://schemas.microsoft.com/office/drawing/2014/main" id="{C4D89BBD-0B44-8586-E62B-3B0412FA0C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6978" y="3673930"/>
            <a:ext cx="2789619" cy="2201938"/>
          </a:xfrm>
          <a:prstGeom prst="rect">
            <a:avLst/>
          </a:prstGeom>
        </p:spPr>
      </p:pic>
      <p:sp>
        <p:nvSpPr>
          <p:cNvPr id="8" name="TextBox 7">
            <a:extLst>
              <a:ext uri="{FF2B5EF4-FFF2-40B4-BE49-F238E27FC236}">
                <a16:creationId xmlns:a16="http://schemas.microsoft.com/office/drawing/2014/main" id="{13A3F52F-1A34-8220-C6FF-7EE6846C59B6}"/>
              </a:ext>
            </a:extLst>
          </p:cNvPr>
          <p:cNvSpPr txBox="1"/>
          <p:nvPr/>
        </p:nvSpPr>
        <p:spPr>
          <a:xfrm>
            <a:off x="1358155" y="2450430"/>
            <a:ext cx="9601196" cy="1015663"/>
          </a:xfrm>
          <a:prstGeom prst="rect">
            <a:avLst/>
          </a:prstGeom>
          <a:noFill/>
        </p:spPr>
        <p:txBody>
          <a:bodyPr wrap="square" rtlCol="0">
            <a:spAutoFit/>
          </a:bodyPr>
          <a:lstStyle/>
          <a:p>
            <a:r>
              <a:rPr lang="en-US" sz="2000" b="1" dirty="0">
                <a:latin typeface="Kalinga" panose="020B0502040204020203" pitchFamily="34" charset="0"/>
                <a:cs typeface="Kalinga" panose="020B0502040204020203" pitchFamily="34" charset="0"/>
              </a:rPr>
              <a:t>This SQL query calculates the quantity of each pizza type ordered by summing the quantities from order details and then displays the top 5 pizza types by quantity ordered.</a:t>
            </a:r>
            <a:endParaRPr lang="en-IN" sz="2000" b="1" dirty="0">
              <a:latin typeface="Kalinga" panose="020B0502040204020203" pitchFamily="34" charset="0"/>
              <a:cs typeface="Kalinga" panose="020B0502040204020203" pitchFamily="34" charset="0"/>
            </a:endParaRPr>
          </a:p>
        </p:txBody>
      </p:sp>
    </p:spTree>
    <p:extLst>
      <p:ext uri="{BB962C8B-B14F-4D97-AF65-F5344CB8AC3E}">
        <p14:creationId xmlns:p14="http://schemas.microsoft.com/office/powerpoint/2010/main" val="2130880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7BDCA-E8E0-FD05-62F1-DCAA3D476FFD}"/>
              </a:ext>
            </a:extLst>
          </p:cNvPr>
          <p:cNvSpPr>
            <a:spLocks noGrp="1"/>
          </p:cNvSpPr>
          <p:nvPr>
            <p:ph type="title"/>
          </p:nvPr>
        </p:nvSpPr>
        <p:spPr/>
        <p:txBody>
          <a:bodyPr>
            <a:normAutofit/>
          </a:bodyPr>
          <a:lstStyle/>
          <a:p>
            <a:r>
              <a:rPr lang="en-US" sz="3200" dirty="0"/>
              <a:t>6. Join the necessary tables to find the total quantity of each pizza category ordered.</a:t>
            </a:r>
            <a:endParaRPr lang="en-IN" sz="3200" dirty="0"/>
          </a:p>
        </p:txBody>
      </p:sp>
      <p:pic>
        <p:nvPicPr>
          <p:cNvPr id="6" name="Content Placeholder 5">
            <a:extLst>
              <a:ext uri="{FF2B5EF4-FFF2-40B4-BE49-F238E27FC236}">
                <a16:creationId xmlns:a16="http://schemas.microsoft.com/office/drawing/2014/main" id="{0BB00FEB-4B02-9C3F-65E9-25084549BC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3732" y="3380876"/>
            <a:ext cx="6750647" cy="2801857"/>
          </a:xfrm>
        </p:spPr>
      </p:pic>
      <p:sp>
        <p:nvSpPr>
          <p:cNvPr id="4" name="TextBox 3">
            <a:extLst>
              <a:ext uri="{FF2B5EF4-FFF2-40B4-BE49-F238E27FC236}">
                <a16:creationId xmlns:a16="http://schemas.microsoft.com/office/drawing/2014/main" id="{F3FDCBB7-6791-1DEA-F737-982DA97D442E}"/>
              </a:ext>
            </a:extLst>
          </p:cNvPr>
          <p:cNvSpPr txBox="1"/>
          <p:nvPr/>
        </p:nvSpPr>
        <p:spPr>
          <a:xfrm>
            <a:off x="1295401" y="2663609"/>
            <a:ext cx="9601195" cy="707886"/>
          </a:xfrm>
          <a:prstGeom prst="rect">
            <a:avLst/>
          </a:prstGeom>
          <a:noFill/>
        </p:spPr>
        <p:txBody>
          <a:bodyPr wrap="square" rtlCol="0">
            <a:spAutoFit/>
          </a:bodyPr>
          <a:lstStyle/>
          <a:p>
            <a:r>
              <a:rPr lang="en-US" sz="2000" b="1" dirty="0">
                <a:latin typeface="Kalinga" panose="020B0502040204020203" pitchFamily="34" charset="0"/>
                <a:cs typeface="Kalinga" panose="020B0502040204020203" pitchFamily="34" charset="0"/>
              </a:rPr>
              <a:t>This SQL query calculates the quantity of pizzas ordered for each category and then displays the categories by quantity ordered in descending order.</a:t>
            </a:r>
            <a:endParaRPr lang="en-IN" sz="2000" b="1" dirty="0">
              <a:latin typeface="Kalinga" panose="020B0502040204020203" pitchFamily="34" charset="0"/>
              <a:cs typeface="Kalinga" panose="020B0502040204020203" pitchFamily="34" charset="0"/>
            </a:endParaRPr>
          </a:p>
        </p:txBody>
      </p:sp>
      <p:pic>
        <p:nvPicPr>
          <p:cNvPr id="8" name="Picture 7">
            <a:extLst>
              <a:ext uri="{FF2B5EF4-FFF2-40B4-BE49-F238E27FC236}">
                <a16:creationId xmlns:a16="http://schemas.microsoft.com/office/drawing/2014/main" id="{9325102F-90C0-232F-8F67-62A89B37BD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5432" y="3442921"/>
            <a:ext cx="2731164" cy="2525104"/>
          </a:xfrm>
          <a:prstGeom prst="rect">
            <a:avLst/>
          </a:prstGeom>
        </p:spPr>
      </p:pic>
    </p:spTree>
    <p:extLst>
      <p:ext uri="{BB962C8B-B14F-4D97-AF65-F5344CB8AC3E}">
        <p14:creationId xmlns:p14="http://schemas.microsoft.com/office/powerpoint/2010/main" val="2884501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2566A-BE8F-7CEC-646A-F4EEB33A5BB9}"/>
              </a:ext>
            </a:extLst>
          </p:cNvPr>
          <p:cNvSpPr>
            <a:spLocks noGrp="1"/>
          </p:cNvSpPr>
          <p:nvPr>
            <p:ph type="title"/>
          </p:nvPr>
        </p:nvSpPr>
        <p:spPr/>
        <p:txBody>
          <a:bodyPr>
            <a:normAutofit fontScale="90000"/>
          </a:bodyPr>
          <a:lstStyle/>
          <a:p>
            <a:r>
              <a:rPr lang="en-US" dirty="0"/>
              <a:t>7. Determine the distribution of orders by hour of the day.</a:t>
            </a:r>
            <a:endParaRPr lang="en-IN" dirty="0"/>
          </a:p>
        </p:txBody>
      </p:sp>
      <p:pic>
        <p:nvPicPr>
          <p:cNvPr id="5" name="Content Placeholder 4">
            <a:extLst>
              <a:ext uri="{FF2B5EF4-FFF2-40B4-BE49-F238E27FC236}">
                <a16:creationId xmlns:a16="http://schemas.microsoft.com/office/drawing/2014/main" id="{0A577610-53B9-ADA1-868B-0DE0C6A513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3429000"/>
            <a:ext cx="6324598" cy="2393206"/>
          </a:xfrm>
        </p:spPr>
      </p:pic>
      <p:pic>
        <p:nvPicPr>
          <p:cNvPr id="7" name="Picture 6">
            <a:extLst>
              <a:ext uri="{FF2B5EF4-FFF2-40B4-BE49-F238E27FC236}">
                <a16:creationId xmlns:a16="http://schemas.microsoft.com/office/drawing/2014/main" id="{50AF4430-B498-8528-AE05-31457A4F38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5432" y="3338072"/>
            <a:ext cx="2785612" cy="2773970"/>
          </a:xfrm>
          <a:prstGeom prst="rect">
            <a:avLst/>
          </a:prstGeom>
        </p:spPr>
      </p:pic>
      <p:sp>
        <p:nvSpPr>
          <p:cNvPr id="8" name="TextBox 7">
            <a:extLst>
              <a:ext uri="{FF2B5EF4-FFF2-40B4-BE49-F238E27FC236}">
                <a16:creationId xmlns:a16="http://schemas.microsoft.com/office/drawing/2014/main" id="{776F5DC9-A9DF-08D2-45C2-FFCD7BF0251F}"/>
              </a:ext>
            </a:extLst>
          </p:cNvPr>
          <p:cNvSpPr txBox="1"/>
          <p:nvPr/>
        </p:nvSpPr>
        <p:spPr>
          <a:xfrm>
            <a:off x="1240956" y="2630187"/>
            <a:ext cx="9601196" cy="707886"/>
          </a:xfrm>
          <a:prstGeom prst="rect">
            <a:avLst/>
          </a:prstGeom>
          <a:noFill/>
        </p:spPr>
        <p:txBody>
          <a:bodyPr wrap="square" rtlCol="0">
            <a:spAutoFit/>
          </a:bodyPr>
          <a:lstStyle/>
          <a:p>
            <a:r>
              <a:rPr lang="en-US" sz="2000" b="1" dirty="0">
                <a:latin typeface="Kalinga" panose="020B0502040204020203" pitchFamily="34" charset="0"/>
                <a:cs typeface="Kalinga" panose="020B0502040204020203" pitchFamily="34" charset="0"/>
              </a:rPr>
              <a:t>This SQL query calculates the number of orders placed for each hour of the day and presents the count of orders by hour.</a:t>
            </a:r>
            <a:endParaRPr lang="en-IN" sz="2000" b="1" dirty="0">
              <a:latin typeface="Kalinga" panose="020B0502040204020203" pitchFamily="34" charset="0"/>
              <a:cs typeface="Kalinga" panose="020B0502040204020203" pitchFamily="34" charset="0"/>
            </a:endParaRPr>
          </a:p>
        </p:txBody>
      </p:sp>
    </p:spTree>
    <p:extLst>
      <p:ext uri="{BB962C8B-B14F-4D97-AF65-F5344CB8AC3E}">
        <p14:creationId xmlns:p14="http://schemas.microsoft.com/office/powerpoint/2010/main" val="1957338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323C2-EE59-4077-2263-CDE83798F264}"/>
              </a:ext>
            </a:extLst>
          </p:cNvPr>
          <p:cNvSpPr>
            <a:spLocks noGrp="1"/>
          </p:cNvSpPr>
          <p:nvPr>
            <p:ph type="title"/>
          </p:nvPr>
        </p:nvSpPr>
        <p:spPr/>
        <p:txBody>
          <a:bodyPr>
            <a:normAutofit/>
          </a:bodyPr>
          <a:lstStyle/>
          <a:p>
            <a:r>
              <a:rPr lang="en-US" sz="3200" dirty="0"/>
              <a:t>8. Join relevant tables to find the category-wise distribution of pizzas.</a:t>
            </a:r>
            <a:endParaRPr lang="en-IN" sz="3200" dirty="0"/>
          </a:p>
        </p:txBody>
      </p:sp>
      <p:pic>
        <p:nvPicPr>
          <p:cNvPr id="9" name="Content Placeholder 8">
            <a:extLst>
              <a:ext uri="{FF2B5EF4-FFF2-40B4-BE49-F238E27FC236}">
                <a16:creationId xmlns:a16="http://schemas.microsoft.com/office/drawing/2014/main" id="{E5516CAF-AEA8-30B3-8624-944B6ADE63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1914" y="3668109"/>
            <a:ext cx="3781159" cy="2207759"/>
          </a:xfrm>
        </p:spPr>
      </p:pic>
      <p:pic>
        <p:nvPicPr>
          <p:cNvPr id="13" name="Picture 12">
            <a:extLst>
              <a:ext uri="{FF2B5EF4-FFF2-40B4-BE49-F238E27FC236}">
                <a16:creationId xmlns:a16="http://schemas.microsoft.com/office/drawing/2014/main" id="{7213E040-9202-6B75-AEEB-CEF9EA170C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8930" y="3668108"/>
            <a:ext cx="3336754" cy="2395807"/>
          </a:xfrm>
          <a:prstGeom prst="rect">
            <a:avLst/>
          </a:prstGeom>
        </p:spPr>
      </p:pic>
      <p:sp>
        <p:nvSpPr>
          <p:cNvPr id="14" name="TextBox 13">
            <a:extLst>
              <a:ext uri="{FF2B5EF4-FFF2-40B4-BE49-F238E27FC236}">
                <a16:creationId xmlns:a16="http://schemas.microsoft.com/office/drawing/2014/main" id="{CA3FC26A-E744-469D-3D17-F2E32633D970}"/>
              </a:ext>
            </a:extLst>
          </p:cNvPr>
          <p:cNvSpPr txBox="1"/>
          <p:nvPr/>
        </p:nvSpPr>
        <p:spPr>
          <a:xfrm>
            <a:off x="1212485" y="2623111"/>
            <a:ext cx="9684114" cy="707886"/>
          </a:xfrm>
          <a:prstGeom prst="rect">
            <a:avLst/>
          </a:prstGeom>
          <a:noFill/>
        </p:spPr>
        <p:txBody>
          <a:bodyPr wrap="square" rtlCol="0">
            <a:spAutoFit/>
          </a:bodyPr>
          <a:lstStyle>
            <a:defPPr>
              <a:defRPr lang="en-US"/>
            </a:defPPr>
            <a:lvl1pPr>
              <a:defRPr sz="2000" b="1">
                <a:latin typeface="Kalinga" panose="020B0502040204020203" pitchFamily="34" charset="0"/>
                <a:cs typeface="Kalinga" panose="020B0502040204020203" pitchFamily="34" charset="0"/>
              </a:defRPr>
            </a:lvl1pPr>
          </a:lstStyle>
          <a:p>
            <a:r>
              <a:rPr lang="en-US" dirty="0"/>
              <a:t>This SQL query calculates the number of pizza types within each category and presents the count of pizza types by category.</a:t>
            </a:r>
            <a:endParaRPr lang="en-IN" dirty="0"/>
          </a:p>
        </p:txBody>
      </p:sp>
    </p:spTree>
    <p:extLst>
      <p:ext uri="{BB962C8B-B14F-4D97-AF65-F5344CB8AC3E}">
        <p14:creationId xmlns:p14="http://schemas.microsoft.com/office/powerpoint/2010/main" val="400307036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192</TotalTime>
  <Words>549</Words>
  <Application>Microsoft Office PowerPoint</Application>
  <PresentationFormat>Widescreen</PresentationFormat>
  <Paragraphs>28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BankGothic Lt BT</vt:lpstr>
      <vt:lpstr>Garamond</vt:lpstr>
      <vt:lpstr>Kalinga</vt:lpstr>
      <vt:lpstr>Organic</vt:lpstr>
      <vt:lpstr>Pizza Sales Analysis</vt:lpstr>
      <vt:lpstr>1. Retrieve the total number to orders placed.</vt:lpstr>
      <vt:lpstr>2. Calculate the total revenue generated from pizza sales.</vt:lpstr>
      <vt:lpstr>3. Identify the highest-priced pizza. </vt:lpstr>
      <vt:lpstr>4. Identify the most common pizza size ordered.</vt:lpstr>
      <vt:lpstr>5. List the top 5 most ordered pizza types along with their quantities.</vt:lpstr>
      <vt:lpstr>6. Join the necessary tables to find the total quantity of each pizza category ordered.</vt:lpstr>
      <vt:lpstr>7. Determine the distribution of orders by hour of the day.</vt:lpstr>
      <vt:lpstr>8. Join relevant tables to find the category-wise distribution of pizzas.</vt:lpstr>
      <vt:lpstr>9. Group the orders by date and calculate the average number of pizzas ordered per day.</vt:lpstr>
      <vt:lpstr>10. Determine the top 3 most ordered pizza types based on revenue.</vt:lpstr>
      <vt:lpstr>11. Calculate the percentage contribution of each pizza type to total revenue.</vt:lpstr>
      <vt:lpstr>12. Analyze the cumulative revenue generated over time.</vt:lpstr>
      <vt:lpstr>10. Determine the top 3 most ordered pizza types based on revenue for each pizza category.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Pizza Sales Analysis</dc:title>
  <dc:creator>K SUBASISH SENAPATI</dc:creator>
  <cp:lastModifiedBy>K SUBASISH SENAPATI</cp:lastModifiedBy>
  <cp:revision>2</cp:revision>
  <dcterms:created xsi:type="dcterms:W3CDTF">2024-05-07T10:27:43Z</dcterms:created>
  <dcterms:modified xsi:type="dcterms:W3CDTF">2024-05-14T08:45:32Z</dcterms:modified>
</cp:coreProperties>
</file>