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25"/>
  </p:notesMasterIdLst>
  <p:sldIdLst>
    <p:sldId id="307" r:id="rId3"/>
    <p:sldId id="308" r:id="rId4"/>
    <p:sldId id="332" r:id="rId5"/>
    <p:sldId id="258" r:id="rId6"/>
    <p:sldId id="321" r:id="rId7"/>
    <p:sldId id="301" r:id="rId8"/>
    <p:sldId id="327" r:id="rId9"/>
    <p:sldId id="275" r:id="rId10"/>
    <p:sldId id="306" r:id="rId11"/>
    <p:sldId id="328" r:id="rId12"/>
    <p:sldId id="320" r:id="rId13"/>
    <p:sldId id="330" r:id="rId14"/>
    <p:sldId id="333" r:id="rId15"/>
    <p:sldId id="267" r:id="rId16"/>
    <p:sldId id="336" r:id="rId17"/>
    <p:sldId id="335" r:id="rId18"/>
    <p:sldId id="309" r:id="rId19"/>
    <p:sldId id="322" r:id="rId20"/>
    <p:sldId id="323" r:id="rId21"/>
    <p:sldId id="329" r:id="rId22"/>
    <p:sldId id="325" r:id="rId23"/>
    <p:sldId id="31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4434" autoAdjust="0"/>
  </p:normalViewPr>
  <p:slideViewPr>
    <p:cSldViewPr>
      <p:cViewPr varScale="1">
        <p:scale>
          <a:sx n="71" d="100"/>
          <a:sy n="71" d="100"/>
        </p:scale>
        <p:origin x="134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19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File Handling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Storage of information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10875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B8432A1A-823A-425F-8772-7205F288A978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B5830F3E-BC9E-4115-966C-5BF894773023}" type="presOf" srcId="{0BD08EE0-BF9E-4795-9B77-0FBE4D9C3FAA}" destId="{E5C0A0C3-950D-4232-9872-9174C1E989AA}" srcOrd="0" destOrd="0" presId="urn:microsoft.com/office/officeart/2005/8/layout/vList2"/>
    <dgm:cxn modelId="{4E4910E4-E4C4-4FBB-8292-909BEB45174B}" type="presOf" srcId="{528F3EA0-FF05-41BA-8D3E-F7B5C76FE089}" destId="{1C2747ED-0D77-4E6D-821C-76CAEE910644}" srcOrd="0" destOrd="0" presId="urn:microsoft.com/office/officeart/2005/8/layout/vList2"/>
    <dgm:cxn modelId="{0B4E18BF-9764-4F1D-8E6D-CFBF87DC49E1}" type="presParOf" srcId="{B9ED2192-F917-4BE7-A6BE-813D7F382554}" destId="{1C2747ED-0D77-4E6D-821C-76CAEE910644}" srcOrd="0" destOrd="0" presId="urn:microsoft.com/office/officeart/2005/8/layout/vList2"/>
    <dgm:cxn modelId="{89BB07B3-BC0A-43D5-A358-2370E51CB9C3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Query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improvements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62803" custLinFactNeighborY="-1380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AD8AE850-DE88-47D4-8A3E-CDFEE2141164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A806F339-42D6-488F-B73B-C32784387D9E}" type="presOf" srcId="{0BD08EE0-BF9E-4795-9B77-0FBE4D9C3FAA}" destId="{E5C0A0C3-950D-4232-9872-9174C1E989AA}" srcOrd="0" destOrd="0" presId="urn:microsoft.com/office/officeart/2005/8/layout/vList2"/>
    <dgm:cxn modelId="{09F4A44D-A880-4E47-AE17-530D40517CCB}" type="presOf" srcId="{528F3EA0-FF05-41BA-8D3E-F7B5C76FE089}" destId="{1C2747ED-0D77-4E6D-821C-76CAEE910644}" srcOrd="0" destOrd="0" presId="urn:microsoft.com/office/officeart/2005/8/layout/vList2"/>
    <dgm:cxn modelId="{09639F89-33C6-4CEE-B618-8F4A6C926E34}" type="presParOf" srcId="{B9ED2192-F917-4BE7-A6BE-813D7F382554}" destId="{1C2747ED-0D77-4E6D-821C-76CAEE910644}" srcOrd="0" destOrd="0" presId="urn:microsoft.com/office/officeart/2005/8/layout/vList2"/>
    <dgm:cxn modelId="{9D48C332-60F8-498A-A8D0-A83B0DEB43AD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Error Handling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consistency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131053" custLinFactNeighborY="-1196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04C39FBC-6033-4124-8AB4-5C59E650AB66}" type="presOf" srcId="{528F3EA0-FF05-41BA-8D3E-F7B5C76FE089}" destId="{1C2747ED-0D77-4E6D-821C-76CAEE910644}" srcOrd="0" destOrd="0" presId="urn:microsoft.com/office/officeart/2005/8/layout/vList2"/>
    <dgm:cxn modelId="{BC561092-4E2B-4670-86CE-E71839A297AE}" type="presOf" srcId="{66487DD0-4D79-4180-AB81-B361B4FACE09}" destId="{B9ED2192-F917-4BE7-A6BE-813D7F382554}" srcOrd="0" destOrd="0" presId="urn:microsoft.com/office/officeart/2005/8/layout/vList2"/>
    <dgm:cxn modelId="{765B1C9F-2A09-401B-AC9F-443E4FF6A5CA}" type="presOf" srcId="{0BD08EE0-BF9E-4795-9B77-0FBE4D9C3FAA}" destId="{E5C0A0C3-950D-4232-9872-9174C1E989AA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65BFDB75-162C-4FC0-BFC8-D4999C51CAC6}" type="presParOf" srcId="{B9ED2192-F917-4BE7-A6BE-813D7F382554}" destId="{1C2747ED-0D77-4E6D-821C-76CAEE910644}" srcOrd="0" destOrd="0" presId="urn:microsoft.com/office/officeart/2005/8/layout/vList2"/>
    <dgm:cxn modelId="{57488682-8DA0-403F-80E4-D1E2CAB4071E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System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Minimum specifications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LinFactNeighborY="-2169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89B27D9D-F90A-4C43-9602-2BB5FC002FA2}" type="presOf" srcId="{0BD08EE0-BF9E-4795-9B77-0FBE4D9C3FAA}" destId="{E5C0A0C3-950D-4232-9872-9174C1E989AA}" srcOrd="0" destOrd="0" presId="urn:microsoft.com/office/officeart/2005/8/layout/vList2"/>
    <dgm:cxn modelId="{6A5A7997-60E3-4B19-9B45-2F5D0B4C8CA1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96583044-F721-428D-8BB8-611BE716F13D}" type="presOf" srcId="{528F3EA0-FF05-41BA-8D3E-F7B5C76FE089}" destId="{1C2747ED-0D77-4E6D-821C-76CAEE910644}" srcOrd="0" destOrd="0" presId="urn:microsoft.com/office/officeart/2005/8/layout/vList2"/>
    <dgm:cxn modelId="{4D6538F3-4DC1-4DF7-B0FF-24A29F3DEBD0}" type="presParOf" srcId="{B9ED2192-F917-4BE7-A6BE-813D7F382554}" destId="{1C2747ED-0D77-4E6D-821C-76CAEE910644}" srcOrd="0" destOrd="0" presId="urn:microsoft.com/office/officeart/2005/8/layout/vList2"/>
    <dgm:cxn modelId="{666B91FE-00DA-4E8B-BD69-42572398D3CF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Invocation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Start process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14A97BF4-84E4-470B-AB37-71905FC3E903}" type="presOf" srcId="{528F3EA0-FF05-41BA-8D3E-F7B5C76FE089}" destId="{1C2747ED-0D77-4E6D-821C-76CAEE91064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10592EC2-C7C2-473F-ABC4-22128D02E5EE}" type="presOf" srcId="{66487DD0-4D79-4180-AB81-B361B4FACE09}" destId="{B9ED2192-F917-4BE7-A6BE-813D7F382554}" srcOrd="0" destOrd="0" presId="urn:microsoft.com/office/officeart/2005/8/layout/vList2"/>
    <dgm:cxn modelId="{AD35A513-EB19-40C3-8B90-685FFA0E814E}" type="presOf" srcId="{0BD08EE0-BF9E-4795-9B77-0FBE4D9C3FAA}" destId="{E5C0A0C3-950D-4232-9872-9174C1E989AA}" srcOrd="0" destOrd="0" presId="urn:microsoft.com/office/officeart/2005/8/layout/vList2"/>
    <dgm:cxn modelId="{9FF28AB8-C731-4A85-A7FC-873C72BFF9DB}" type="presParOf" srcId="{B9ED2192-F917-4BE7-A6BE-813D7F382554}" destId="{1C2747ED-0D77-4E6D-821C-76CAEE910644}" srcOrd="0" destOrd="0" presId="urn:microsoft.com/office/officeart/2005/8/layout/vList2"/>
    <dgm:cxn modelId="{59F0DB47-D8AC-4F91-8650-35383D0FEA54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Termination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End process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10716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03D68D77-E432-4550-AC3B-5D08BCB7BD5F}" type="presOf" srcId="{66487DD0-4D79-4180-AB81-B361B4FACE09}" destId="{B9ED2192-F917-4BE7-A6BE-813D7F382554}" srcOrd="0" destOrd="0" presId="urn:microsoft.com/office/officeart/2005/8/layout/vList2"/>
    <dgm:cxn modelId="{3549CD3E-7C22-4C2E-A013-CF328024B98E}" type="presOf" srcId="{0BD08EE0-BF9E-4795-9B77-0FBE4D9C3FAA}" destId="{E5C0A0C3-950D-4232-9872-9174C1E989AA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FDBDD394-AEE1-463E-ABF8-EAB288E3678C}" type="presOf" srcId="{528F3EA0-FF05-41BA-8D3E-F7B5C76FE089}" destId="{1C2747ED-0D77-4E6D-821C-76CAEE910644}" srcOrd="0" destOrd="0" presId="urn:microsoft.com/office/officeart/2005/8/layout/vList2"/>
    <dgm:cxn modelId="{78E808DC-54EE-4086-96B9-9988F69BD1BE}" type="presParOf" srcId="{B9ED2192-F917-4BE7-A6BE-813D7F382554}" destId="{1C2747ED-0D77-4E6D-821C-76CAEE910644}" srcOrd="0" destOrd="0" presId="urn:microsoft.com/office/officeart/2005/8/layout/vList2"/>
    <dgm:cxn modelId="{C82ED0AB-B79C-402D-89DA-1C005FB88C5B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Implicit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Efficiency 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69043" custLinFactNeighborY="-1503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77827008-6AA6-419E-9AC9-4029061E8D33}" type="presOf" srcId="{66487DD0-4D79-4180-AB81-B361B4FACE09}" destId="{B9ED2192-F917-4BE7-A6BE-813D7F382554}" srcOrd="0" destOrd="0" presId="urn:microsoft.com/office/officeart/2005/8/layout/vList2"/>
    <dgm:cxn modelId="{E9560A93-B640-4895-B3CD-468A15897000}" type="presOf" srcId="{528F3EA0-FF05-41BA-8D3E-F7B5C76FE089}" destId="{1C2747ED-0D77-4E6D-821C-76CAEE910644}" srcOrd="0" destOrd="0" presId="urn:microsoft.com/office/officeart/2005/8/layout/vList2"/>
    <dgm:cxn modelId="{843F4E2B-AC1D-41F2-B93A-EA449ABD71BC}" type="presOf" srcId="{0BD08EE0-BF9E-4795-9B77-0FBE4D9C3FAA}" destId="{E5C0A0C3-950D-4232-9872-9174C1E989AA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89EBEEC7-6062-41D5-988B-9CCE651E068D}" type="presParOf" srcId="{B9ED2192-F917-4BE7-A6BE-813D7F382554}" destId="{1C2747ED-0D77-4E6D-821C-76CAEE910644}" srcOrd="0" destOrd="0" presId="urn:microsoft.com/office/officeart/2005/8/layout/vList2"/>
    <dgm:cxn modelId="{C9B4C065-A621-46ED-96E9-C2737931297F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Explicit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User specified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LinFactNeighborY="57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93DE3352-3A78-4F94-B7CD-E5428B54C622}" type="presOf" srcId="{528F3EA0-FF05-41BA-8D3E-F7B5C76FE089}" destId="{1C2747ED-0D77-4E6D-821C-76CAEE910644}" srcOrd="0" destOrd="0" presId="urn:microsoft.com/office/officeart/2005/8/layout/vList2"/>
    <dgm:cxn modelId="{5D187D98-C299-4CFF-A327-98F7DEFF663F}" type="presOf" srcId="{0BD08EE0-BF9E-4795-9B77-0FBE4D9C3FAA}" destId="{E5C0A0C3-950D-4232-9872-9174C1E989AA}" srcOrd="0" destOrd="0" presId="urn:microsoft.com/office/officeart/2005/8/layout/vList2"/>
    <dgm:cxn modelId="{989FF4FB-799B-419D-8CA7-AE2BCA3EBC3D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1C74F28F-429D-4DC9-994E-CA461B22EF4E}" type="presParOf" srcId="{B9ED2192-F917-4BE7-A6BE-813D7F382554}" destId="{1C2747ED-0D77-4E6D-821C-76CAEE910644}" srcOrd="0" destOrd="0" presId="urn:microsoft.com/office/officeart/2005/8/layout/vList2"/>
    <dgm:cxn modelId="{40841C3C-7DC5-46E1-AE9D-9AA2BD0FC5CA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4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Security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For confidentiality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79055" custLinFactNeighborX="4000" custLinFactNeighborY="-3974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 custLinFactNeighborX="4000" custLinFactNeighborY="79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D91ABFB9-D9AF-44F4-9935-7A81B3CC4E9C}" type="presOf" srcId="{528F3EA0-FF05-41BA-8D3E-F7B5C76FE089}" destId="{1C2747ED-0D77-4E6D-821C-76CAEE910644}" srcOrd="0" destOrd="0" presId="urn:microsoft.com/office/officeart/2005/8/layout/vList2"/>
    <dgm:cxn modelId="{8D05B5A3-A52C-49CB-AC47-34D28D202284}" type="presOf" srcId="{0BD08EE0-BF9E-4795-9B77-0FBE4D9C3FAA}" destId="{E5C0A0C3-950D-4232-9872-9174C1E989AA}" srcOrd="0" destOrd="0" presId="urn:microsoft.com/office/officeart/2005/8/layout/vList2"/>
    <dgm:cxn modelId="{EDE97C2A-6470-4F1C-8DD5-243907CC22C2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DD5C37A0-6566-4DA6-86DA-8A0BF9459D27}" type="presParOf" srcId="{B9ED2192-F917-4BE7-A6BE-813D7F382554}" destId="{1C2747ED-0D77-4E6D-821C-76CAEE910644}" srcOrd="0" destOrd="0" presId="urn:microsoft.com/office/officeart/2005/8/layout/vList2"/>
    <dgm:cxn modelId="{8D7F3F70-13CF-4027-87B8-81E9C4D3BC53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4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11819"/>
          <a:ext cx="1905000" cy="626043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File Handling</a:t>
          </a:r>
          <a:endParaRPr lang="en-US" sz="2400" kern="1200" dirty="0"/>
        </a:p>
      </dsp:txBody>
      <dsp:txXfrm>
        <a:off x="30561" y="42380"/>
        <a:ext cx="1843878" cy="564921"/>
      </dsp:txXfrm>
    </dsp:sp>
    <dsp:sp modelId="{E5C0A0C3-950D-4232-9872-9174C1E989AA}">
      <dsp:nvSpPr>
        <dsp:cNvPr id="0" name=""/>
        <dsp:cNvSpPr/>
      </dsp:nvSpPr>
      <dsp:spPr>
        <a:xfrm>
          <a:off x="0" y="637863"/>
          <a:ext cx="1905000" cy="59616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Storage of information</a:t>
          </a:r>
          <a:endParaRPr lang="en-US" sz="1900" kern="1200" dirty="0"/>
        </a:p>
      </dsp:txBody>
      <dsp:txXfrm>
        <a:off x="0" y="637863"/>
        <a:ext cx="1905000" cy="5961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255272"/>
          <a:ext cx="2209800" cy="421772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Query</a:t>
          </a:r>
          <a:endParaRPr lang="en-US" sz="1700" kern="1200" dirty="0"/>
        </a:p>
      </dsp:txBody>
      <dsp:txXfrm>
        <a:off x="20589" y="275861"/>
        <a:ext cx="2168622" cy="380594"/>
      </dsp:txXfrm>
    </dsp:sp>
    <dsp:sp modelId="{E5C0A0C3-950D-4232-9872-9174C1E989AA}">
      <dsp:nvSpPr>
        <dsp:cNvPr id="0" name=""/>
        <dsp:cNvSpPr/>
      </dsp:nvSpPr>
      <dsp:spPr>
        <a:xfrm>
          <a:off x="0" y="741046"/>
          <a:ext cx="2209800" cy="46368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161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/>
            <a:t>improvements</a:t>
          </a:r>
          <a:endParaRPr lang="en-US" sz="1300" kern="1200" dirty="0"/>
        </a:p>
      </dsp:txBody>
      <dsp:txXfrm>
        <a:off x="0" y="741046"/>
        <a:ext cx="2209800" cy="4636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76200"/>
          <a:ext cx="1905000" cy="691527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Error Handling</a:t>
          </a:r>
          <a:endParaRPr lang="en-US" sz="2200" kern="1200" dirty="0"/>
        </a:p>
      </dsp:txBody>
      <dsp:txXfrm>
        <a:off x="33758" y="109958"/>
        <a:ext cx="1837484" cy="624011"/>
      </dsp:txXfrm>
    </dsp:sp>
    <dsp:sp modelId="{E5C0A0C3-950D-4232-9872-9174C1E989AA}">
      <dsp:nvSpPr>
        <dsp:cNvPr id="0" name=""/>
        <dsp:cNvSpPr/>
      </dsp:nvSpPr>
      <dsp:spPr>
        <a:xfrm>
          <a:off x="0" y="811303"/>
          <a:ext cx="1905000" cy="36432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consistency</a:t>
          </a:r>
          <a:endParaRPr lang="en-US" sz="1700" kern="1200" dirty="0"/>
        </a:p>
      </dsp:txBody>
      <dsp:txXfrm>
        <a:off x="0" y="811303"/>
        <a:ext cx="1905000" cy="3643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0"/>
          <a:ext cx="1905000" cy="623610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System</a:t>
          </a:r>
          <a:endParaRPr lang="en-US" sz="2600" kern="1200" dirty="0"/>
        </a:p>
      </dsp:txBody>
      <dsp:txXfrm>
        <a:off x="30442" y="30442"/>
        <a:ext cx="1844116" cy="562726"/>
      </dsp:txXfrm>
    </dsp:sp>
    <dsp:sp modelId="{E5C0A0C3-950D-4232-9872-9174C1E989AA}">
      <dsp:nvSpPr>
        <dsp:cNvPr id="0" name=""/>
        <dsp:cNvSpPr/>
      </dsp:nvSpPr>
      <dsp:spPr>
        <a:xfrm>
          <a:off x="0" y="643312"/>
          <a:ext cx="1905000" cy="632385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Minimum specifications</a:t>
          </a:r>
          <a:endParaRPr lang="en-US" sz="2000" kern="1200" dirty="0"/>
        </a:p>
      </dsp:txBody>
      <dsp:txXfrm>
        <a:off x="0" y="643312"/>
        <a:ext cx="1905000" cy="6323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100342"/>
          <a:ext cx="1905000" cy="647595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Invocation</a:t>
          </a:r>
          <a:endParaRPr lang="en-US" sz="2700" kern="1200" dirty="0"/>
        </a:p>
      </dsp:txBody>
      <dsp:txXfrm>
        <a:off x="31613" y="131955"/>
        <a:ext cx="1841774" cy="584369"/>
      </dsp:txXfrm>
    </dsp:sp>
    <dsp:sp modelId="{E5C0A0C3-950D-4232-9872-9174C1E989AA}">
      <dsp:nvSpPr>
        <dsp:cNvPr id="0" name=""/>
        <dsp:cNvSpPr/>
      </dsp:nvSpPr>
      <dsp:spPr>
        <a:xfrm>
          <a:off x="0" y="747937"/>
          <a:ext cx="1905000" cy="44712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dirty="0" smtClean="0"/>
            <a:t>Start process</a:t>
          </a:r>
          <a:endParaRPr lang="en-US" sz="2100" kern="1200" dirty="0"/>
        </a:p>
      </dsp:txBody>
      <dsp:txXfrm>
        <a:off x="0" y="747937"/>
        <a:ext cx="1905000" cy="4471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5099"/>
          <a:ext cx="1905000" cy="642600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Termination</a:t>
          </a:r>
          <a:endParaRPr lang="en-US" sz="2500" kern="1200" dirty="0"/>
        </a:p>
      </dsp:txBody>
      <dsp:txXfrm>
        <a:off x="31369" y="36468"/>
        <a:ext cx="1842262" cy="579862"/>
      </dsp:txXfrm>
    </dsp:sp>
    <dsp:sp modelId="{E5C0A0C3-950D-4232-9872-9174C1E989AA}">
      <dsp:nvSpPr>
        <dsp:cNvPr id="0" name=""/>
        <dsp:cNvSpPr/>
      </dsp:nvSpPr>
      <dsp:spPr>
        <a:xfrm>
          <a:off x="0" y="647700"/>
          <a:ext cx="1905000" cy="4140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End process</a:t>
          </a:r>
          <a:endParaRPr lang="en-US" sz="2000" kern="1200" dirty="0"/>
        </a:p>
      </dsp:txBody>
      <dsp:txXfrm>
        <a:off x="0" y="647700"/>
        <a:ext cx="1905000" cy="414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0"/>
          <a:ext cx="1905000" cy="579598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Implicit</a:t>
          </a:r>
          <a:endParaRPr lang="en-US" sz="2400" kern="1200" dirty="0"/>
        </a:p>
      </dsp:txBody>
      <dsp:txXfrm>
        <a:off x="28294" y="28294"/>
        <a:ext cx="1848412" cy="523010"/>
      </dsp:txXfrm>
    </dsp:sp>
    <dsp:sp modelId="{E5C0A0C3-950D-4232-9872-9174C1E989AA}">
      <dsp:nvSpPr>
        <dsp:cNvPr id="0" name=""/>
        <dsp:cNvSpPr/>
      </dsp:nvSpPr>
      <dsp:spPr>
        <a:xfrm>
          <a:off x="0" y="647699"/>
          <a:ext cx="1905000" cy="5796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Efficiency </a:t>
          </a:r>
          <a:endParaRPr lang="en-US" sz="1900" kern="1200" dirty="0"/>
        </a:p>
      </dsp:txBody>
      <dsp:txXfrm>
        <a:off x="0" y="647699"/>
        <a:ext cx="1905000" cy="5796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23307"/>
          <a:ext cx="1905000" cy="623610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Explicit</a:t>
          </a:r>
          <a:endParaRPr lang="en-US" sz="2600" kern="1200" dirty="0"/>
        </a:p>
      </dsp:txBody>
      <dsp:txXfrm>
        <a:off x="30442" y="53749"/>
        <a:ext cx="1844116" cy="562726"/>
      </dsp:txXfrm>
    </dsp:sp>
    <dsp:sp modelId="{E5C0A0C3-950D-4232-9872-9174C1E989AA}">
      <dsp:nvSpPr>
        <dsp:cNvPr id="0" name=""/>
        <dsp:cNvSpPr/>
      </dsp:nvSpPr>
      <dsp:spPr>
        <a:xfrm>
          <a:off x="0" y="643312"/>
          <a:ext cx="1905000" cy="632385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User specified</a:t>
          </a:r>
          <a:endParaRPr lang="en-US" sz="2000" kern="1200" dirty="0"/>
        </a:p>
      </dsp:txBody>
      <dsp:txXfrm>
        <a:off x="0" y="643312"/>
        <a:ext cx="1905000" cy="63238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0"/>
          <a:ext cx="1905000" cy="455072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Security</a:t>
          </a:r>
          <a:endParaRPr lang="en-US" sz="1900" kern="1200" dirty="0"/>
        </a:p>
      </dsp:txBody>
      <dsp:txXfrm>
        <a:off x="22215" y="22215"/>
        <a:ext cx="1860570" cy="410642"/>
      </dsp:txXfrm>
    </dsp:sp>
    <dsp:sp modelId="{E5C0A0C3-950D-4232-9872-9174C1E989AA}">
      <dsp:nvSpPr>
        <dsp:cNvPr id="0" name=""/>
        <dsp:cNvSpPr/>
      </dsp:nvSpPr>
      <dsp:spPr>
        <a:xfrm>
          <a:off x="0" y="581738"/>
          <a:ext cx="1905000" cy="59616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/>
            <a:t>For confidentiality</a:t>
          </a:r>
          <a:endParaRPr lang="en-US" sz="1500" kern="1200" dirty="0"/>
        </a:p>
      </dsp:txBody>
      <dsp:txXfrm>
        <a:off x="0" y="581738"/>
        <a:ext cx="1905000" cy="596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A5324-1691-432E-9B96-DD7ECF3FE52F}" type="datetimeFigureOut">
              <a:rPr lang="en-US" smtClean="0"/>
              <a:t>7/21/2018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CEDEF-2737-46F8-AF36-888F22E9CA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967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4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792288" y="428625"/>
            <a:ext cx="5048250" cy="37861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2301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3943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9422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4162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293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9F14-C511-417B-A9FD-D24FC59BDCAC}" type="datetime1">
              <a:rPr lang="en-US" smtClean="0"/>
              <a:t>7/21/2018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CBAB-C02B-4274-A7B8-550998EC6408}" type="datetime1">
              <a:rPr lang="en-US" smtClean="0"/>
              <a:t>7/21/2018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A2D8-4097-488C-8F22-5B6BC7F8F25F}" type="datetime1">
              <a:rPr lang="en-US" smtClean="0"/>
              <a:t>7/21/2018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DF8C06-BECE-4604-993D-3EA24CE77146}" type="datetime1">
              <a:rPr lang="en-US" smtClean="0">
                <a:solidFill>
                  <a:prstClr val="black"/>
                </a:solidFill>
              </a:rPr>
              <a:pPr/>
              <a:t>7/21/2018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62003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F21D25-0A0E-4CEF-B8EC-06AAD4D88D67}" type="datetime1">
              <a:rPr lang="en-US" smtClean="0">
                <a:solidFill>
                  <a:prstClr val="black"/>
                </a:solidFill>
              </a:rPr>
              <a:pPr/>
              <a:t>7/21/2018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503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CFFB93-16C9-4092-B2E8-8524430274D9}" type="datetime1">
              <a:rPr lang="en-US" smtClean="0">
                <a:solidFill>
                  <a:prstClr val="black"/>
                </a:solidFill>
              </a:rPr>
              <a:pPr/>
              <a:t>7/21/2018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654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D1537B-F5F1-4193-B349-40CCA73A30F7}" type="datetime1">
              <a:rPr lang="en-US" smtClean="0">
                <a:solidFill>
                  <a:prstClr val="black"/>
                </a:solidFill>
              </a:rPr>
              <a:pPr/>
              <a:t>7/21/2018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094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96D8EE-0A5C-4A16-B50B-139E7C35F60D}" type="datetime1">
              <a:rPr lang="en-US" smtClean="0">
                <a:solidFill>
                  <a:prstClr val="black"/>
                </a:solidFill>
              </a:rPr>
              <a:pPr/>
              <a:t>7/21/2018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044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FD0A75-0C51-4FAB-9A77-D3D5A22B9FD2}" type="datetime1">
              <a:rPr lang="en-US" smtClean="0">
                <a:solidFill>
                  <a:prstClr val="black"/>
                </a:solidFill>
              </a:rPr>
              <a:pPr/>
              <a:t>7/21/2018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625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066677-F6DB-4D65-B38F-6102DEE5773C}" type="datetime1">
              <a:rPr lang="en-US" smtClean="0">
                <a:solidFill>
                  <a:prstClr val="black"/>
                </a:solidFill>
              </a:rPr>
              <a:pPr/>
              <a:t>7/21/2018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127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864DCF-8937-41AF-9397-C604AFA04C04}" type="datetime1">
              <a:rPr lang="en-US" smtClean="0">
                <a:solidFill>
                  <a:prstClr val="black"/>
                </a:solidFill>
              </a:rPr>
              <a:pPr/>
              <a:t>7/21/2018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44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948-EF4E-487D-A973-F020DFB0C13D}" type="datetime1">
              <a:rPr lang="en-US" smtClean="0"/>
              <a:t>7/21/2018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957F01-0396-45A9-B9E5-3EF821B91B6C}" type="datetime1">
              <a:rPr lang="en-US" smtClean="0">
                <a:solidFill>
                  <a:prstClr val="black"/>
                </a:solidFill>
              </a:rPr>
              <a:pPr/>
              <a:t>7/21/2018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658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031CF0A-EE07-4DC7-B646-E46D5CF42549}" type="datetime1">
              <a:rPr lang="en-US" smtClean="0">
                <a:solidFill>
                  <a:prstClr val="black"/>
                </a:solidFill>
              </a:rPr>
              <a:pPr/>
              <a:t>7/21/2018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6441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CEAED0-EDD4-47F0-8B83-A0BFAC7192C5}" type="datetime1">
              <a:rPr lang="en-US" smtClean="0">
                <a:solidFill>
                  <a:prstClr val="black"/>
                </a:solidFill>
              </a:rPr>
              <a:pPr/>
              <a:t>7/21/2018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89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2192-DBA8-43EE-99A4-050572532554}" type="datetime1">
              <a:rPr lang="en-US" smtClean="0"/>
              <a:t>7/21/2018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C562-935D-439C-A9D0-99D4A236FD23}" type="datetime1">
              <a:rPr lang="en-US" smtClean="0"/>
              <a:t>7/21/2018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59BC-0EB8-42E7-A3E5-26D3D51497DF}" type="datetime1">
              <a:rPr lang="en-US" smtClean="0"/>
              <a:t>7/21/2018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1F1A-BFC5-405E-A04F-D0A8DD753E51}" type="datetime1">
              <a:rPr lang="en-US" smtClean="0"/>
              <a:t>7/21/2018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B6A5-54F2-4F05-9229-C065F0C5A5E7}" type="datetime1">
              <a:rPr lang="en-US" smtClean="0"/>
              <a:t>7/21/2018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1CD-400D-4959-9D90-8FBA5EEFE16D}" type="datetime1">
              <a:rPr lang="en-US" smtClean="0"/>
              <a:t>7/21/2018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0644-5C5C-4C15-8677-274220AE684D}" type="datetime1">
              <a:rPr lang="en-US" smtClean="0"/>
              <a:t>7/21/2018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A46F6BC-7E90-4C48-A62D-F06457316283}" type="datetime1">
              <a:rPr lang="en-US" smtClean="0"/>
              <a:t>7/21/2018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7" name="Rectangle 20"/>
          <p:cNvSpPr txBox="1">
            <a:spLocks noChangeArrowheads="1"/>
          </p:cNvSpPr>
          <p:nvPr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634B1AA2-1421-4123-B46B-C773544C4A12}" type="datetime4">
              <a:rPr lang="en-US" sz="8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>
                <a:defRPr/>
              </a:pPr>
              <a:t>July 21, 2018</a:t>
            </a:fld>
            <a:endParaRPr lang="en-US" sz="800" dirty="0">
              <a:solidFill>
                <a:prstClr val="white">
                  <a:lumMod val="50000"/>
                </a:prstClr>
              </a:solidFill>
              <a:latin typeface="Candara" panose="020E0502030303020204" pitchFamily="34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8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Proprietary and Confidential 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 </a:t>
            </a: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381000" y="6610350"/>
            <a:ext cx="68389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575" y="6321425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reeform 4"/>
          <p:cNvSpPr>
            <a:spLocks/>
          </p:cNvSpPr>
          <p:nvPr userDrawn="1">
            <p:custDataLst>
              <p:tags r:id="rId13"/>
            </p:custDataLst>
          </p:nvPr>
        </p:nvSpPr>
        <p:spPr bwMode="auto">
          <a:xfrm>
            <a:off x="0" y="511175"/>
            <a:ext cx="9144000" cy="67151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rgbClr val="00B0F0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>
              <a:defRPr/>
            </a:pPr>
            <a:endParaRPr lang="fr-FR" dirty="0">
              <a:solidFill>
                <a:srgbClr val="9BBB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74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../../Desktop/Project%20Final/pro%20usecase%20final.docx" TargetMode="External"/><Relationship Id="rId2" Type="http://schemas.openxmlformats.org/officeDocument/2006/relationships/hyperlink" Target="AMS_ManagerLogin.docx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AMS_Defects.xls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ndafile:8081/OnlineBankingProjectSpring/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../../Desktop/Project%20Final/project.xls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AMS_RVFD.xls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26" Type="http://schemas.openxmlformats.org/officeDocument/2006/relationships/diagramColors" Target="../diagrams/colors5.xml"/><Relationship Id="rId39" Type="http://schemas.openxmlformats.org/officeDocument/2006/relationships/diagramLayout" Target="../diagrams/layout8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34" Type="http://schemas.openxmlformats.org/officeDocument/2006/relationships/diagramLayout" Target="../diagrams/layout7.xml"/><Relationship Id="rId42" Type="http://schemas.microsoft.com/office/2007/relationships/diagramDrawing" Target="../diagrams/drawing8.xml"/><Relationship Id="rId47" Type="http://schemas.microsoft.com/office/2007/relationships/diagramDrawing" Target="../diagrams/drawing9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5" Type="http://schemas.openxmlformats.org/officeDocument/2006/relationships/diagramQuickStyle" Target="../diagrams/quickStyle5.xml"/><Relationship Id="rId33" Type="http://schemas.openxmlformats.org/officeDocument/2006/relationships/diagramData" Target="../diagrams/data7.xml"/><Relationship Id="rId38" Type="http://schemas.openxmlformats.org/officeDocument/2006/relationships/diagramData" Target="../diagrams/data8.xml"/><Relationship Id="rId46" Type="http://schemas.openxmlformats.org/officeDocument/2006/relationships/diagramColors" Target="../diagrams/colors9.xml"/><Relationship Id="rId2" Type="http://schemas.openxmlformats.org/officeDocument/2006/relationships/notesSlide" Target="../notesSlides/notesSlide5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29" Type="http://schemas.openxmlformats.org/officeDocument/2006/relationships/diagramLayout" Target="../diagrams/layout6.xml"/><Relationship Id="rId41" Type="http://schemas.openxmlformats.org/officeDocument/2006/relationships/diagramColors" Target="../diagrams/colors8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24" Type="http://schemas.openxmlformats.org/officeDocument/2006/relationships/diagramLayout" Target="../diagrams/layout5.xml"/><Relationship Id="rId32" Type="http://schemas.microsoft.com/office/2007/relationships/diagramDrawing" Target="../diagrams/drawing6.xml"/><Relationship Id="rId37" Type="http://schemas.microsoft.com/office/2007/relationships/diagramDrawing" Target="../diagrams/drawing7.xml"/><Relationship Id="rId40" Type="http://schemas.openxmlformats.org/officeDocument/2006/relationships/diagramQuickStyle" Target="../diagrams/quickStyle8.xml"/><Relationship Id="rId45" Type="http://schemas.openxmlformats.org/officeDocument/2006/relationships/diagramQuickStyle" Target="../diagrams/quickStyle9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23" Type="http://schemas.openxmlformats.org/officeDocument/2006/relationships/diagramData" Target="../diagrams/data5.xml"/><Relationship Id="rId28" Type="http://schemas.openxmlformats.org/officeDocument/2006/relationships/diagramData" Target="../diagrams/data6.xml"/><Relationship Id="rId36" Type="http://schemas.openxmlformats.org/officeDocument/2006/relationships/diagramColors" Target="../diagrams/colors7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31" Type="http://schemas.openxmlformats.org/officeDocument/2006/relationships/diagramColors" Target="../diagrams/colors6.xml"/><Relationship Id="rId44" Type="http://schemas.openxmlformats.org/officeDocument/2006/relationships/diagramLayout" Target="../diagrams/layout9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Relationship Id="rId27" Type="http://schemas.microsoft.com/office/2007/relationships/diagramDrawing" Target="../diagrams/drawing5.xml"/><Relationship Id="rId30" Type="http://schemas.openxmlformats.org/officeDocument/2006/relationships/diagramQuickStyle" Target="../diagrams/quickStyle6.xml"/><Relationship Id="rId35" Type="http://schemas.openxmlformats.org/officeDocument/2006/relationships/diagramQuickStyle" Target="../diagrams/quickStyle7.xml"/><Relationship Id="rId43" Type="http://schemas.openxmlformats.org/officeDocument/2006/relationships/diagramData" Target="../diagrams/data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1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310313"/>
            <a:ext cx="9144000" cy="547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317" name="TextBox 10"/>
          <p:cNvSpPr txBox="1">
            <a:spLocks noChangeArrowheads="1"/>
          </p:cNvSpPr>
          <p:nvPr/>
        </p:nvSpPr>
        <p:spPr bwMode="auto">
          <a:xfrm>
            <a:off x="466724" y="1839913"/>
            <a:ext cx="828516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4400" b="1" dirty="0" smtClean="0">
                <a:solidFill>
                  <a:schemeClr val="bg1"/>
                </a:solidFill>
                <a:latin typeface="Candara" pitchFamily="34" charset="0"/>
              </a:rPr>
              <a:t>Online Banking System</a:t>
            </a:r>
            <a:endParaRPr lang="en-US" sz="4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3318" name="TextBox 11"/>
          <p:cNvSpPr txBox="1">
            <a:spLocks noChangeArrowheads="1"/>
          </p:cNvSpPr>
          <p:nvPr/>
        </p:nvSpPr>
        <p:spPr bwMode="auto">
          <a:xfrm>
            <a:off x="6770688" y="5240338"/>
            <a:ext cx="17970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900" dirty="0">
                <a:solidFill>
                  <a:schemeClr val="bg1"/>
                </a:solidFill>
                <a:latin typeface="Candara" pitchFamily="34" charset="0"/>
              </a:rPr>
              <a:t>IGATE is now a part of Capgemini</a:t>
            </a:r>
          </a:p>
        </p:txBody>
      </p:sp>
      <p:pic>
        <p:nvPicPr>
          <p:cNvPr id="133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541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2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921375"/>
            <a:ext cx="216376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809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>
                <a:solidFill>
                  <a:schemeClr val="tx1"/>
                </a:solidFill>
              </a:rPr>
              <a:t>A use case is a methodology used in system analysis to identify, clarify, and organize system requirements. </a:t>
            </a:r>
            <a:endParaRPr lang="en-US" sz="2400" b="0" dirty="0" smtClean="0">
              <a:solidFill>
                <a:schemeClr val="tx1"/>
              </a:solidFill>
            </a:endParaRPr>
          </a:p>
          <a:p>
            <a:r>
              <a:rPr lang="en-US" sz="2400" b="0" dirty="0">
                <a:solidFill>
                  <a:schemeClr val="tx1"/>
                </a:solidFill>
              </a:rPr>
              <a:t>The use case is made up of a set of possible sequences of interactions between systems and users in a particular environment and related to a particular goal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b="0" dirty="0">
                <a:solidFill>
                  <a:schemeClr val="tx1"/>
                </a:solidFill>
              </a:rPr>
              <a:t>A use case can be thought of as a collection of possible scenarios related to a particular goal, indeed, the use case and goal are sometimes considered to be synonymous.</a:t>
            </a:r>
          </a:p>
        </p:txBody>
      </p:sp>
    </p:spTree>
    <p:extLst>
      <p:ext uri="{BB962C8B-B14F-4D97-AF65-F5344CB8AC3E}">
        <p14:creationId xmlns:p14="http://schemas.microsoft.com/office/powerpoint/2010/main" val="30499963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756" y="89316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447800"/>
            <a:ext cx="78486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ndara" panose="020E0502030303020204" pitchFamily="34" charset="0"/>
              </a:rPr>
              <a:t>This </a:t>
            </a:r>
            <a:r>
              <a:rPr lang="en-US" sz="2000" dirty="0">
                <a:latin typeface="Candara" panose="020E0502030303020204" pitchFamily="34" charset="0"/>
              </a:rPr>
              <a:t>use case describes the process by which administrator </a:t>
            </a:r>
            <a:r>
              <a:rPr lang="en-US" sz="2000" dirty="0" smtClean="0">
                <a:latin typeface="Candara" panose="020E0502030303020204" pitchFamily="34" charset="0"/>
              </a:rPr>
              <a:t>can log </a:t>
            </a:r>
            <a:r>
              <a:rPr lang="en-US" sz="2000" dirty="0">
                <a:latin typeface="Candara" panose="020E0502030303020204" pitchFamily="34" charset="0"/>
              </a:rPr>
              <a:t>into the Online Banking system. </a:t>
            </a:r>
            <a:r>
              <a:rPr lang="en-US" sz="2000" dirty="0" smtClean="0">
                <a:latin typeface="Candara" panose="020E0502030303020204" pitchFamily="34" charset="0"/>
              </a:rPr>
              <a:t>It also </a:t>
            </a:r>
            <a:r>
              <a:rPr lang="en-US" sz="2000" dirty="0">
                <a:latin typeface="Candara" panose="020E0502030303020204" pitchFamily="34" charset="0"/>
              </a:rPr>
              <a:t>describes </a:t>
            </a:r>
            <a:r>
              <a:rPr lang="en-US" sz="2000" dirty="0" smtClean="0">
                <a:latin typeface="Candara" panose="020E0502030303020204" pitchFamily="34" charset="0"/>
              </a:rPr>
              <a:t>the </a:t>
            </a:r>
            <a:r>
              <a:rPr lang="en-US" sz="2000" dirty="0">
                <a:latin typeface="Candara" panose="020E0502030303020204" pitchFamily="34" charset="0"/>
              </a:rPr>
              <a:t>process </a:t>
            </a:r>
            <a:r>
              <a:rPr lang="en-US" sz="2000" dirty="0" smtClean="0">
                <a:latin typeface="Candara" panose="020E0502030303020204" pitchFamily="34" charset="0"/>
              </a:rPr>
              <a:t>by which </a:t>
            </a:r>
            <a:r>
              <a:rPr lang="en-US" sz="2000" dirty="0">
                <a:latin typeface="Candara" panose="020E0502030303020204" pitchFamily="34" charset="0"/>
              </a:rPr>
              <a:t>a new user/applicant can register on the </a:t>
            </a:r>
            <a:r>
              <a:rPr lang="en-US" sz="2000" dirty="0" smtClean="0">
                <a:latin typeface="Candara" panose="020E0502030303020204" pitchFamily="34" charset="0"/>
              </a:rPr>
              <a:t>Banking </a:t>
            </a:r>
            <a:r>
              <a:rPr lang="en-US" sz="2000" dirty="0">
                <a:latin typeface="Candara" panose="020E0502030303020204" pitchFamily="34" charset="0"/>
              </a:rPr>
              <a:t>Exam Portal website.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51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" name="Content Placeholder 3" descr="C:\Users\sg5\Desktop\f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8116411" cy="4343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190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HYPERLINKS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Login:</a:t>
            </a:r>
            <a:endParaRPr lang="en-US" dirty="0" smtClean="0">
              <a:solidFill>
                <a:schemeClr val="tx1"/>
              </a:solidFill>
              <a:hlinkClick r:id="rId2" action="ppaction://hlinkfile"/>
            </a:endParaRPr>
          </a:p>
          <a:p>
            <a:r>
              <a:rPr lang="en-US" b="0" dirty="0" smtClean="0">
                <a:solidFill>
                  <a:schemeClr val="tx1"/>
                </a:solidFill>
                <a:hlinkClick r:id="rId3" action="ppaction://hlinkfile"/>
              </a:rPr>
              <a:t>AMS Manager Login</a:t>
            </a:r>
            <a:endParaRPr lang="en-US" b="0" dirty="0" smtClean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  <a:hlinkClick r:id="rId3" action="ppaction://hlinkfile"/>
              </a:rPr>
              <a:t>AMS Admin Login</a:t>
            </a:r>
            <a:endParaRPr lang="en-US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Functionalities:</a:t>
            </a:r>
          </a:p>
          <a:p>
            <a:r>
              <a:rPr lang="en-US" b="0" dirty="0" smtClean="0">
                <a:solidFill>
                  <a:schemeClr val="tx1"/>
                </a:solidFill>
                <a:hlinkClick r:id="rId3" action="ppaction://hlinkfile"/>
              </a:rPr>
              <a:t>AMS Manager Raise Request</a:t>
            </a:r>
          </a:p>
          <a:p>
            <a:r>
              <a:rPr lang="en-US" b="0" dirty="0" smtClean="0">
                <a:solidFill>
                  <a:schemeClr val="tx1"/>
                </a:solidFill>
                <a:hlinkClick r:id="rId3" action="ppaction://hlinkfile"/>
              </a:rPr>
              <a:t>AMS Manager View Request</a:t>
            </a:r>
          </a:p>
          <a:p>
            <a:r>
              <a:rPr lang="en-US" b="0" dirty="0" smtClean="0">
                <a:solidFill>
                  <a:schemeClr val="tx1"/>
                </a:solidFill>
                <a:hlinkClick r:id="rId3" action="ppaction://hlinkfile"/>
              </a:rPr>
              <a:t>AMS Admin Add Asset</a:t>
            </a:r>
          </a:p>
          <a:p>
            <a:r>
              <a:rPr lang="en-US" b="0" dirty="0" smtClean="0">
                <a:solidFill>
                  <a:schemeClr val="tx1"/>
                </a:solidFill>
                <a:hlinkClick r:id="rId3" action="ppaction://hlinkfile"/>
              </a:rPr>
              <a:t>AMS Admin Modify Asset</a:t>
            </a:r>
          </a:p>
          <a:p>
            <a:r>
              <a:rPr lang="en-US" b="0" dirty="0" smtClean="0">
                <a:solidFill>
                  <a:schemeClr val="tx1"/>
                </a:solidFill>
                <a:hlinkClick r:id="rId3" action="ppaction://hlinkfile"/>
              </a:rPr>
              <a:t>AMS Admin Delete Asset</a:t>
            </a:r>
          </a:p>
          <a:p>
            <a:r>
              <a:rPr lang="en-US" b="0" dirty="0" smtClean="0">
                <a:solidFill>
                  <a:schemeClr val="tx1"/>
                </a:solidFill>
                <a:hlinkClick r:id="rId3" action="ppaction://hlinkfile"/>
              </a:rPr>
              <a:t>AMS Admin View Asset</a:t>
            </a:r>
          </a:p>
          <a:p>
            <a:r>
              <a:rPr lang="en-US" b="0" dirty="0" smtClean="0">
                <a:solidFill>
                  <a:schemeClr val="tx1"/>
                </a:solidFill>
                <a:hlinkClick r:id="rId3" action="ppaction://hlinkfile"/>
              </a:rPr>
              <a:t>AMS Admin Accept/Reject Asset</a:t>
            </a:r>
            <a:endParaRPr 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4242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DFDR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dirty="0">
                <a:solidFill>
                  <a:schemeClr val="tx1"/>
                </a:solidFill>
              </a:rPr>
              <a:t>A defect is an error or a bug, in the application that causes it to produce an incorrect or unexpected </a:t>
            </a:r>
            <a:r>
              <a:rPr lang="en-US" sz="2000" b="0" dirty="0" smtClean="0">
                <a:solidFill>
                  <a:schemeClr val="tx1"/>
                </a:solidFill>
              </a:rPr>
              <a:t>results. </a:t>
            </a:r>
          </a:p>
          <a:p>
            <a:r>
              <a:rPr lang="en-US" sz="2000" b="0" dirty="0" smtClean="0">
                <a:solidFill>
                  <a:schemeClr val="tx1"/>
                </a:solidFill>
              </a:rPr>
              <a:t>A </a:t>
            </a:r>
            <a:r>
              <a:rPr lang="en-US" sz="2000" b="0" dirty="0">
                <a:solidFill>
                  <a:schemeClr val="tx1"/>
                </a:solidFill>
              </a:rPr>
              <a:t>programmer while </a:t>
            </a:r>
            <a:r>
              <a:rPr lang="en-US" sz="2000" b="0" dirty="0" smtClean="0">
                <a:solidFill>
                  <a:schemeClr val="tx1"/>
                </a:solidFill>
              </a:rPr>
              <a:t>designing and </a:t>
            </a:r>
            <a:r>
              <a:rPr lang="en-US" sz="2000" b="0" dirty="0">
                <a:solidFill>
                  <a:schemeClr val="tx1"/>
                </a:solidFill>
              </a:rPr>
              <a:t>building the software can make mistake or error</a:t>
            </a:r>
            <a:r>
              <a:rPr lang="en-US" sz="2000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000" b="0" dirty="0">
                <a:solidFill>
                  <a:schemeClr val="tx1"/>
                </a:solidFill>
              </a:rPr>
              <a:t>These mistakes or errors mean that there are flaws in the software, these are called defects and the report written for logging these defects is called a defect report</a:t>
            </a:r>
            <a:r>
              <a:rPr lang="en-US" sz="2000" b="0" dirty="0" smtClean="0">
                <a:solidFill>
                  <a:schemeClr val="tx1"/>
                </a:solidFill>
              </a:rPr>
              <a:t>.</a:t>
            </a:r>
          </a:p>
          <a:p>
            <a:endParaRPr lang="en-US" sz="2000" b="0" dirty="0">
              <a:solidFill>
                <a:schemeClr val="tx1"/>
              </a:solidFill>
            </a:endParaRPr>
          </a:p>
          <a:p>
            <a:endParaRPr lang="en-US" sz="2000" b="0" dirty="0" smtClean="0">
              <a:solidFill>
                <a:schemeClr val="tx1"/>
              </a:solidFill>
            </a:endParaRPr>
          </a:p>
          <a:p>
            <a:endParaRPr lang="en-US" sz="2000" b="0" dirty="0">
              <a:solidFill>
                <a:schemeClr val="tx1"/>
              </a:solidFill>
            </a:endParaRPr>
          </a:p>
          <a:p>
            <a:endParaRPr lang="en-US" sz="2000" b="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LINK:	</a:t>
            </a:r>
            <a:r>
              <a:rPr lang="en-US" sz="2400" b="0" dirty="0" smtClean="0">
                <a:solidFill>
                  <a:schemeClr val="tx1"/>
                </a:solidFill>
                <a:hlinkClick r:id="rId2" action="ppaction://hlinkfile"/>
              </a:rPr>
              <a:t>AMS Defect</a:t>
            </a:r>
            <a:endParaRPr lang="en-US" sz="2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978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/>
              <a:t>DEFECTS FOUND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dirty="0" smtClean="0">
                <a:solidFill>
                  <a:schemeClr val="tx1"/>
                </a:solidFill>
              </a:rPr>
              <a:t>Account Holder Name field is accepting all numbers as input</a:t>
            </a:r>
            <a:r>
              <a:rPr lang="en-IN" b="0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0" dirty="0" smtClean="0">
                <a:solidFill>
                  <a:schemeClr val="tx1"/>
                </a:solidFill>
              </a:rPr>
              <a:t>There is No good Validation For PAN Card Number Field (PAN format validation is not implemented).</a:t>
            </a:r>
            <a:endParaRPr lang="en-IN" b="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 smtClean="0">
                <a:solidFill>
                  <a:schemeClr val="tx1"/>
                </a:solidFill>
              </a:rPr>
              <a:t>Error Message for invalid PAN number displays ”Maximum 10 characters” instead of “Should be 10 characters”</a:t>
            </a:r>
            <a:endParaRPr lang="en-US" b="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 smtClean="0">
                <a:solidFill>
                  <a:schemeClr val="tx1"/>
                </a:solidFill>
              </a:rPr>
              <a:t>Login Form gets submitted even if the Account type Field is Unselected.</a:t>
            </a:r>
            <a:endParaRPr lang="en-US" b="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 smtClean="0">
                <a:solidFill>
                  <a:schemeClr val="tx1"/>
                </a:solidFill>
              </a:rPr>
              <a:t>Account </a:t>
            </a:r>
            <a:r>
              <a:rPr lang="en-US" b="0" dirty="0" smtClean="0">
                <a:solidFill>
                  <a:schemeClr val="tx1"/>
                </a:solidFill>
              </a:rPr>
              <a:t>opening Date field is accepting any date instead of Current date.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Login Form gets submitted even if the </a:t>
            </a:r>
            <a:r>
              <a:rPr lang="en-US" b="0" dirty="0" smtClean="0">
                <a:solidFill>
                  <a:schemeClr val="tx1"/>
                </a:solidFill>
              </a:rPr>
              <a:t> login Secret Question is </a:t>
            </a:r>
            <a:r>
              <a:rPr lang="en-US" b="0" dirty="0">
                <a:solidFill>
                  <a:schemeClr val="tx1"/>
                </a:solidFill>
              </a:rPr>
              <a:t>Unselected</a:t>
            </a:r>
            <a:r>
              <a:rPr lang="en-US" b="0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 smtClean="0">
                <a:solidFill>
                  <a:schemeClr val="tx1"/>
                </a:solidFill>
              </a:rPr>
              <a:t>Account is not being created even if all the fields are given valid data.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3900" y="1213148"/>
            <a:ext cx="7696200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 smtClean="0"/>
              <a:t>Admin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217732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DEFECTS FOUND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 smtClean="0">
                <a:solidFill>
                  <a:schemeClr val="tx1"/>
                </a:solidFill>
              </a:rPr>
              <a:t>There is no User Login Module.</a:t>
            </a:r>
            <a:endParaRPr lang="en-US" b="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16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1447800"/>
            <a:ext cx="7620000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 smtClean="0"/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32541185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228600"/>
            <a:ext cx="8229600" cy="457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Application link</a:t>
            </a:r>
            <a:endParaRPr lang="en-IN" sz="32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9742" y="1094763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hlinkClick r:id="rId2"/>
              </a:rPr>
              <a:t>http</a:t>
            </a:r>
            <a:r>
              <a:rPr lang="en-US" sz="2400" u="sng" dirty="0">
                <a:hlinkClick r:id="rId2"/>
              </a:rPr>
              <a:t>://ndafile:8081/OnlineBankingProjectSpring/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17" y="1556428"/>
            <a:ext cx="8424650" cy="428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54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0207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Test Case Adequacy 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chemeClr val="tx1"/>
                </a:solidFill>
              </a:rPr>
              <a:t>This defines the number of actual test cases created vs estimated test cases at the end of test case preparation phase. It is calculated </a:t>
            </a:r>
            <a:r>
              <a:rPr lang="en-US" sz="2400" b="0" dirty="0" smtClean="0">
                <a:solidFill>
                  <a:schemeClr val="tx1"/>
                </a:solidFill>
              </a:rPr>
              <a:t>as</a:t>
            </a:r>
            <a:endParaRPr lang="en-US" sz="2400" dirty="0"/>
          </a:p>
          <a:p>
            <a:pPr marL="0" indent="0">
              <a:buNone/>
            </a:pPr>
            <a:r>
              <a:rPr lang="en-US" sz="2400" b="0" dirty="0"/>
              <a:t/>
            </a:r>
            <a:br>
              <a:rPr lang="en-US" sz="2400" b="0" dirty="0"/>
            </a:b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 </a:t>
            </a: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Case Adequacy = No. of  actual Test cases*100/No. </a:t>
            </a: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of </a:t>
            </a: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estimated Test cases estimated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=(159*100)/200</a:t>
            </a:r>
          </a:p>
          <a:p>
            <a:pPr marL="0" indent="0">
              <a:buNone/>
            </a:pP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=79.5</a:t>
            </a:r>
            <a:endParaRPr lang="en-US" sz="24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065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-13855"/>
            <a:ext cx="7772400" cy="10668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Test Case Effectiveness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828800"/>
            <a:ext cx="8001000" cy="4419600"/>
          </a:xfrm>
        </p:spPr>
        <p:txBody>
          <a:bodyPr>
            <a:normAutofit/>
          </a:bodyPr>
          <a:lstStyle/>
          <a:p>
            <a:pPr algn="l"/>
            <a:r>
              <a:rPr lang="en-US" sz="2400" b="0" dirty="0">
                <a:solidFill>
                  <a:schemeClr val="tx1"/>
                </a:solidFill>
                <a:cs typeface="Times New Roman" pitchFamily="18" charset="0"/>
              </a:rPr>
              <a:t>This metrics defines the effectiveness of the test cases which is measured in terms of the number of defects found in testing with using the test cases.</a:t>
            </a:r>
          </a:p>
          <a:p>
            <a:pPr algn="l"/>
            <a:endParaRPr lang="en-US" sz="2400" b="0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en-US" sz="2400" b="0" dirty="0">
                <a:solidFill>
                  <a:schemeClr val="tx1"/>
                </a:solidFill>
                <a:cs typeface="Times New Roman" pitchFamily="18" charset="0"/>
              </a:rPr>
              <a:t>Test Case Effectiveness = </a:t>
            </a:r>
            <a:r>
              <a:rPr lang="en-US" sz="2400" b="0" dirty="0" smtClean="0">
                <a:solidFill>
                  <a:schemeClr val="tx1"/>
                </a:solidFill>
                <a:cs typeface="Times New Roman" pitchFamily="18" charset="0"/>
              </a:rPr>
              <a:t>No</a:t>
            </a:r>
            <a:r>
              <a:rPr lang="en-US" sz="2400" b="0" dirty="0">
                <a:solidFill>
                  <a:schemeClr val="tx1"/>
                </a:solidFill>
                <a:cs typeface="Times New Roman" pitchFamily="18" charset="0"/>
              </a:rPr>
              <a:t>. of defects detected </a:t>
            </a:r>
            <a:r>
              <a:rPr lang="en-US" sz="2400" b="0" dirty="0" smtClean="0">
                <a:solidFill>
                  <a:schemeClr val="tx1"/>
                </a:solidFill>
                <a:cs typeface="Times New Roman" pitchFamily="18" charset="0"/>
              </a:rPr>
              <a:t>using </a:t>
            </a:r>
            <a:r>
              <a:rPr lang="en-US" sz="2400" b="0" dirty="0">
                <a:solidFill>
                  <a:schemeClr val="tx1"/>
                </a:solidFill>
                <a:cs typeface="Times New Roman" pitchFamily="18" charset="0"/>
              </a:rPr>
              <a:t>test cases*100)/total no of defects detected in testing</a:t>
            </a:r>
          </a:p>
          <a:p>
            <a:pPr lvl="2" algn="l"/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smtClean="0">
                <a:solidFill>
                  <a:schemeClr val="tx1"/>
                </a:solidFill>
              </a:rPr>
              <a:t>=(53*100)/70</a:t>
            </a:r>
          </a:p>
          <a:p>
            <a:pPr lvl="2" algn="l"/>
            <a:r>
              <a:rPr lang="en-US" sz="1800" b="0" dirty="0">
                <a:solidFill>
                  <a:schemeClr val="tx1"/>
                </a:solidFill>
              </a:rPr>
              <a:t>	</a:t>
            </a:r>
            <a:r>
              <a:rPr lang="en-US" sz="1800" b="0" dirty="0" smtClean="0">
                <a:solidFill>
                  <a:schemeClr val="tx1"/>
                </a:solidFill>
              </a:rPr>
              <a:t>=75.71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4692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0" dirty="0" smtClean="0">
                <a:solidFill>
                  <a:schemeClr val="tx1"/>
                </a:solidFill>
              </a:rPr>
              <a:t>Shivani</a:t>
            </a:r>
          </a:p>
          <a:p>
            <a:r>
              <a:rPr lang="en-IN" sz="2400" b="0" dirty="0" smtClean="0">
                <a:solidFill>
                  <a:schemeClr val="tx1"/>
                </a:solidFill>
              </a:rPr>
              <a:t>Prerana</a:t>
            </a:r>
          </a:p>
          <a:p>
            <a:r>
              <a:rPr lang="en-IN" sz="2400" b="0" dirty="0" smtClean="0">
                <a:solidFill>
                  <a:schemeClr val="tx1"/>
                </a:solidFill>
              </a:rPr>
              <a:t>Subhadra</a:t>
            </a:r>
          </a:p>
          <a:p>
            <a:r>
              <a:rPr lang="en-IN" sz="2400" b="0" dirty="0" smtClean="0">
                <a:solidFill>
                  <a:schemeClr val="tx1"/>
                </a:solidFill>
              </a:rPr>
              <a:t>Harsha Vyas</a:t>
            </a:r>
          </a:p>
          <a:p>
            <a:pPr marL="0" indent="0">
              <a:buNone/>
            </a:pPr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val="27491292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Project Statistics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782" y="1828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Test Cases			= 159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Test Cases Passed		= 106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Test Cases Failed		= 53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</a:t>
            </a: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efects Logged		= 44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Use Cases			= 9</a:t>
            </a:r>
            <a:endParaRPr lang="en-US" sz="24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1043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30162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Traceability Matrix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43000"/>
            <a:ext cx="8305800" cy="5181600"/>
          </a:xfrm>
        </p:spPr>
      </p:pic>
    </p:spTree>
    <p:extLst>
      <p:ext uri="{BB962C8B-B14F-4D97-AF65-F5344CB8AC3E}">
        <p14:creationId xmlns:p14="http://schemas.microsoft.com/office/powerpoint/2010/main" val="258965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83878" y="2514600"/>
            <a:ext cx="477624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969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OVERVIEW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ACTORS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TESTCASE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REQUIREMENT ITEMIZATION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USECASE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DEFECTS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APPLICATION LINK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TEST CASE ADEQUACY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TEST CASE EFFECTIVENESS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PROJECT STATISTICS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TRACEABALITY MATRIX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067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351" y="68264"/>
            <a:ext cx="8229600" cy="792162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PROJECT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918" y="14478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5"/>
              </a:buClr>
            </a:pPr>
            <a:r>
              <a:rPr lang="en-US" sz="2000" b="0" dirty="0">
                <a:solidFill>
                  <a:schemeClr val="tx1"/>
                </a:solidFill>
              </a:rPr>
              <a:t>This project is aimed </a:t>
            </a:r>
            <a:r>
              <a:rPr lang="en-US" sz="2000" b="0" dirty="0" smtClean="0">
                <a:solidFill>
                  <a:schemeClr val="tx1"/>
                </a:solidFill>
              </a:rPr>
              <a:t>to Test an Application </a:t>
            </a:r>
            <a:r>
              <a:rPr lang="en-US" sz="2000" b="0" dirty="0">
                <a:solidFill>
                  <a:schemeClr val="tx1"/>
                </a:solidFill>
              </a:rPr>
              <a:t>O</a:t>
            </a:r>
            <a:r>
              <a:rPr lang="en-US" sz="2000" b="0" dirty="0" smtClean="0">
                <a:solidFill>
                  <a:schemeClr val="tx1"/>
                </a:solidFill>
              </a:rPr>
              <a:t>nline </a:t>
            </a:r>
            <a:r>
              <a:rPr lang="en-US" sz="2000" b="0" dirty="0">
                <a:solidFill>
                  <a:schemeClr val="tx1"/>
                </a:solidFill>
              </a:rPr>
              <a:t>Banking System (</a:t>
            </a:r>
            <a:r>
              <a:rPr lang="en-US" sz="2000" b="0" dirty="0" smtClean="0">
                <a:solidFill>
                  <a:schemeClr val="tx1"/>
                </a:solidFill>
              </a:rPr>
              <a:t>OBS).</a:t>
            </a:r>
            <a:r>
              <a:rPr lang="en-US" sz="2000" b="0" dirty="0">
                <a:solidFill>
                  <a:schemeClr val="tx1"/>
                </a:solidFill>
              </a:rPr>
              <a:t> Online Banking </a:t>
            </a:r>
            <a:r>
              <a:rPr lang="en-US" sz="2000" b="0" dirty="0" smtClean="0">
                <a:solidFill>
                  <a:schemeClr val="tx1"/>
                </a:solidFill>
              </a:rPr>
              <a:t>System Consists of many modules which covers all the operations that can be performed by both User of a bank and Admin of that Bank Application</a:t>
            </a:r>
            <a:r>
              <a:rPr lang="en-US" sz="2000" b="0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  <a:buClr>
                <a:schemeClr val="accent5"/>
              </a:buClr>
            </a:pPr>
            <a:r>
              <a:rPr lang="en-US" sz="2000" b="0" dirty="0" smtClean="0">
                <a:solidFill>
                  <a:schemeClr val="tx1"/>
                </a:solidFill>
              </a:rPr>
              <a:t>All the operations are tested to make the Application Optimal. Key Functionalities like Fund transfer, Account creating are the areas where an extra focus is kept.</a:t>
            </a:r>
            <a:endParaRPr lang="en-US" sz="2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4679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5395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ACTORS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676400"/>
            <a:ext cx="868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ndara" panose="020E0502030303020204" pitchFamily="34" charset="0"/>
              </a:rPr>
              <a:t>User - Refers to Account Holder who directly interacts with the Applications to perform certain operations.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Candara" panose="020E0502030303020204" pitchFamily="34" charset="0"/>
            </a:endParaRPr>
          </a:p>
          <a:p>
            <a:pPr marL="285750" indent="-28575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ndara" panose="020E0502030303020204" pitchFamily="34" charset="0"/>
              </a:rPr>
              <a:t>Admin - Also </a:t>
            </a:r>
            <a:r>
              <a:rPr lang="en-US" sz="2400" dirty="0" smtClean="0">
                <a:latin typeface="Candara" panose="020E0502030303020204" pitchFamily="34" charset="0"/>
              </a:rPr>
              <a:t>Directly </a:t>
            </a:r>
            <a:r>
              <a:rPr lang="en-US" sz="2400" dirty="0" smtClean="0">
                <a:latin typeface="Candara" panose="020E0502030303020204" pitchFamily="34" charset="0"/>
              </a:rPr>
              <a:t>Interacts with Application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Candara" panose="020E0502030303020204" pitchFamily="34" charset="0"/>
            </a:endParaRPr>
          </a:p>
          <a:p>
            <a:pPr marL="285750" indent="-28575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ndara" panose="020E0502030303020204" pitchFamily="34" charset="0"/>
              </a:rPr>
              <a:t>Application – Responds to </a:t>
            </a:r>
            <a:r>
              <a:rPr lang="en-US" sz="2400" dirty="0">
                <a:latin typeface="Candara" panose="020E0502030303020204" pitchFamily="34" charset="0"/>
              </a:rPr>
              <a:t>U</a:t>
            </a:r>
            <a:r>
              <a:rPr lang="en-US" sz="2400" dirty="0" smtClean="0">
                <a:latin typeface="Candara" panose="020E0502030303020204" pitchFamily="34" charset="0"/>
              </a:rPr>
              <a:t>ser/Admin requests.</a:t>
            </a:r>
            <a:endParaRPr lang="en-US" sz="24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23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dirty="0">
                <a:solidFill>
                  <a:schemeClr val="tx1"/>
                </a:solidFill>
              </a:rPr>
              <a:t>A </a:t>
            </a:r>
            <a:r>
              <a:rPr lang="en-US" sz="2400" b="0" dirty="0" smtClean="0">
                <a:solidFill>
                  <a:schemeClr val="tx1"/>
                </a:solidFill>
              </a:rPr>
              <a:t>Test </a:t>
            </a:r>
            <a:r>
              <a:rPr lang="en-US" sz="2400" b="0" dirty="0">
                <a:solidFill>
                  <a:schemeClr val="tx1"/>
                </a:solidFill>
              </a:rPr>
              <a:t>case is a set of conditions or variables under which a tester will determine whether a system under test satisfies requirements or works correctly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b="0" dirty="0">
                <a:solidFill>
                  <a:schemeClr val="tx1"/>
                </a:solidFill>
              </a:rPr>
              <a:t>The process of developing test cases can also help find problems in the requirements or design of an application.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8684" y="1524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0047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1193" y="17677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3830" y="5382961"/>
            <a:ext cx="7772400" cy="84097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Link : </a:t>
            </a:r>
            <a:r>
              <a:rPr lang="en-US" sz="2800" b="0" dirty="0" smtClean="0">
                <a:hlinkClick r:id="rId3" action="ppaction://hlinkfile"/>
              </a:rPr>
              <a:t>Test Case</a:t>
            </a:r>
            <a:endParaRPr lang="en-US" sz="2800" b="0" dirty="0"/>
          </a:p>
        </p:txBody>
      </p:sp>
      <p:sp>
        <p:nvSpPr>
          <p:cNvPr id="10" name="Content Placeholder 5"/>
          <p:cNvSpPr>
            <a:spLocks noGrp="1"/>
          </p:cNvSpPr>
          <p:nvPr>
            <p:ph type="body" idx="1"/>
          </p:nvPr>
        </p:nvSpPr>
        <p:spPr>
          <a:xfrm>
            <a:off x="773830" y="2844382"/>
            <a:ext cx="7772400" cy="150018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1504736"/>
            <a:ext cx="2209800" cy="43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 Login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62600" y="1494365"/>
            <a:ext cx="2057400" cy="43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Login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882991" y="2429054"/>
            <a:ext cx="1828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Mini Statement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152900" y="3817759"/>
            <a:ext cx="2819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for change of Address / Mobile Number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391825" y="3138588"/>
            <a:ext cx="1752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for Cheque Book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7140541" y="3789069"/>
            <a:ext cx="1447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Track Service Request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7313493" y="2993523"/>
            <a:ext cx="1409700" cy="552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Fund Transfer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7620000" y="2232403"/>
            <a:ext cx="1219200" cy="4789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Password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8" idx="0"/>
          </p:cNvCxnSpPr>
          <p:nvPr/>
        </p:nvCxnSpPr>
        <p:spPr>
          <a:xfrm flipH="1">
            <a:off x="4797391" y="1940418"/>
            <a:ext cx="912796" cy="488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707755" y="1930652"/>
            <a:ext cx="334305" cy="1207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6172200" y="1941023"/>
            <a:ext cx="152400" cy="1876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2"/>
          </p:cNvCxnSpPr>
          <p:nvPr/>
        </p:nvCxnSpPr>
        <p:spPr>
          <a:xfrm>
            <a:off x="6591300" y="1930652"/>
            <a:ext cx="549241" cy="1887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865920" y="1930652"/>
            <a:ext cx="595262" cy="1088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299359" y="1940418"/>
            <a:ext cx="352323" cy="33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499525" y="3009996"/>
            <a:ext cx="1441181" cy="1303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New Account 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2247900" y="3019272"/>
            <a:ext cx="1524678" cy="1247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Transactions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1143000" y="1940418"/>
            <a:ext cx="533400" cy="1078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215011" y="1940418"/>
            <a:ext cx="582932" cy="1078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60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 ITEMIZATION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dirty="0" smtClean="0">
                <a:solidFill>
                  <a:schemeClr val="tx1"/>
                </a:solidFill>
              </a:rPr>
              <a:t>Requirements </a:t>
            </a:r>
            <a:r>
              <a:rPr lang="en-US" sz="2400" b="0" dirty="0">
                <a:solidFill>
                  <a:schemeClr val="tx1"/>
                </a:solidFill>
              </a:rPr>
              <a:t>validation is an iterative process which takes place throughout the lifecycle of the project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b="0" dirty="0">
                <a:solidFill>
                  <a:schemeClr val="tx1"/>
                </a:solidFill>
              </a:rPr>
              <a:t>During elicitation, analysis and specification you should constantly be questioning and clarifying the data given to you in order to check its validity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b="0" dirty="0">
                <a:solidFill>
                  <a:schemeClr val="tx1"/>
                </a:solidFill>
              </a:rPr>
              <a:t>This will ensure that the SRS that you produce is complete, consistent </a:t>
            </a:r>
            <a:r>
              <a:rPr lang="en-US" sz="2400" b="0" dirty="0" smtClean="0">
                <a:solidFill>
                  <a:schemeClr val="tx1"/>
                </a:solidFill>
              </a:rPr>
              <a:t>and </a:t>
            </a:r>
            <a:r>
              <a:rPr lang="en-US" sz="2400" b="0" dirty="0">
                <a:solidFill>
                  <a:schemeClr val="tx1"/>
                </a:solidFill>
              </a:rPr>
              <a:t>ready for the formal validation process. </a:t>
            </a:r>
            <a:endParaRPr lang="en-US" sz="2400" b="0" dirty="0" smtClean="0">
              <a:solidFill>
                <a:schemeClr val="tx1"/>
              </a:solidFill>
            </a:endParaRPr>
          </a:p>
          <a:p>
            <a:endParaRPr lang="en-US" sz="2400" b="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endParaRPr lang="en-US" sz="2400" b="0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LINK: </a:t>
            </a:r>
            <a:r>
              <a:rPr lang="en-US" sz="2400" b="0" dirty="0" smtClean="0">
                <a:solidFill>
                  <a:schemeClr val="tx1"/>
                </a:solidFill>
                <a:latin typeface="Bookman Old Style" panose="02050604050505020204" pitchFamily="18" charset="0"/>
                <a:hlinkClick r:id="rId2" action="ppaction://hlinkfile"/>
              </a:rPr>
              <a:t>AMS RVFD</a:t>
            </a:r>
            <a:endParaRPr lang="en-US" sz="2400" b="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5355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38948" y="362977"/>
            <a:ext cx="801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Validation And Functional Decomposition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69207828"/>
              </p:ext>
            </p:extLst>
          </p:nvPr>
        </p:nvGraphicFramePr>
        <p:xfrm>
          <a:off x="4648200" y="1066799"/>
          <a:ext cx="1905000" cy="12458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31537518"/>
              </p:ext>
            </p:extLst>
          </p:nvPr>
        </p:nvGraphicFramePr>
        <p:xfrm>
          <a:off x="762000" y="4953000"/>
          <a:ext cx="2209800" cy="15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552712535"/>
              </p:ext>
            </p:extLst>
          </p:nvPr>
        </p:nvGraphicFramePr>
        <p:xfrm>
          <a:off x="3581400" y="5105400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16433548"/>
              </p:ext>
            </p:extLst>
          </p:nvPr>
        </p:nvGraphicFramePr>
        <p:xfrm>
          <a:off x="304800" y="3521122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249288730"/>
              </p:ext>
            </p:extLst>
          </p:nvPr>
        </p:nvGraphicFramePr>
        <p:xfrm>
          <a:off x="304800" y="2111422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444857622"/>
              </p:ext>
            </p:extLst>
          </p:nvPr>
        </p:nvGraphicFramePr>
        <p:xfrm>
          <a:off x="2400300" y="1066800"/>
          <a:ext cx="1905000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684257087"/>
              </p:ext>
            </p:extLst>
          </p:nvPr>
        </p:nvGraphicFramePr>
        <p:xfrm>
          <a:off x="6858000" y="2111422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3" r:lo="rId34" r:qs="rId35" r:cs="rId36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619113940"/>
              </p:ext>
            </p:extLst>
          </p:nvPr>
        </p:nvGraphicFramePr>
        <p:xfrm>
          <a:off x="6858000" y="3439235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8" r:lo="rId39" r:qs="rId40" r:cs="rId41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164186853"/>
              </p:ext>
            </p:extLst>
          </p:nvPr>
        </p:nvGraphicFramePr>
        <p:xfrm>
          <a:off x="6248400" y="5105400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3" r:lo="rId44" r:qs="rId45" r:cs="rId46"/>
          </a:graphicData>
        </a:graphic>
      </p:graphicFrame>
      <p:sp>
        <p:nvSpPr>
          <p:cNvPr id="14" name="Oval 13"/>
          <p:cNvSpPr/>
          <p:nvPr/>
        </p:nvSpPr>
        <p:spPr>
          <a:xfrm>
            <a:off x="3599597" y="2655058"/>
            <a:ext cx="1447800" cy="1524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RVFD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4518334" y="2017594"/>
            <a:ext cx="240469" cy="741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933097" y="2523220"/>
            <a:ext cx="1313597" cy="490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4" idx="6"/>
          </p:cNvCxnSpPr>
          <p:nvPr/>
        </p:nvCxnSpPr>
        <p:spPr>
          <a:xfrm>
            <a:off x="5047397" y="3417058"/>
            <a:ext cx="1714500" cy="104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938073" y="3796442"/>
            <a:ext cx="1310327" cy="10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4"/>
          </p:cNvCxnSpPr>
          <p:nvPr/>
        </p:nvCxnSpPr>
        <p:spPr>
          <a:xfrm>
            <a:off x="4323497" y="4179058"/>
            <a:ext cx="0" cy="92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2684380" y="4023815"/>
            <a:ext cx="1184441" cy="1018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2271109" y="3521122"/>
            <a:ext cx="1310291" cy="275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2400301" y="2655059"/>
            <a:ext cx="1266398" cy="433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3647650" y="2178808"/>
            <a:ext cx="372753" cy="537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70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3038</TotalTime>
  <Words>727</Words>
  <Application>Microsoft Office PowerPoint</Application>
  <PresentationFormat>On-screen Show (4:3)</PresentationFormat>
  <Paragraphs>137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ＭＳ Ｐゴシック</vt:lpstr>
      <vt:lpstr>Arial</vt:lpstr>
      <vt:lpstr>Bookman Old Style</vt:lpstr>
      <vt:lpstr>Calibri</vt:lpstr>
      <vt:lpstr>Candara</vt:lpstr>
      <vt:lpstr>Century Gothic</vt:lpstr>
      <vt:lpstr>Courier New</vt:lpstr>
      <vt:lpstr>Palatino Linotype</vt:lpstr>
      <vt:lpstr>Times New Roman</vt:lpstr>
      <vt:lpstr>Wingdings</vt:lpstr>
      <vt:lpstr>Executive</vt:lpstr>
      <vt:lpstr>Office Theme</vt:lpstr>
      <vt:lpstr>PowerPoint Presentation</vt:lpstr>
      <vt:lpstr>TEAM MEMBERS</vt:lpstr>
      <vt:lpstr>CONTENTS</vt:lpstr>
      <vt:lpstr>OVERVIEW OF THE PROJECT</vt:lpstr>
      <vt:lpstr>ACTORS</vt:lpstr>
      <vt:lpstr>PowerPoint Presentation</vt:lpstr>
      <vt:lpstr>Link : Test Case</vt:lpstr>
      <vt:lpstr>REQUIREMENT  ITEMIZATION</vt:lpstr>
      <vt:lpstr>PowerPoint Presentation</vt:lpstr>
      <vt:lpstr>USE CASES</vt:lpstr>
      <vt:lpstr>USE CASES</vt:lpstr>
      <vt:lpstr>USE CASE DIAGRAM</vt:lpstr>
      <vt:lpstr>USE CASE HYPERLINKS</vt:lpstr>
      <vt:lpstr>DFDR</vt:lpstr>
      <vt:lpstr>DEFECTS FOUND</vt:lpstr>
      <vt:lpstr>DEFECTS FOUND</vt:lpstr>
      <vt:lpstr>PowerPoint Presentation</vt:lpstr>
      <vt:lpstr>Test Case Adequacy </vt:lpstr>
      <vt:lpstr>Test Case Effectiveness</vt:lpstr>
      <vt:lpstr>Project Statistics</vt:lpstr>
      <vt:lpstr>Traceability Matrix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ADMISSION SYSTEM</dc:title>
  <dc:creator>Training LAB1</dc:creator>
  <cp:lastModifiedBy>Nanduru, Sree Harsha</cp:lastModifiedBy>
  <cp:revision>186</cp:revision>
  <dcterms:created xsi:type="dcterms:W3CDTF">2015-08-27T08:52:20Z</dcterms:created>
  <dcterms:modified xsi:type="dcterms:W3CDTF">2018-07-21T09:43:18Z</dcterms:modified>
</cp:coreProperties>
</file>