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3" r:id="rId7"/>
    <p:sldId id="268" r:id="rId8"/>
    <p:sldId id="269" r:id="rId9"/>
    <p:sldId id="259" r:id="rId10"/>
    <p:sldId id="260" r:id="rId11"/>
    <p:sldId id="274" r:id="rId12"/>
    <p:sldId id="276" r:id="rId13"/>
    <p:sldId id="277" r:id="rId14"/>
    <p:sldId id="262" r:id="rId15"/>
  </p:sldIdLst>
  <p:sldSz cx="9144000" cy="5143500" type="screen16x9"/>
  <p:notesSz cx="9144000" cy="51435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Verdana" panose="020B0604030504040204"/>
      <p:regular r:id="rId23"/>
      <p:bold r:id="rId24"/>
      <p:italic r:id="rId25"/>
      <p:boldItalic r:id="rId26"/>
    </p:embeddedFont>
    <p:embeddedFont>
      <p:font typeface="Verdana" panose="020B060403050404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lvl="0" algn="l" rtl="0">
      <a:spcBef>
        <a:spcPct val="0"/>
      </a:spcBef>
      <a:spcAft>
        <a:spcPct val="0"/>
      </a:spcAft>
      <a:defRPr lang="en-US" sz="1800" dirty="0">
        <a:solidFill>
          <a:schemeClr val="tx1"/>
        </a:solidFill>
        <a:latin typeface="Calibri" panose="020F0502020204030204"/>
      </a:defRPr>
    </a:lvl1pPr>
    <a:lvl2pPr marL="457200" lvl="1" algn="l" rtl="0">
      <a:spcBef>
        <a:spcPct val="0"/>
      </a:spcBef>
      <a:spcAft>
        <a:spcPct val="0"/>
      </a:spcAft>
      <a:defRPr lang="en-US" sz="1800" dirty="0">
        <a:solidFill>
          <a:schemeClr val="tx1"/>
        </a:solidFill>
        <a:latin typeface="Calibri" panose="020F0502020204030204"/>
      </a:defRPr>
    </a:lvl2pPr>
    <a:lvl3pPr marL="914400" lvl="2" algn="l" rtl="0">
      <a:spcBef>
        <a:spcPct val="0"/>
      </a:spcBef>
      <a:spcAft>
        <a:spcPct val="0"/>
      </a:spcAft>
      <a:defRPr lang="en-US" sz="1800" dirty="0">
        <a:solidFill>
          <a:schemeClr val="tx1"/>
        </a:solidFill>
        <a:latin typeface="Calibri" panose="020F0502020204030204"/>
      </a:defRPr>
    </a:lvl3pPr>
    <a:lvl4pPr marL="1371600" lvl="3" algn="l" rtl="0">
      <a:spcBef>
        <a:spcPct val="0"/>
      </a:spcBef>
      <a:spcAft>
        <a:spcPct val="0"/>
      </a:spcAft>
      <a:defRPr lang="en-US" sz="1800" dirty="0">
        <a:solidFill>
          <a:schemeClr val="tx1"/>
        </a:solidFill>
        <a:latin typeface="Calibri" panose="020F0502020204030204"/>
      </a:defRPr>
    </a:lvl4pPr>
    <a:lvl5pPr marL="1828800" lvl="4" algn="l" rtl="0">
      <a:spcBef>
        <a:spcPct val="0"/>
      </a:spcBef>
      <a:spcAft>
        <a:spcPct val="0"/>
      </a:spcAft>
      <a:defRPr lang="en-US" sz="1800" dirty="0">
        <a:solidFill>
          <a:schemeClr val="tx1"/>
        </a:solidFill>
        <a:latin typeface="Calibri" panose="020F0502020204030204"/>
      </a:defRPr>
    </a:lvl5pPr>
    <a:lvl6pPr marL="2286000" lvl="5" algn="l" rtl="0">
      <a:defRPr lang="en-US" sz="1800" dirty="0">
        <a:solidFill>
          <a:schemeClr val="tx1"/>
        </a:solidFill>
        <a:latin typeface="Calibri" panose="020F0502020204030204"/>
      </a:defRPr>
    </a:lvl6pPr>
    <a:lvl7pPr marL="2743200" lvl="6" algn="l" rtl="0">
      <a:defRPr lang="en-US" sz="1800" dirty="0">
        <a:solidFill>
          <a:schemeClr val="tx1"/>
        </a:solidFill>
        <a:latin typeface="Calibri" panose="020F0502020204030204"/>
      </a:defRPr>
    </a:lvl7pPr>
    <a:lvl8pPr marL="3200400" lvl="7" algn="l" rtl="0">
      <a:defRPr lang="en-US" sz="1800" dirty="0">
        <a:solidFill>
          <a:schemeClr val="tx1"/>
        </a:solidFill>
        <a:latin typeface="Calibri" panose="020F0502020204030204"/>
      </a:defRPr>
    </a:lvl8pPr>
    <a:lvl9pPr marL="3657600" lvl="8" algn="l" rtl="0">
      <a:defRPr lang="en-US" sz="1800" dirty="0">
        <a:solidFill>
          <a:schemeClr val="tx1"/>
        </a:solidFill>
        <a:latin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rtlCol="0"/>
          <a:lstStyle>
            <a:lvl1pPr marL="0" lvl="0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fld id="{9BA4C6FE-8472-473C-9DB7-4929B28CC023}" type="datetime1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15F9167B-DA56-4998-BC42-3756A486AEF7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fld id="{3797BB21-9175-476D-A33D-A57F1BF30CF8}" type="datetime1">
              <a:rPr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FB64C70F-A8BE-4862-8F34-25772A467F85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rtlCol="0" anchor="ctr"/>
          <a:lstStyle>
            <a:lvl1pPr lvl="0">
              <a:defRPr lang="en-US" sz="1200" dirty="0">
                <a:solidFill>
                  <a:srgbClr val="898989"/>
                </a:solidFill>
              </a:defRPr>
            </a:lvl1pPr>
          </a:lstStyle>
          <a:p>
            <a:fld id="{2478CA29-5C39-432E-A352-E7B0B1717AD0}" type="datetime1">
              <a:rPr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rtlCol="0" anchor="ctr"/>
          <a:lstStyle>
            <a:lvl1pPr lvl="0" algn="r">
              <a:defRPr lang="en-US" sz="1200" dirty="0">
                <a:solidFill>
                  <a:srgbClr val="898989"/>
                </a:solidFill>
              </a:defRPr>
            </a:lvl1pPr>
          </a:lstStyle>
          <a:p>
            <a:fld id="{AD3EA235-1212-4B7B-86C3-ECF36D195BA2}" type="slidenum">
              <a:rPr/>
            </a:fld>
            <a:endParaRPr lang="en-US" dirty="0"/>
          </a:p>
        </p:txBody>
      </p:sp>
      <p:sp>
        <p:nvSpPr>
          <p:cNvPr id="5" name="Rectangle 8"/>
          <p:cNvSpPr/>
          <p:nvPr userDrawn="1"/>
        </p:nvSpPr>
        <p:spPr>
          <a:xfrm>
            <a:off x="0" y="4968874"/>
            <a:ext cx="9144000" cy="17462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" name="Rectangle 9"/>
          <p:cNvSpPr/>
          <p:nvPr userDrawn="1"/>
        </p:nvSpPr>
        <p:spPr>
          <a:xfrm>
            <a:off x="0" y="-12120"/>
            <a:ext cx="9144000" cy="45719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 txBox="1"/>
          <p:nvPr userDrawn="1"/>
        </p:nvSpPr>
        <p:spPr>
          <a:xfrm>
            <a:off x="6839744" y="4953633"/>
            <a:ext cx="2304255" cy="20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lvl="0" indent="-342900" algn="l" rtl="0">
              <a:spcBef>
                <a:spcPct val="20000"/>
              </a:spcBef>
              <a:buFont typeface="Arial" panose="020B0604020202020204"/>
              <a:buChar char="•"/>
              <a:defRPr lang="en-US" sz="320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spcBef>
                <a:spcPct val="20000"/>
              </a:spcBef>
              <a:buFont typeface="Arial" panose="020B0604020202020204"/>
              <a:buChar char="–"/>
              <a:defRPr lang="en-US" sz="280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spcBef>
                <a:spcPct val="20000"/>
              </a:spcBef>
              <a:buFont typeface="Arial" panose="020B0604020202020204"/>
              <a:buChar char="•"/>
              <a:defRPr lang="en-US" sz="240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spcBef>
                <a:spcPct val="20000"/>
              </a:spcBef>
              <a:buFont typeface="Arial" panose="020B0604020202020204"/>
              <a:buChar char="–"/>
              <a:defRPr lang="en-US" sz="200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spcBef>
                <a:spcPct val="20000"/>
              </a:spcBef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Font typeface="Arial" panose="020B0604020202020204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Font typeface="Arial" panose="020B0604020202020204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Font typeface="Arial" panose="020B0604020202020204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Font typeface="Arial" panose="020B0604020202020204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sz="700" dirty="0">
                <a:latin typeface="Verdana" panose="020B0604030504040204"/>
              </a:rPr>
              <a:t>© 2012 - </a:t>
            </a:r>
            <a:r>
              <a:rPr lang="en-US" sz="700" dirty="0">
                <a:latin typeface="Verdana" panose="020B0604030504040204"/>
              </a:rPr>
              <a:t>2024 </a:t>
            </a:r>
            <a:r>
              <a:rPr lang="en-US" sz="700" dirty="0">
                <a:latin typeface="Verdana" panose="020B0604030504040204"/>
              </a:rPr>
              <a:t>Girmiti</a:t>
            </a:r>
            <a:r>
              <a:rPr lang="en-US" sz="700" baseline="0" dirty="0">
                <a:latin typeface="Verdana" panose="020B0604030504040204"/>
              </a:rPr>
              <a:t> </a:t>
            </a:r>
            <a:r>
              <a:rPr lang="en-US" sz="700" dirty="0">
                <a:latin typeface="Verdana" panose="020B0604030504040204"/>
              </a:rPr>
              <a:t>Software Pvt. Ltd.</a:t>
            </a:r>
            <a:endParaRPr lang="en-US" sz="700" dirty="0">
              <a:latin typeface="Verdana" panose="020B0604030504040204"/>
            </a:endParaRP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80" y="83946"/>
            <a:ext cx="2079516" cy="3340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+mj-lt"/>
        </a:defRPr>
      </a:lvl1pPr>
      <a:lvl2pPr lvl="1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2pPr>
      <a:lvl3pPr lvl="2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3pPr>
      <a:lvl4pPr lvl="3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4pPr>
      <a:lvl5pPr lvl="4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5pPr>
      <a:lvl6pPr marL="457200" lvl="5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6pPr>
      <a:lvl7pPr marL="914400" lvl="6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7pPr>
      <a:lvl8pPr marL="1371600" lvl="7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8pPr>
      <a:lvl9pPr marL="1828800" lvl="8" algn="ctr" rtl="0">
        <a:spcBef>
          <a:spcPct val="0"/>
        </a:spcBef>
        <a:spcAft>
          <a:spcPct val="0"/>
        </a:spcAft>
        <a:defRPr lang="en-US" sz="4400" dirty="0">
          <a:solidFill>
            <a:schemeClr val="tx1"/>
          </a:solidFill>
          <a:latin typeface="Calibri" panose="020F0502020204030204"/>
        </a:defRPr>
      </a:lvl9pPr>
    </p:titleStyle>
    <p:bodyStyle>
      <a:lvl1pPr marL="342900" lvl="0" indent="-342900" algn="l" rtl="0">
        <a:spcBef>
          <a:spcPct val="20000"/>
        </a:spcBef>
        <a:spcAft>
          <a:spcPct val="0"/>
        </a:spcAft>
        <a:buFont typeface="Arial" panose="020B0604020202020204"/>
        <a:buChar char="•"/>
        <a:defRPr lang="en-US" sz="320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ct val="20000"/>
        </a:spcBef>
        <a:spcAft>
          <a:spcPct val="0"/>
        </a:spcAft>
        <a:buFont typeface="Arial" panose="020B0604020202020204"/>
        <a:buChar char="–"/>
        <a:defRPr lang="en-US" sz="2800" dirty="0">
          <a:solidFill>
            <a:schemeClr val="tx1"/>
          </a:solidFill>
          <a:latin typeface="+mn-lt"/>
        </a:defRPr>
      </a:lvl2pPr>
      <a:lvl3pPr marL="1143000" lvl="2" indent="-228600" algn="l" rtl="0">
        <a:spcBef>
          <a:spcPct val="20000"/>
        </a:spcBef>
        <a:spcAft>
          <a:spcPct val="0"/>
        </a:spcAft>
        <a:buFont typeface="Arial" panose="020B0604020202020204"/>
        <a:buChar char="•"/>
        <a:defRPr lang="en-US" sz="2400" dirty="0">
          <a:solidFill>
            <a:schemeClr val="tx1"/>
          </a:solidFill>
          <a:latin typeface="+mn-lt"/>
        </a:defRPr>
      </a:lvl3pPr>
      <a:lvl4pPr marL="1600200" lvl="3" indent="-228600" algn="l" rtl="0">
        <a:spcBef>
          <a:spcPct val="20000"/>
        </a:spcBef>
        <a:spcAft>
          <a:spcPct val="0"/>
        </a:spcAft>
        <a:buFont typeface="Arial" panose="020B0604020202020204"/>
        <a:buChar char="–"/>
        <a:defRPr lang="en-US" sz="2000" dirty="0">
          <a:solidFill>
            <a:schemeClr val="tx1"/>
          </a:solidFill>
          <a:latin typeface="+mn-lt"/>
        </a:defRPr>
      </a:lvl4pPr>
      <a:lvl5pPr marL="2057400" lvl="4" indent="-228600" algn="l" rtl="0">
        <a:spcBef>
          <a:spcPct val="20000"/>
        </a:spcBef>
        <a:spcAft>
          <a:spcPct val="0"/>
        </a:spcAft>
        <a:buFont typeface="Arial" panose="020B0604020202020204"/>
        <a:buChar char="»"/>
        <a:defRPr lang="en-US" sz="200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sset 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2435860"/>
            <a:ext cx="8661401" cy="2121535"/>
          </a:xfrm>
          <a:prstGeom prst="rect">
            <a:avLst/>
          </a:prstGeom>
          <a:noFill/>
        </p:spPr>
      </p:pic>
      <p:sp>
        <p:nvSpPr>
          <p:cNvPr id="3" name="Text Box 1"/>
          <p:cNvSpPr txBox="1"/>
          <p:nvPr/>
        </p:nvSpPr>
        <p:spPr>
          <a:xfrm>
            <a:off x="817880" y="1528445"/>
            <a:ext cx="7508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spc="30" dirty="0">
                <a:latin typeface="Verdana" panose="020B0604030504040204"/>
              </a:rPr>
              <a:t>Global</a:t>
            </a:r>
            <a:r>
              <a:rPr lang="en-US" sz="1400" spc="-70" dirty="0">
                <a:latin typeface="Verdana" panose="020B0604030504040204"/>
              </a:rPr>
              <a:t> </a:t>
            </a:r>
            <a:r>
              <a:rPr lang="en-US" sz="1400" spc="45" dirty="0">
                <a:latin typeface="Verdana" panose="020B0604030504040204"/>
              </a:rPr>
              <a:t>Software </a:t>
            </a:r>
            <a:r>
              <a:rPr lang="en-US" sz="1400" spc="25" dirty="0">
                <a:latin typeface="Verdana" panose="020B0604030504040204"/>
              </a:rPr>
              <a:t>Solut</a:t>
            </a:r>
            <a:r>
              <a:rPr lang="en-US" sz="1400" spc="10" dirty="0">
                <a:latin typeface="Verdana" panose="020B0604030504040204"/>
              </a:rPr>
              <a:t>i</a:t>
            </a:r>
            <a:r>
              <a:rPr lang="en-US" sz="1400" spc="15" dirty="0">
                <a:latin typeface="Verdana" panose="020B0604030504040204"/>
              </a:rPr>
              <a:t>ons,</a:t>
            </a:r>
            <a:r>
              <a:rPr lang="en-US" sz="1400" spc="-20" dirty="0">
                <a:latin typeface="Verdana" panose="020B0604030504040204"/>
              </a:rPr>
              <a:t> </a:t>
            </a:r>
            <a:r>
              <a:rPr lang="en-US" sz="1400" spc="-20" dirty="0">
                <a:latin typeface="Verdana" panose="020B0604030504040204"/>
              </a:rPr>
              <a:t>Services</a:t>
            </a:r>
            <a:r>
              <a:rPr lang="en-US" sz="1400" spc="95" dirty="0">
                <a:latin typeface="Verdana" panose="020B0604030504040204"/>
              </a:rPr>
              <a:t> </a:t>
            </a:r>
            <a:r>
              <a:rPr lang="en-US" sz="1400" spc="-80" dirty="0">
                <a:latin typeface="Verdana" panose="020B0604030504040204"/>
              </a:rPr>
              <a:t>&amp;</a:t>
            </a:r>
            <a:r>
              <a:rPr lang="en-US" sz="1400" spc="-55" dirty="0">
                <a:latin typeface="Verdana" panose="020B0604030504040204"/>
              </a:rPr>
              <a:t> </a:t>
            </a:r>
            <a:r>
              <a:rPr lang="en-US" sz="1400" spc="5" dirty="0">
                <a:latin typeface="Verdana" panose="020B0604030504040204"/>
              </a:rPr>
              <a:t>Technology</a:t>
            </a:r>
            <a:r>
              <a:rPr lang="en-US" sz="1400" spc="5" dirty="0">
                <a:latin typeface="Verdana" panose="020B0604030504040204"/>
              </a:rPr>
              <a:t> </a:t>
            </a:r>
            <a:r>
              <a:rPr lang="en-US" sz="1400" spc="10" dirty="0">
                <a:latin typeface="Verdana" panose="020B0604030504040204"/>
              </a:rPr>
              <a:t>Centre</a:t>
            </a:r>
            <a:r>
              <a:rPr lang="en-US" sz="1400" spc="10" dirty="0">
                <a:latin typeface="Verdana" panose="020B0604030504040204"/>
              </a:rPr>
              <a:t> </a:t>
            </a:r>
            <a:endParaRPr lang="en-US" sz="1400" spc="10" dirty="0">
              <a:latin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IN" sz="1400" spc="35" dirty="0">
                <a:latin typeface="Verdana" panose="020B0604030504040204"/>
              </a:rPr>
              <a:t>CMMi Level 5</a:t>
            </a:r>
            <a:endParaRPr lang="en-IN" sz="1400" spc="35" dirty="0">
              <a:latin typeface="Verdana" panose="020B060403050404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24100" y="971550"/>
            <a:ext cx="5258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Login and Registration With Spring Security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556" b="4667"/>
          <a:stretch>
            <a:fillRect/>
          </a:stretch>
        </p:blipFill>
        <p:spPr>
          <a:xfrm>
            <a:off x="-3048000" y="-1238250"/>
            <a:ext cx="152400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556" b="4667"/>
          <a:stretch>
            <a:fillRect/>
          </a:stretch>
        </p:blipFill>
        <p:spPr>
          <a:xfrm>
            <a:off x="-3048000" y="-1238250"/>
            <a:ext cx="152400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>
          <a:xfrm>
            <a:off x="1684337" y="2163681"/>
            <a:ext cx="58054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lvl="0">
              <a:spcBef>
                <a:spcPct val="20000"/>
              </a:spcBef>
              <a:buFont typeface="Arial" panose="020B0604020202020204"/>
              <a:buChar char="•"/>
              <a:defRPr lang="en-US" sz="3200" dirty="0">
                <a:solidFill>
                  <a:schemeClr val="tx1"/>
                </a:solidFill>
                <a:latin typeface="Calibri" panose="020F0502020204030204"/>
              </a:defRPr>
            </a:lvl1pPr>
            <a:lvl2pPr marL="742950" lvl="1" indent="-285750">
              <a:spcBef>
                <a:spcPct val="20000"/>
              </a:spcBef>
              <a:buFont typeface="Arial" panose="020B0604020202020204"/>
              <a:buChar char="–"/>
              <a:defRPr lang="en-US" sz="2800" dirty="0">
                <a:solidFill>
                  <a:schemeClr val="tx1"/>
                </a:solidFill>
                <a:latin typeface="Calibri" panose="020F0502020204030204"/>
              </a:defRPr>
            </a:lvl2pPr>
            <a:lvl3pPr marL="1143000" lvl="2" indent="-228600">
              <a:spcBef>
                <a:spcPct val="20000"/>
              </a:spcBef>
              <a:buFont typeface="Arial" panose="020B0604020202020204"/>
              <a:buChar char="•"/>
              <a:defRPr lang="en-US" sz="2400" dirty="0">
                <a:solidFill>
                  <a:schemeClr val="tx1"/>
                </a:solidFill>
                <a:latin typeface="Calibri" panose="020F0502020204030204"/>
              </a:defRPr>
            </a:lvl3pPr>
            <a:lvl4pPr marL="1600200" lvl="3" indent="-228600">
              <a:spcBef>
                <a:spcPct val="20000"/>
              </a:spcBef>
              <a:buFont typeface="Arial" panose="020B0604020202020204"/>
              <a:buChar char="–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4pPr>
            <a:lvl5pPr marL="2057400" lvl="4" indent="-228600">
              <a:spcBef>
                <a:spcPct val="20000"/>
              </a:spcBef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lang="en-US" sz="2000" dirty="0">
                <a:solidFill>
                  <a:schemeClr val="tx1"/>
                </a:solidFill>
                <a:latin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/>
              </a:rPr>
              <a:t>Discussions</a:t>
            </a:r>
            <a:endParaRPr lang="en-US" sz="2800" b="1" dirty="0">
              <a:solidFill>
                <a:srgbClr val="000000"/>
              </a:solidFill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660358" y="638355"/>
            <a:ext cx="2008984" cy="505272"/>
          </a:xfrm>
          <a:prstGeom prst="roundRect">
            <a:avLst>
              <a:gd name="adj" fmla="val 6393"/>
            </a:avLst>
          </a:prstGeom>
          <a:solidFill>
            <a:schemeClr val="tx1">
              <a:lumMod val="85000"/>
              <a:lumOff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4" name="Rounded Rectangle 8"/>
          <p:cNvSpPr/>
          <p:nvPr/>
        </p:nvSpPr>
        <p:spPr>
          <a:xfrm>
            <a:off x="411992" y="905143"/>
            <a:ext cx="8175878" cy="3769727"/>
          </a:xfrm>
          <a:prstGeom prst="roundRect">
            <a:avLst>
              <a:gd name="adj" fmla="val 678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5" name="object 51"/>
          <p:cNvSpPr txBox="1"/>
          <p:nvPr/>
        </p:nvSpPr>
        <p:spPr>
          <a:xfrm>
            <a:off x="556129" y="1012459"/>
            <a:ext cx="7927510" cy="3892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25000"/>
              </a:lnSpc>
              <a:buFont typeface="Arial" panose="020B0604020202020204"/>
              <a:buNone/>
            </a:pPr>
            <a:r>
              <a:rPr lang="en-US" sz="1200" b="1" dirty="0">
                <a:latin typeface="Verdana" panose="020B0604030504040204"/>
              </a:rPr>
              <a:t>Definition</a:t>
            </a:r>
            <a:r>
              <a:rPr lang="en-US" sz="1200" dirty="0">
                <a:latin typeface="Verdana" panose="020B0604030504040204"/>
              </a:rPr>
              <a:t>: Spring Security is a powerful and customizable authentication and access-control framework for Java applications.</a:t>
            </a:r>
            <a:endParaRPr lang="en-US" sz="1200" dirty="0">
              <a:latin typeface="Verdana" panose="020B0604030504040204"/>
            </a:endParaRPr>
          </a:p>
          <a:p>
            <a:pPr marL="0" indent="0">
              <a:lnSpc>
                <a:spcPct val="125000"/>
              </a:lnSpc>
              <a:buFont typeface="Arial" panose="020B0604020202020204"/>
              <a:buNone/>
            </a:pPr>
            <a:r>
              <a:rPr lang="en-US" sz="1200" b="1" dirty="0">
                <a:latin typeface="Verdana" panose="020B0604030504040204"/>
              </a:rPr>
              <a:t>Key Features:</a:t>
            </a:r>
            <a:endParaRPr lang="en-US" sz="1200" b="1" dirty="0">
              <a:latin typeface="Verdana" panose="020B0604030504040204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/>
              </a:rPr>
              <a:t>Authentication and Authorization</a:t>
            </a:r>
            <a:endParaRPr lang="en-US" sz="1200" dirty="0">
              <a:latin typeface="Verdana" panose="020B0604030504040204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/>
              </a:rPr>
              <a:t>Protection against common attacks</a:t>
            </a:r>
            <a:endParaRPr lang="en-US" sz="1200" dirty="0">
              <a:latin typeface="Verdana" panose="020B0604030504040204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/>
              </a:rPr>
              <a:t>Integration with various technologies</a:t>
            </a:r>
            <a:endParaRPr lang="en-US" sz="1200" dirty="0">
              <a:latin typeface="Verdana" panose="020B0604030504040204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1200" b="1" dirty="0">
                <a:latin typeface="Verdana" panose="020B0604030504040204"/>
              </a:rPr>
              <a:t>CSRF:</a:t>
            </a:r>
            <a:endParaRPr lang="en-US" sz="1200" b="1" dirty="0">
              <a:latin typeface="Verdana" panose="020B0604030504040204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1200" b="1" dirty="0">
                <a:latin typeface="Verdana" panose="020B0604030504040204"/>
              </a:rPr>
              <a:t>Definition: </a:t>
            </a:r>
            <a:r>
              <a:rPr lang="en-US" sz="1200" dirty="0">
                <a:latin typeface="Verdana" panose="020B0604030504040204"/>
              </a:rPr>
              <a:t>CSRF is an attack that tricks the user into performing actions on behalf of the attacker.</a:t>
            </a:r>
            <a:endParaRPr lang="en-US" sz="1200" dirty="0">
              <a:latin typeface="Verdana" panose="020B0604030504040204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60400" y="629285"/>
            <a:ext cx="2241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/>
              </a:rPr>
              <a:t>What is Spring Security?</a:t>
            </a:r>
            <a:endParaRPr lang="en-US" sz="1200" dirty="0">
              <a:solidFill>
                <a:schemeClr val="bg1"/>
              </a:solidFill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1066758" y="1809930"/>
            <a:ext cx="2008984" cy="505272"/>
          </a:xfrm>
          <a:prstGeom prst="roundRect">
            <a:avLst>
              <a:gd name="adj" fmla="val 6393"/>
            </a:avLst>
          </a:prstGeom>
          <a:solidFill>
            <a:schemeClr val="tx1">
              <a:lumMod val="85000"/>
              <a:lumOff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4" name="Rounded Rectangle 8"/>
          <p:cNvSpPr/>
          <p:nvPr/>
        </p:nvSpPr>
        <p:spPr>
          <a:xfrm>
            <a:off x="411992" y="905143"/>
            <a:ext cx="8175878" cy="3769727"/>
          </a:xfrm>
          <a:prstGeom prst="roundRect">
            <a:avLst>
              <a:gd name="adj" fmla="val 678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5" name="object 51"/>
          <p:cNvSpPr txBox="1"/>
          <p:nvPr/>
        </p:nvSpPr>
        <p:spPr>
          <a:xfrm>
            <a:off x="556129" y="1012459"/>
            <a:ext cx="7927510" cy="3892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25000"/>
              </a:lnSpc>
              <a:buFont typeface="Arial" panose="020B0604020202020204"/>
              <a:buNone/>
            </a:pPr>
            <a:r>
              <a:rPr lang="en-US" sz="1200" b="1" dirty="0">
                <a:latin typeface="Verdana" panose="020B0604030504040204"/>
              </a:rPr>
              <a:t>Importance of Encryption:</a:t>
            </a:r>
            <a:r>
              <a:rPr lang="en-US" sz="1200" dirty="0">
                <a:latin typeface="Verdana" panose="020B0604030504040204"/>
              </a:rPr>
              <a:t> Protects passwords by making it difficult for attackers to retrieve the original password even if they get access to the hashed value.</a:t>
            </a:r>
            <a:endParaRPr lang="en-US" sz="1200" dirty="0">
              <a:latin typeface="Verdana" panose="020B0604030504040204"/>
            </a:endParaRPr>
          </a:p>
          <a:p>
            <a:pPr marL="0" indent="0">
              <a:lnSpc>
                <a:spcPct val="125000"/>
              </a:lnSpc>
              <a:buFont typeface="Arial" panose="020B0604020202020204"/>
              <a:buNone/>
            </a:pPr>
            <a:r>
              <a:rPr lang="en-US" sz="1200" b="1" dirty="0">
                <a:latin typeface="Verdana" panose="020B0604030504040204"/>
              </a:rPr>
              <a:t>BCrypt Algorithm:</a:t>
            </a:r>
            <a:endParaRPr lang="en-US" sz="1200" dirty="0">
              <a:latin typeface="Verdana" panose="020B0604030504040204"/>
            </a:endParaRPr>
          </a:p>
          <a:p>
            <a:pPr marL="0" indent="0">
              <a:lnSpc>
                <a:spcPct val="125000"/>
              </a:lnSpc>
              <a:buFont typeface="Arial" panose="020B0604020202020204"/>
              <a:buNone/>
            </a:pPr>
            <a:r>
              <a:rPr lang="en-US" sz="1200" dirty="0">
                <a:latin typeface="Verdana" panose="020B0604030504040204"/>
              </a:rPr>
              <a:t>Adaptive hashing algorithm designed to be computationally expensive to resist brute-force attacks.</a:t>
            </a:r>
            <a:endParaRPr lang="en-US" sz="1200" dirty="0">
              <a:latin typeface="Verdana" panose="020B0604030504040204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60400" y="629285"/>
            <a:ext cx="2893060" cy="2755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sz="1200">
                <a:solidFill>
                  <a:schemeClr val="bg1"/>
                </a:solidFill>
                <a:latin typeface="Verdana" panose="020B0604030504040204"/>
                <a:sym typeface="+mn-ea"/>
              </a:rPr>
              <a:t>Password Encryption with BCrypt</a:t>
            </a:r>
            <a:endParaRPr sz="1200">
              <a:solidFill>
                <a:schemeClr val="bg1"/>
              </a:solidFill>
              <a:latin typeface="Verdana" panose="020B0604030504040204"/>
              <a:sym typeface="+mn-ea"/>
            </a:endParaRPr>
          </a:p>
        </p:txBody>
      </p:sp>
      <p:pic>
        <p:nvPicPr>
          <p:cNvPr id="7" name="Picture 6" descr="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190750"/>
            <a:ext cx="4524375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62350"/>
            <a:ext cx="51530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1015" y="673100"/>
            <a:ext cx="8427085" cy="419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Definition</a:t>
            </a: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: JWT is a compact, URL-safe means of representing claims to be transferred between two parties.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Structure: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Header: Contains metadata about the type of token and the hashing algorithm used.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Payload: Contains the claims (e.g., user information).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Signature: Ensures the token hasn’t been altered.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835" y="402590"/>
            <a:ext cx="3156585" cy="2806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r>
              <a:rPr lang="en-US" sz="12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JWT</a:t>
            </a:r>
            <a:endParaRPr lang="en-US" sz="12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571115"/>
            <a:ext cx="8861425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6580" y="387350"/>
            <a:ext cx="2223135" cy="2755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Best Practices</a:t>
            </a:r>
            <a:endParaRPr lang="en-US" sz="12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7525" y="740410"/>
            <a:ext cx="8023860" cy="417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Secure Configuration:</a:t>
            </a: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Always keep your Spring Security configurations up-to-date and use non-deprecated methods.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Strong Encryption:</a:t>
            </a: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Use BCrypt for password hashing to enhance security.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Token Management:</a:t>
            </a: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Ensure JWT tokens are short-lived and refresh them periodically.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200" b="1">
                <a:latin typeface="Verdana" panose="020B0604030504040204" charset="0"/>
                <a:cs typeface="Verdana" panose="020B0604030504040204" charset="0"/>
              </a:rPr>
              <a:t>Regular Audits: </a:t>
            </a: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Perform regular security audits and update dependencies.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21690" y="438150"/>
            <a:ext cx="2537460" cy="3079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r>
              <a:rPr lang="en-US" sz="12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JSON Arrays Operations</a:t>
            </a:r>
            <a:endParaRPr lang="en-US" sz="12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1335" y="894080"/>
            <a:ext cx="8165465" cy="3939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28600" indent="-228600">
              <a:lnSpc>
                <a:spcPct val="160000"/>
              </a:lnSpc>
              <a:buAutoNum type="arabicPeriod"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You can add, remove, and modify elements in JSON arrays using JavaScript array methods.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let jsonArray = ["Apple", "Banana", "Cherry"];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 jsonArray.push("Date");         // Adds Date to the array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 jsonArray.splice(1, 1);          // Removes Banana from the array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 jsonArray[0] = "Apricot";      // Changes Apple to Apricot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2.Looping Through JSON Arrays: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let jsonArray = ["Apple", "Banana", "Cherry"];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jsonArray.forEach(function(item, index) {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console.log(index + ": " + item);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});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3.Accessing JSON Arrays in JavaScript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let jsonArray = ["Apple", "Banana", "Cherry"];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             console.log(jsonArray[0]); // Outputs: Apple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470365" y="111823"/>
            <a:ext cx="42195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838158" y="514530"/>
            <a:ext cx="2044160" cy="374103"/>
          </a:xfrm>
          <a:prstGeom prst="roundRect">
            <a:avLst>
              <a:gd name="adj" fmla="val 6393"/>
            </a:avLst>
          </a:prstGeom>
          <a:solidFill>
            <a:schemeClr val="tx1">
              <a:lumMod val="85000"/>
              <a:lumOff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Verdana" panose="020B0604030504040204"/>
              </a:rPr>
              <a:t> Parsing JSON Array</a:t>
            </a:r>
            <a:endParaRPr lang="en-IN" sz="1200" dirty="0">
              <a:latin typeface="Verdana" panose="020B0604030504040204"/>
            </a:endParaRPr>
          </a:p>
        </p:txBody>
      </p:sp>
      <p:sp>
        <p:nvSpPr>
          <p:cNvPr id="4" name="Rounded Rectangle 8"/>
          <p:cNvSpPr/>
          <p:nvPr/>
        </p:nvSpPr>
        <p:spPr>
          <a:xfrm>
            <a:off x="420128" y="905141"/>
            <a:ext cx="8175878" cy="3769727"/>
          </a:xfrm>
          <a:prstGeom prst="roundRect">
            <a:avLst>
              <a:gd name="adj" fmla="val 678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1660" y="1075055"/>
            <a:ext cx="7952740" cy="347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Use `JSON.parse()` to convert JSON strings to JavaScript objects.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  <p:pic>
        <p:nvPicPr>
          <p:cNvPr id="9" name="Picture 8" descr="j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58265"/>
            <a:ext cx="7082790" cy="3048635"/>
          </a:xfrm>
          <a:prstGeom prst="rect">
            <a:avLst/>
          </a:prstGeom>
        </p:spPr>
      </p:pic>
      <p:pic>
        <p:nvPicPr>
          <p:cNvPr id="10" name="Picture 9" descr="j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907155"/>
            <a:ext cx="4919345" cy="1062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462227" y="111822"/>
            <a:ext cx="42195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659723" y="559615"/>
            <a:ext cx="2422226" cy="374103"/>
          </a:xfrm>
          <a:prstGeom prst="roundRect">
            <a:avLst>
              <a:gd name="adj" fmla="val 6393"/>
            </a:avLst>
          </a:prstGeom>
          <a:solidFill>
            <a:schemeClr val="tx1">
              <a:lumMod val="85000"/>
              <a:lumOff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Verdana" panose="020B0604030504040204"/>
              </a:rPr>
              <a:t>Stringifying JSON Arrays</a:t>
            </a:r>
            <a:endParaRPr lang="en-IN" sz="1100" dirty="0">
              <a:latin typeface="Verdana" panose="020B0604030504040204"/>
            </a:endParaRPr>
          </a:p>
        </p:txBody>
      </p:sp>
      <p:sp>
        <p:nvSpPr>
          <p:cNvPr id="4" name="Rounded Rectangle 8"/>
          <p:cNvSpPr/>
          <p:nvPr/>
        </p:nvSpPr>
        <p:spPr>
          <a:xfrm>
            <a:off x="307762" y="905141"/>
            <a:ext cx="8175878" cy="3769727"/>
          </a:xfrm>
          <a:prstGeom prst="roundRect">
            <a:avLst>
              <a:gd name="adj" fmla="val 678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Verdana" panose="020B0604030504040204"/>
            </a:endParaRPr>
          </a:p>
        </p:txBody>
      </p:sp>
      <p:sp>
        <p:nvSpPr>
          <p:cNvPr id="5" name="object 51"/>
          <p:cNvSpPr txBox="1"/>
          <p:nvPr/>
        </p:nvSpPr>
        <p:spPr>
          <a:xfrm>
            <a:off x="556129" y="1012459"/>
            <a:ext cx="7927510" cy="3892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25000"/>
              </a:lnSpc>
              <a:buFont typeface="Arial" panose="020B0604020202020204"/>
              <a:buNone/>
            </a:pPr>
          </a:p>
          <a:p>
            <a:pPr indent="-342900">
              <a:lnSpc>
                <a:spcPct val="125000"/>
              </a:lnSpc>
              <a:buFont typeface="Arial" panose="020B0604020202020204"/>
              <a:buChar char="•"/>
            </a:pPr>
          </a:p>
          <a:p>
            <a:pPr marL="285750" indent="-285750">
              <a:lnSpc>
                <a:spcPct val="125000"/>
              </a:lnSpc>
              <a:buFont typeface="Arial" panose="020B0604020202020204"/>
              <a:buChar char="•"/>
            </a:pPr>
            <a:endParaRPr lang="en-US" sz="1000" b="1" dirty="0">
              <a:latin typeface="Verdana" panose="020B060403050404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99219" y="1581150"/>
            <a:ext cx="2818676" cy="3294792"/>
          </a:xfrm>
          <a:prstGeom prst="rect">
            <a:avLst/>
          </a:prstGeom>
        </p:spPr>
        <p:txBody>
          <a:bodyPr lIns="95250" tIns="47625" rIns="95250" bIns="47625" rtlCol="0">
            <a:noAutofit/>
          </a:bodyPr>
          <a:lstStyle/>
          <a:p>
            <a:pPr>
              <a:defRPr lang="en-US" sz="1400" dirty="0"/>
            </a:pPr>
            <a:endParaRPr lang="en-US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07670" y="1003935"/>
            <a:ext cx="8190865" cy="3713480"/>
          </a:xfrm>
          <a:prstGeom prst="rect">
            <a:avLst/>
          </a:prstGeom>
        </p:spPr>
        <p:txBody>
          <a:bodyPr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n-US" sz="1200" b="0" dirty="0">
                <a:solidFill>
                  <a:schemeClr val="tx1"/>
                </a:solidFill>
                <a:latin typeface="Verdana" panose="020B0604030504040204"/>
              </a:rPr>
              <a:t>U</a:t>
            </a:r>
            <a:endParaRPr lang="en-US" sz="1200" b="0" dirty="0">
              <a:solidFill>
                <a:schemeClr val="tx1"/>
              </a:solidFill>
              <a:latin typeface="Verdana" panose="020B0604030504040204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  <p:pic>
        <p:nvPicPr>
          <p:cNvPr id="13" name="Picture 12" descr="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7445"/>
            <a:ext cx="9143365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5780" y="791845"/>
            <a:ext cx="8237220" cy="4018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>
              <a:lnSpc>
                <a:spcPct val="140000"/>
              </a:lnSpc>
            </a:pP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8965" y="488950"/>
            <a:ext cx="2134235" cy="2755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2"/>
                </a:solidFill>
                <a:latin typeface="Verdana" panose="020B0604030504040204" charset="0"/>
                <a:cs typeface="Verdana" panose="020B0604030504040204" charset="0"/>
              </a:rPr>
              <a:t>Practical Applications</a:t>
            </a:r>
            <a:endParaRPr lang="en-US" sz="1200">
              <a:solidFill>
                <a:schemeClr val="bg2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2462231" y="111823"/>
            <a:ext cx="4219543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>
                <a:latin typeface="Verdana" panose="020B0604030504040204"/>
                <a:sym typeface="+mn-ea"/>
              </a:rPr>
              <a:t>JSON Array</a:t>
            </a:r>
            <a:endParaRPr lang="en-US" dirty="0">
              <a:latin typeface="Verdana" panose="020B060403050404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764540"/>
            <a:ext cx="9119235" cy="419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1">
          <a:schemeClr val="accent1"/>
        </a:lnRef>
        <a:fillRef idx="3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 rtlCol="0" anchor="ctr"/>
      <a:lstStyle>
        <a:lvl1pPr lvl="0" algn="ctr"/>
      </a:lstStyle>
      <a:style>
        <a:lnRef idx="2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1">
          <a:schemeClr val="accent1"/>
        </a:lnRef>
        <a:fillRef idx="3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 rtlCol="0" anchor="ctr"/>
      <a:lstStyle>
        <a:lvl1pPr lvl="0" algn="ctr"/>
      </a:lstStyle>
      <a:style>
        <a:lnRef idx="2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Presentation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Arial</vt:lpstr>
      <vt:lpstr>Verdana</vt:lpstr>
      <vt:lpstr>Verdana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subham.krishna</cp:lastModifiedBy>
  <cp:revision>13</cp:revision>
  <dcterms:created xsi:type="dcterms:W3CDTF">2024-06-04T09:48:00Z</dcterms:created>
  <dcterms:modified xsi:type="dcterms:W3CDTF">2024-08-06T12:06:22Z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BD39F97DC615473EA693428A2FF77895_13</vt:lpwstr>
  </property>
  <property fmtid="{D5CDD505-2E9C-101B-9397-08002B2CF9AE}" pid="3" name="KSOProductBuildVer">
    <vt:lpwstr>1033-12.2.0.17545</vt:lpwstr>
  </property>
</Properties>
</file>