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840" r:id="rId1"/>
  </p:sldMasterIdLst>
  <p:notesMasterIdLst>
    <p:notesMasterId r:id="rId15"/>
  </p:notesMasterIdLst>
  <p:sldIdLst>
    <p:sldId id="256" r:id="rId2"/>
    <p:sldId id="257" r:id="rId3"/>
    <p:sldId id="262" r:id="rId4"/>
    <p:sldId id="258" r:id="rId5"/>
    <p:sldId id="259" r:id="rId6"/>
    <p:sldId id="260" r:id="rId7"/>
    <p:sldId id="261" r:id="rId8"/>
    <p:sldId id="263" r:id="rId9"/>
    <p:sldId id="264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339" autoAdjust="0"/>
    <p:restoredTop sz="94660"/>
  </p:normalViewPr>
  <p:slideViewPr>
    <p:cSldViewPr snapToGrid="0">
      <p:cViewPr varScale="1">
        <p:scale>
          <a:sx n="127" d="100"/>
          <a:sy n="127" d="100"/>
        </p:scale>
        <p:origin x="100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038FFCF-8EAC-4250-A265-C97E9517D4D2}" type="datetimeFigureOut">
              <a:rPr lang="en-GB" smtClean="0"/>
              <a:t>14/10/2025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0EAECC8-FAD9-445F-8C97-A9507726EF1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3876617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59833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026" name="Picture 2" descr="Image result for school of informatics edinburgh logo">
            <a:extLst>
              <a:ext uri="{FF2B5EF4-FFF2-40B4-BE49-F238E27FC236}">
                <a16:creationId xmlns:a16="http://schemas.microsoft.com/office/drawing/2014/main" id="{64024A28-177C-4A86-9505-868CB12B17A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0890783" y="133350"/>
            <a:ext cx="1157287" cy="12906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108728"/>
            <a:ext cx="10353762" cy="682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571750"/>
            <a:ext cx="3300984" cy="3219450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480368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480367"/>
            <a:ext cx="3300984" cy="1310833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480365"/>
            <a:ext cx="3300984" cy="1310835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125508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6E0014FD-60EF-45F1-99DA-44933AA3985F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6" name="Picture 2" descr="Image result for school of informatics edinburgh logo">
            <a:extLst>
              <a:ext uri="{FF2B5EF4-FFF2-40B4-BE49-F238E27FC236}">
                <a16:creationId xmlns:a16="http://schemas.microsoft.com/office/drawing/2014/main" id="{767DAEEF-1902-4D3C-9B8F-48CBD86EC9E1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7119" t="10054" r="16849" b="16305"/>
          <a:stretch/>
        </p:blipFill>
        <p:spPr bwMode="auto">
          <a:xfrm>
            <a:off x="11153389" y="154365"/>
            <a:ext cx="838258" cy="934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589879"/>
            <a:ext cx="9590550" cy="150705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1732449"/>
            <a:ext cx="5060497" cy="4058750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02892" y="1732449"/>
            <a:ext cx="5064665" cy="405875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89072" cy="4148769"/>
          </a:xfrm>
          <a:prstGeom prst="rect">
            <a:avLst/>
          </a:prstGeom>
        </p:spPr>
      </p:pic>
      <p:pic>
        <p:nvPicPr>
          <p:cNvPr id="21" name="Picture 20" descr="Slate-V2-HD-comp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8485" y="1734506"/>
            <a:ext cx="5089072" cy="414876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05872" y="1835254"/>
            <a:ext cx="4876344" cy="54488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05872" y="2380137"/>
            <a:ext cx="4876344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294967" y="1835254"/>
            <a:ext cx="4895330" cy="544883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294967" y="2380137"/>
            <a:ext cx="4895330" cy="341106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181600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1518"/>
            <a:ext cx="3706889" cy="3359681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923"/>
            <a:ext cx="5934949" cy="1829338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439261"/>
            <a:ext cx="5934949" cy="3376134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1732449"/>
            <a:ext cx="10353762" cy="4058751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58832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8E36636D-D922-432D-A958-524484B5923D}" type="datetimeFigureOut">
              <a:rPr lang="en-US" dirty="0"/>
              <a:pPr/>
              <a:t>10/14/25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5883275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5883275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DF28FB93-0A08-4E7D-8E63-9EFA29F1E093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841" r:id="rId1"/>
    <p:sldLayoutId id="2147483846" r:id="rId2"/>
    <p:sldLayoutId id="2147483847" r:id="rId3"/>
    <p:sldLayoutId id="2147483842" r:id="rId4"/>
    <p:sldLayoutId id="2147483843" r:id="rId5"/>
    <p:sldLayoutId id="2147483844" r:id="rId6"/>
    <p:sldLayoutId id="2147483845" r:id="rId7"/>
    <p:sldLayoutId id="2147483848" r:id="rId8"/>
    <p:sldLayoutId id="2147483849" r:id="rId9"/>
    <p:sldLayoutId id="2147483852" r:id="rId10"/>
    <p:sldLayoutId id="2147483853" r:id="rId11"/>
    <p:sldLayoutId id="2147483854" r:id="rId12"/>
    <p:sldLayoutId id="2147483855" r:id="rId13"/>
    <p:sldLayoutId id="2147483858" r:id="rId14"/>
    <p:sldLayoutId id="2147483859" r:id="rId15"/>
    <p:sldLayoutId id="2147483850" r:id="rId16"/>
    <p:sldLayoutId id="2147483851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0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dspace.mit.edu/bitstream/handle/1721.1/86191/6-837-fall-2003/contents/lecture-notes/5_1_trans_hier.pdf" TargetMode="External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_DHW3KhqR40&amp;t=18s" TargetMode="External"/><Relationship Id="rId2" Type="http://schemas.openxmlformats.org/officeDocument/2006/relationships/hyperlink" Target="https://www.scratchapixel.com/lessons/3d-basic-rendering/ray-tracing-generating-camera-rays/generating-camera-rays.html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EE3763-E18E-487D-A4DB-E0036745FB1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Graphics: Rendering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3538100-21BC-4A77-81A4-F290A528D2E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Lecture 9: Transformations</a:t>
            </a:r>
          </a:p>
          <a:p>
            <a:r>
              <a:rPr lang="en-GB" dirty="0"/>
              <a:t>Kartic </a:t>
            </a:r>
            <a:r>
              <a:rPr lang="en-GB" dirty="0" err="1"/>
              <a:t>Subr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407112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77703F-F447-2DFD-A14F-A1FB27D907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FC553A0-3060-FA1D-27CD-2573EC2BB2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60169"/>
            <a:ext cx="7772400" cy="49376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024573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94A9F88-29E8-AE5C-943B-C52B089C37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E99DA14-381E-7135-4357-93ADB9AED7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71049"/>
            <a:ext cx="7772400" cy="51159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051732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E6A99A3-70C8-28F4-9CC6-6244E65257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99C964A2-7482-D90F-A796-CA4A7827C60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883321"/>
            <a:ext cx="7772400" cy="509135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484355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429D39-68C3-4CB2-C2BC-59825672F7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6EC3730-2482-7F26-E575-F5D8BE5102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2073451"/>
            <a:ext cx="7772400" cy="271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052915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4FEEC-B54E-00BF-D3DF-214ED89882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6C02F23-B7F2-2FC4-52BF-7E232E9325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90670" y="1172944"/>
            <a:ext cx="7772400" cy="4974336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E08C794D-4039-587D-541B-34EE1F6B6B70}"/>
              </a:ext>
            </a:extLst>
          </p:cNvPr>
          <p:cNvSpPr txBox="1"/>
          <p:nvPr/>
        </p:nvSpPr>
        <p:spPr>
          <a:xfrm>
            <a:off x="6973557" y="6147280"/>
            <a:ext cx="38485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Durand and Cutler’s Slides </a:t>
            </a:r>
            <a:r>
              <a:rPr lang="en-US" dirty="0">
                <a:hlinkClick r:id="rId3"/>
              </a:rPr>
              <a:t>here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0020860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4D7CA0-6E01-EBD9-17F3-29F5758A6B5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36E0F2-8301-5AAA-CA1A-BCF60005C72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Transformations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212A2-A8ED-8DD5-7AFD-3F3E5E54E29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59869" t="29749" r="183" b="32880"/>
          <a:stretch>
            <a:fillRect/>
          </a:stretch>
        </p:blipFill>
        <p:spPr>
          <a:xfrm>
            <a:off x="3034602" y="1488838"/>
            <a:ext cx="6481187" cy="38803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0819062"/>
      </p:ext>
    </p:extLst>
  </p:cSld>
  <p:clrMapOvr>
    <a:masterClrMapping/>
  </p:clrMapOvr>
  <mc:AlternateContent xmlns:mc="http://schemas.openxmlformats.org/markup-compatibility/2006">
    <mc:Choice xmlns:p159="http://schemas.microsoft.com/office/powerpoint/2015/09/main" Requires="p159">
      <p:transition spd="slow">
        <p159:morph option="byObject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F2A5FC-D584-0CB3-7DCE-83D81CC4D9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Camera space transformation - recap</a:t>
            </a:r>
          </a:p>
        </p:txBody>
      </p:sp>
      <p:sp>
        <p:nvSpPr>
          <p:cNvPr id="3" name="Double Bracket 2">
            <a:extLst>
              <a:ext uri="{FF2B5EF4-FFF2-40B4-BE49-F238E27FC236}">
                <a16:creationId xmlns:a16="http://schemas.microsoft.com/office/drawing/2014/main" id="{1709B3D4-EB97-BABB-5FB6-5F1973FC90F7}"/>
              </a:ext>
            </a:extLst>
          </p:cNvPr>
          <p:cNvSpPr/>
          <p:nvPr/>
        </p:nvSpPr>
        <p:spPr>
          <a:xfrm>
            <a:off x="4821606" y="2091146"/>
            <a:ext cx="1600899" cy="156103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ouble Bracket 3">
            <a:extLst>
              <a:ext uri="{FF2B5EF4-FFF2-40B4-BE49-F238E27FC236}">
                <a16:creationId xmlns:a16="http://schemas.microsoft.com/office/drawing/2014/main" id="{14FBD256-BFD6-A1D8-87C4-BBF358FCCC39}"/>
              </a:ext>
            </a:extLst>
          </p:cNvPr>
          <p:cNvSpPr/>
          <p:nvPr/>
        </p:nvSpPr>
        <p:spPr>
          <a:xfrm>
            <a:off x="9621828" y="2091147"/>
            <a:ext cx="737801" cy="195580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Round Single Corner of Rectangle 4">
            <a:extLst>
              <a:ext uri="{FF2B5EF4-FFF2-40B4-BE49-F238E27FC236}">
                <a16:creationId xmlns:a16="http://schemas.microsoft.com/office/drawing/2014/main" id="{53FDD707-C7DA-B17E-71D7-DCC21AAB9824}"/>
              </a:ext>
            </a:extLst>
          </p:cNvPr>
          <p:cNvSpPr/>
          <p:nvPr/>
        </p:nvSpPr>
        <p:spPr>
          <a:xfrm>
            <a:off x="9797449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6" name="Round Single Corner of Rectangle 5">
            <a:extLst>
              <a:ext uri="{FF2B5EF4-FFF2-40B4-BE49-F238E27FC236}">
                <a16:creationId xmlns:a16="http://schemas.microsoft.com/office/drawing/2014/main" id="{CD27F7DA-5517-E16D-6DA0-5584E95D37BC}"/>
              </a:ext>
            </a:extLst>
          </p:cNvPr>
          <p:cNvSpPr/>
          <p:nvPr/>
        </p:nvSpPr>
        <p:spPr>
          <a:xfrm>
            <a:off x="9804883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Z</a:t>
            </a:r>
          </a:p>
        </p:txBody>
      </p:sp>
      <p:sp>
        <p:nvSpPr>
          <p:cNvPr id="7" name="Round Single Corner of Rectangle 6">
            <a:extLst>
              <a:ext uri="{FF2B5EF4-FFF2-40B4-BE49-F238E27FC236}">
                <a16:creationId xmlns:a16="http://schemas.microsoft.com/office/drawing/2014/main" id="{9F252D54-084B-E215-D4EF-723B32958CC5}"/>
              </a:ext>
            </a:extLst>
          </p:cNvPr>
          <p:cNvSpPr/>
          <p:nvPr/>
        </p:nvSpPr>
        <p:spPr>
          <a:xfrm>
            <a:off x="9793117" y="223296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8" name="Round Single Corner of Rectangle 7">
            <a:extLst>
              <a:ext uri="{FF2B5EF4-FFF2-40B4-BE49-F238E27FC236}">
                <a16:creationId xmlns:a16="http://schemas.microsoft.com/office/drawing/2014/main" id="{D788FDB2-50EF-A962-F9E5-B4BE9D817B8D}"/>
              </a:ext>
            </a:extLst>
          </p:cNvPr>
          <p:cNvSpPr/>
          <p:nvPr/>
        </p:nvSpPr>
        <p:spPr>
          <a:xfrm>
            <a:off x="9804882" y="3534577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9" name="Double Bracket 8">
            <a:extLst>
              <a:ext uri="{FF2B5EF4-FFF2-40B4-BE49-F238E27FC236}">
                <a16:creationId xmlns:a16="http://schemas.microsoft.com/office/drawing/2014/main" id="{3882BEB0-6B2D-5076-506F-66EEDBF32226}"/>
              </a:ext>
            </a:extLst>
          </p:cNvPr>
          <p:cNvSpPr/>
          <p:nvPr/>
        </p:nvSpPr>
        <p:spPr>
          <a:xfrm>
            <a:off x="2285343" y="2158053"/>
            <a:ext cx="737801" cy="1493483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ound Single Corner of Rectangle 9">
            <a:extLst>
              <a:ext uri="{FF2B5EF4-FFF2-40B4-BE49-F238E27FC236}">
                <a16:creationId xmlns:a16="http://schemas.microsoft.com/office/drawing/2014/main" id="{E52F29D5-8D09-90ED-8550-E85D15CC5DEF}"/>
              </a:ext>
            </a:extLst>
          </p:cNvPr>
          <p:cNvSpPr/>
          <p:nvPr/>
        </p:nvSpPr>
        <p:spPr>
          <a:xfrm>
            <a:off x="2460964" y="2761477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y</a:t>
            </a:r>
          </a:p>
        </p:txBody>
      </p:sp>
      <p:sp>
        <p:nvSpPr>
          <p:cNvPr id="11" name="Round Single Corner of Rectangle 10">
            <a:extLst>
              <a:ext uri="{FF2B5EF4-FFF2-40B4-BE49-F238E27FC236}">
                <a16:creationId xmlns:a16="http://schemas.microsoft.com/office/drawing/2014/main" id="{366C718B-9532-FFF4-67B8-7E8367E785DF}"/>
              </a:ext>
            </a:extLst>
          </p:cNvPr>
          <p:cNvSpPr/>
          <p:nvPr/>
        </p:nvSpPr>
        <p:spPr>
          <a:xfrm>
            <a:off x="2468398" y="3181480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12" name="Round Single Corner of Rectangle 11">
            <a:extLst>
              <a:ext uri="{FF2B5EF4-FFF2-40B4-BE49-F238E27FC236}">
                <a16:creationId xmlns:a16="http://schemas.microsoft.com/office/drawing/2014/main" id="{17D4D996-59DF-0DBE-1B1F-1F7F05BDA130}"/>
              </a:ext>
            </a:extLst>
          </p:cNvPr>
          <p:cNvSpPr/>
          <p:nvPr/>
        </p:nvSpPr>
        <p:spPr>
          <a:xfrm>
            <a:off x="2456632" y="2299872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x</a:t>
            </a:r>
          </a:p>
        </p:txBody>
      </p:sp>
      <p:sp>
        <p:nvSpPr>
          <p:cNvPr id="13" name="Right Arrow 12">
            <a:extLst>
              <a:ext uri="{FF2B5EF4-FFF2-40B4-BE49-F238E27FC236}">
                <a16:creationId xmlns:a16="http://schemas.microsoft.com/office/drawing/2014/main" id="{CD3A860D-2958-74EC-459E-B10C88E3BD21}"/>
              </a:ext>
            </a:extLst>
          </p:cNvPr>
          <p:cNvSpPr/>
          <p:nvPr/>
        </p:nvSpPr>
        <p:spPr>
          <a:xfrm flipH="1">
            <a:off x="3189160" y="2669666"/>
            <a:ext cx="1325570" cy="48431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14310D2F-A4B3-8597-66FE-0B455D3DC94B}"/>
                  </a:ext>
                </a:extLst>
              </p:cNvPr>
              <p:cNvSpPr/>
              <p:nvPr/>
            </p:nvSpPr>
            <p:spPr>
              <a:xfrm>
                <a:off x="5447792" y="2247278"/>
                <a:ext cx="358283" cy="343075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>
          <p:sp>
            <p:nvSpPr>
              <p:cNvPr id="14" name="Round Single Corner of Rectangle 13">
                <a:extLst>
                  <a:ext uri="{FF2B5EF4-FFF2-40B4-BE49-F238E27FC236}">
                    <a16:creationId xmlns:a16="http://schemas.microsoft.com/office/drawing/2014/main" id="{14310D2F-A4B3-8597-66FE-0B455D3DC94B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7792" y="2247278"/>
                <a:ext cx="358283" cy="343075"/>
              </a:xfrm>
              <a:prstGeom prst="round1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Round Single Corner of Rectangle 14">
            <a:extLst>
              <a:ext uri="{FF2B5EF4-FFF2-40B4-BE49-F238E27FC236}">
                <a16:creationId xmlns:a16="http://schemas.microsoft.com/office/drawing/2014/main" id="{ED08F2AC-E2EE-E6C5-0CFA-29A1682E8604}"/>
              </a:ext>
            </a:extLst>
          </p:cNvPr>
          <p:cNvSpPr/>
          <p:nvPr/>
        </p:nvSpPr>
        <p:spPr>
          <a:xfrm>
            <a:off x="4984632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6" name="Round Single Corner of Rectangle 15">
            <a:extLst>
              <a:ext uri="{FF2B5EF4-FFF2-40B4-BE49-F238E27FC236}">
                <a16:creationId xmlns:a16="http://schemas.microsoft.com/office/drawing/2014/main" id="{1323A8F2-3D1A-DCC4-D31C-B423A87981FE}"/>
              </a:ext>
            </a:extLst>
          </p:cNvPr>
          <p:cNvSpPr/>
          <p:nvPr/>
        </p:nvSpPr>
        <p:spPr>
          <a:xfrm>
            <a:off x="5889864" y="223301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u</a:t>
            </a:r>
          </a:p>
        </p:txBody>
      </p:sp>
      <p:sp>
        <p:nvSpPr>
          <p:cNvPr id="17" name="Round Single Corner of Rectangle 16">
            <a:extLst>
              <a:ext uri="{FF2B5EF4-FFF2-40B4-BE49-F238E27FC236}">
                <a16:creationId xmlns:a16="http://schemas.microsoft.com/office/drawing/2014/main" id="{AC38D4E0-0B62-BB81-C693-B814B8C4A335}"/>
              </a:ext>
            </a:extLst>
          </p:cNvPr>
          <p:cNvSpPr/>
          <p:nvPr/>
        </p:nvSpPr>
        <p:spPr>
          <a:xfrm>
            <a:off x="5889864" y="269457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v</a:t>
            </a:r>
          </a:p>
        </p:txBody>
      </p:sp>
      <p:sp>
        <p:nvSpPr>
          <p:cNvPr id="18" name="Round Single Corner of Rectangle 17">
            <a:extLst>
              <a:ext uri="{FF2B5EF4-FFF2-40B4-BE49-F238E27FC236}">
                <a16:creationId xmlns:a16="http://schemas.microsoft.com/office/drawing/2014/main" id="{68B88A18-09B2-C34B-41EE-BB048302A903}"/>
              </a:ext>
            </a:extLst>
          </p:cNvPr>
          <p:cNvSpPr/>
          <p:nvPr/>
        </p:nvSpPr>
        <p:spPr>
          <a:xfrm>
            <a:off x="4992066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19" name="Round Single Corner of Rectangle 18">
            <a:extLst>
              <a:ext uri="{FF2B5EF4-FFF2-40B4-BE49-F238E27FC236}">
                <a16:creationId xmlns:a16="http://schemas.microsoft.com/office/drawing/2014/main" id="{11D5249E-CD31-B254-4604-C0D1B3F7ECB4}"/>
              </a:ext>
            </a:extLst>
          </p:cNvPr>
          <p:cNvSpPr/>
          <p:nvPr/>
        </p:nvSpPr>
        <p:spPr>
          <a:xfrm>
            <a:off x="5455226" y="3128841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0</a:t>
            </a:r>
          </a:p>
        </p:txBody>
      </p:sp>
      <p:sp>
        <p:nvSpPr>
          <p:cNvPr id="20" name="Round Single Corner of Rectangle 19">
            <a:extLst>
              <a:ext uri="{FF2B5EF4-FFF2-40B4-BE49-F238E27FC236}">
                <a16:creationId xmlns:a16="http://schemas.microsoft.com/office/drawing/2014/main" id="{7720DAF5-4E39-C2AF-F81D-8F74961BB1C4}"/>
              </a:ext>
            </a:extLst>
          </p:cNvPr>
          <p:cNvSpPr/>
          <p:nvPr/>
        </p:nvSpPr>
        <p:spPr>
          <a:xfrm>
            <a:off x="5889864" y="3114574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</a:p>
        </p:txBody>
      </p:sp>
      <p:sp>
        <p:nvSpPr>
          <p:cNvPr id="21" name="Round Single Corner of Rectangle 20">
            <a:extLst>
              <a:ext uri="{FF2B5EF4-FFF2-40B4-BE49-F238E27FC236}">
                <a16:creationId xmlns:a16="http://schemas.microsoft.com/office/drawing/2014/main" id="{58B40916-153C-D7F0-0B63-F20A3473FAC8}"/>
              </a:ext>
            </a:extLst>
          </p:cNvPr>
          <p:cNvSpPr/>
          <p:nvPr/>
        </p:nvSpPr>
        <p:spPr>
          <a:xfrm>
            <a:off x="4980300" y="223296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x</a:t>
            </a:r>
            <a:endParaRPr lang="en-US" dirty="0"/>
          </a:p>
        </p:txBody>
      </p:sp>
      <p:sp>
        <p:nvSpPr>
          <p:cNvPr id="22" name="Round Single Corner of Rectangle 21">
            <a:extLst>
              <a:ext uri="{FF2B5EF4-FFF2-40B4-BE49-F238E27FC236}">
                <a16:creationId xmlns:a16="http://schemas.microsoft.com/office/drawing/2014/main" id="{D3276F90-078C-1F42-D9F2-B64DB738C936}"/>
              </a:ext>
            </a:extLst>
          </p:cNvPr>
          <p:cNvSpPr/>
          <p:nvPr/>
        </p:nvSpPr>
        <p:spPr>
          <a:xfrm>
            <a:off x="5443460" y="2694526"/>
            <a:ext cx="358283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/>
              <a:t>f</a:t>
            </a:r>
            <a:r>
              <a:rPr lang="en-US" baseline="-25000" dirty="0" err="1"/>
              <a:t>y</a:t>
            </a:r>
            <a:endParaRPr lang="en-US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EB9A2FB-63A3-5516-3A06-14586CEE0D59}"/>
              </a:ext>
            </a:extLst>
          </p:cNvPr>
          <p:cNvSpPr txBox="1"/>
          <p:nvPr/>
        </p:nvSpPr>
        <p:spPr>
          <a:xfrm>
            <a:off x="2138854" y="3838192"/>
            <a:ext cx="13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2D pixel coordinates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5944A5C1-D225-A4F2-5799-AB10D24B7056}"/>
              </a:ext>
            </a:extLst>
          </p:cNvPr>
          <p:cNvSpPr txBox="1"/>
          <p:nvPr/>
        </p:nvSpPr>
        <p:spPr>
          <a:xfrm>
            <a:off x="9353923" y="4157910"/>
            <a:ext cx="137565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3D world coordinates</a:t>
            </a:r>
          </a:p>
        </p:txBody>
      </p:sp>
      <p:sp>
        <p:nvSpPr>
          <p:cNvPr id="25" name="Double Bracket 24">
            <a:extLst>
              <a:ext uri="{FF2B5EF4-FFF2-40B4-BE49-F238E27FC236}">
                <a16:creationId xmlns:a16="http://schemas.microsoft.com/office/drawing/2014/main" id="{486FDDAD-6173-E9B7-E005-7F3A778DA25E}"/>
              </a:ext>
            </a:extLst>
          </p:cNvPr>
          <p:cNvSpPr/>
          <p:nvPr/>
        </p:nvSpPr>
        <p:spPr>
          <a:xfrm>
            <a:off x="6832805" y="2091442"/>
            <a:ext cx="2238156" cy="1561036"/>
          </a:xfrm>
          <a:prstGeom prst="bracketPair">
            <a:avLst>
              <a:gd name="adj" fmla="val 8631"/>
            </a:avLst>
          </a:prstGeom>
          <a:ln w="38100">
            <a:solidFill>
              <a:srgbClr val="FFFF00"/>
            </a:solidFill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sz="140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26" name="Round Single Corner of Rectangle 25">
                <a:extLst>
                  <a:ext uri="{FF2B5EF4-FFF2-40B4-BE49-F238E27FC236}">
                    <a16:creationId xmlns:a16="http://schemas.microsoft.com/office/drawing/2014/main" id="{BAC290CB-AE0A-90D8-4103-172A788A89A9}"/>
                  </a:ext>
                </a:extLst>
              </p:cNvPr>
              <p:cNvSpPr/>
              <p:nvPr/>
            </p:nvSpPr>
            <p:spPr>
              <a:xfrm>
                <a:off x="7470943" y="2238430"/>
                <a:ext cx="461805" cy="343075"/>
              </a:xfrm>
              <a:prstGeom prst="round1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𝑟</m:t>
                      </m:r>
                      <m:r>
                        <a:rPr lang="en-US" sz="14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12</m:t>
                      </m:r>
                    </m:oMath>
                  </m:oMathPara>
                </a14:m>
                <a:endParaRPr lang="en-US" sz="1400" i="1" dirty="0"/>
              </a:p>
            </p:txBody>
          </p:sp>
        </mc:Choice>
        <mc:Fallback>
          <p:sp>
            <p:nvSpPr>
              <p:cNvPr id="26" name="Round Single Corner of Rectangle 25">
                <a:extLst>
                  <a:ext uri="{FF2B5EF4-FFF2-40B4-BE49-F238E27FC236}">
                    <a16:creationId xmlns:a16="http://schemas.microsoft.com/office/drawing/2014/main" id="{BAC290CB-AE0A-90D8-4103-172A788A89A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0943" y="2238430"/>
                <a:ext cx="461805" cy="343075"/>
              </a:xfrm>
              <a:prstGeom prst="round1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Round Single Corner of Rectangle 26">
            <a:extLst>
              <a:ext uri="{FF2B5EF4-FFF2-40B4-BE49-F238E27FC236}">
                <a16:creationId xmlns:a16="http://schemas.microsoft.com/office/drawing/2014/main" id="{C05C8BE3-64EB-68FE-4201-30ADB974A6CB}"/>
              </a:ext>
            </a:extLst>
          </p:cNvPr>
          <p:cNvSpPr/>
          <p:nvPr/>
        </p:nvSpPr>
        <p:spPr>
          <a:xfrm>
            <a:off x="6971207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r21</a:t>
            </a:r>
          </a:p>
        </p:txBody>
      </p:sp>
      <p:sp>
        <p:nvSpPr>
          <p:cNvPr id="28" name="Round Single Corner of Rectangle 27">
            <a:extLst>
              <a:ext uri="{FF2B5EF4-FFF2-40B4-BE49-F238E27FC236}">
                <a16:creationId xmlns:a16="http://schemas.microsoft.com/office/drawing/2014/main" id="{0DD1C7BA-9652-DB9C-D223-58D7A9EB8622}"/>
              </a:ext>
            </a:extLst>
          </p:cNvPr>
          <p:cNvSpPr/>
          <p:nvPr/>
        </p:nvSpPr>
        <p:spPr>
          <a:xfrm>
            <a:off x="7986167" y="223330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r13</a:t>
            </a:r>
          </a:p>
        </p:txBody>
      </p:sp>
      <p:sp>
        <p:nvSpPr>
          <p:cNvPr id="29" name="Round Single Corner of Rectangle 28">
            <a:extLst>
              <a:ext uri="{FF2B5EF4-FFF2-40B4-BE49-F238E27FC236}">
                <a16:creationId xmlns:a16="http://schemas.microsoft.com/office/drawing/2014/main" id="{747B3646-3386-7BA8-4847-CE67573866E1}"/>
              </a:ext>
            </a:extLst>
          </p:cNvPr>
          <p:cNvSpPr/>
          <p:nvPr/>
        </p:nvSpPr>
        <p:spPr>
          <a:xfrm>
            <a:off x="8485903" y="2247574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t1</a:t>
            </a:r>
          </a:p>
        </p:txBody>
      </p:sp>
      <p:sp>
        <p:nvSpPr>
          <p:cNvPr id="30" name="Round Single Corner of Rectangle 29">
            <a:extLst>
              <a:ext uri="{FF2B5EF4-FFF2-40B4-BE49-F238E27FC236}">
                <a16:creationId xmlns:a16="http://schemas.microsoft.com/office/drawing/2014/main" id="{248697C8-AA30-F699-1FEF-1A265012D76F}"/>
              </a:ext>
            </a:extLst>
          </p:cNvPr>
          <p:cNvSpPr/>
          <p:nvPr/>
        </p:nvSpPr>
        <p:spPr>
          <a:xfrm>
            <a:off x="7986167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r23</a:t>
            </a:r>
          </a:p>
        </p:txBody>
      </p:sp>
      <p:sp>
        <p:nvSpPr>
          <p:cNvPr id="31" name="Round Single Corner of Rectangle 30">
            <a:extLst>
              <a:ext uri="{FF2B5EF4-FFF2-40B4-BE49-F238E27FC236}">
                <a16:creationId xmlns:a16="http://schemas.microsoft.com/office/drawing/2014/main" id="{35D4BC7C-C61A-9303-8E2F-13BD472E72A0}"/>
              </a:ext>
            </a:extLst>
          </p:cNvPr>
          <p:cNvSpPr/>
          <p:nvPr/>
        </p:nvSpPr>
        <p:spPr>
          <a:xfrm>
            <a:off x="8485903" y="269486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t2</a:t>
            </a:r>
          </a:p>
        </p:txBody>
      </p:sp>
      <p:sp>
        <p:nvSpPr>
          <p:cNvPr id="32" name="Round Single Corner of Rectangle 31">
            <a:extLst>
              <a:ext uri="{FF2B5EF4-FFF2-40B4-BE49-F238E27FC236}">
                <a16:creationId xmlns:a16="http://schemas.microsoft.com/office/drawing/2014/main" id="{6203A1CC-9F9F-7329-1FEB-D5280D5E7A27}"/>
              </a:ext>
            </a:extLst>
          </p:cNvPr>
          <p:cNvSpPr/>
          <p:nvPr/>
        </p:nvSpPr>
        <p:spPr>
          <a:xfrm>
            <a:off x="6978641" y="3114870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r31</a:t>
            </a:r>
          </a:p>
        </p:txBody>
      </p:sp>
      <p:sp>
        <p:nvSpPr>
          <p:cNvPr id="33" name="Round Single Corner of Rectangle 32">
            <a:extLst>
              <a:ext uri="{FF2B5EF4-FFF2-40B4-BE49-F238E27FC236}">
                <a16:creationId xmlns:a16="http://schemas.microsoft.com/office/drawing/2014/main" id="{2528050A-CF5D-3BA7-73FF-0F580D82A46E}"/>
              </a:ext>
            </a:extLst>
          </p:cNvPr>
          <p:cNvSpPr/>
          <p:nvPr/>
        </p:nvSpPr>
        <p:spPr>
          <a:xfrm>
            <a:off x="7478377" y="3119993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r32</a:t>
            </a:r>
          </a:p>
        </p:txBody>
      </p:sp>
      <p:sp>
        <p:nvSpPr>
          <p:cNvPr id="34" name="Round Single Corner of Rectangle 33">
            <a:extLst>
              <a:ext uri="{FF2B5EF4-FFF2-40B4-BE49-F238E27FC236}">
                <a16:creationId xmlns:a16="http://schemas.microsoft.com/office/drawing/2014/main" id="{97A424E5-0378-CD68-F800-A4C9612CD46D}"/>
              </a:ext>
            </a:extLst>
          </p:cNvPr>
          <p:cNvSpPr/>
          <p:nvPr/>
        </p:nvSpPr>
        <p:spPr>
          <a:xfrm>
            <a:off x="7986167" y="3114870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r33</a:t>
            </a:r>
          </a:p>
        </p:txBody>
      </p:sp>
      <p:sp>
        <p:nvSpPr>
          <p:cNvPr id="35" name="Round Single Corner of Rectangle 34">
            <a:extLst>
              <a:ext uri="{FF2B5EF4-FFF2-40B4-BE49-F238E27FC236}">
                <a16:creationId xmlns:a16="http://schemas.microsoft.com/office/drawing/2014/main" id="{11AD758A-9476-FD7A-520E-60B8B72B96A9}"/>
              </a:ext>
            </a:extLst>
          </p:cNvPr>
          <p:cNvSpPr/>
          <p:nvPr/>
        </p:nvSpPr>
        <p:spPr>
          <a:xfrm>
            <a:off x="8485903" y="3129137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t3</a:t>
            </a:r>
          </a:p>
        </p:txBody>
      </p:sp>
      <p:sp>
        <p:nvSpPr>
          <p:cNvPr id="36" name="Round Single Corner of Rectangle 35">
            <a:extLst>
              <a:ext uri="{FF2B5EF4-FFF2-40B4-BE49-F238E27FC236}">
                <a16:creationId xmlns:a16="http://schemas.microsoft.com/office/drawing/2014/main" id="{B673E3C8-C62D-4EE8-FED3-3A3DE3D18649}"/>
              </a:ext>
            </a:extLst>
          </p:cNvPr>
          <p:cNvSpPr/>
          <p:nvPr/>
        </p:nvSpPr>
        <p:spPr>
          <a:xfrm>
            <a:off x="6966875" y="2233262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r11</a:t>
            </a:r>
          </a:p>
        </p:txBody>
      </p:sp>
      <p:sp>
        <p:nvSpPr>
          <p:cNvPr id="37" name="Round Single Corner of Rectangle 36">
            <a:extLst>
              <a:ext uri="{FF2B5EF4-FFF2-40B4-BE49-F238E27FC236}">
                <a16:creationId xmlns:a16="http://schemas.microsoft.com/office/drawing/2014/main" id="{FA72E4E7-286E-6393-2089-7E351DD3B518}"/>
              </a:ext>
            </a:extLst>
          </p:cNvPr>
          <p:cNvSpPr/>
          <p:nvPr/>
        </p:nvSpPr>
        <p:spPr>
          <a:xfrm>
            <a:off x="7466611" y="2685678"/>
            <a:ext cx="461805" cy="343075"/>
          </a:xfrm>
          <a:prstGeom prst="round1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i="1" dirty="0"/>
              <a:t>r22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C2DBBEF9-F1C6-D7EC-41A9-4EA495955B2F}"/>
              </a:ext>
            </a:extLst>
          </p:cNvPr>
          <p:cNvSpPr txBox="1"/>
          <p:nvPr/>
        </p:nvSpPr>
        <p:spPr>
          <a:xfrm>
            <a:off x="5202037" y="3844782"/>
            <a:ext cx="13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intrinsic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7F266124-F62B-A9B5-176D-B9E965128D4B}"/>
              </a:ext>
            </a:extLst>
          </p:cNvPr>
          <p:cNvSpPr txBox="1"/>
          <p:nvPr/>
        </p:nvSpPr>
        <p:spPr>
          <a:xfrm>
            <a:off x="7498532" y="3835975"/>
            <a:ext cx="137565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extrinsic</a:t>
            </a:r>
          </a:p>
        </p:txBody>
      </p:sp>
    </p:spTree>
    <p:extLst>
      <p:ext uri="{BB962C8B-B14F-4D97-AF65-F5344CB8AC3E}">
        <p14:creationId xmlns:p14="http://schemas.microsoft.com/office/powerpoint/2010/main" val="23263068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25DEF5-9795-229B-A4A9-3F44FD6961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Pixels to rays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63A032D-7005-3EF7-6677-4BBBB1E08707}"/>
              </a:ext>
            </a:extLst>
          </p:cNvPr>
          <p:cNvSpPr txBox="1"/>
          <p:nvPr/>
        </p:nvSpPr>
        <p:spPr>
          <a:xfrm>
            <a:off x="8973176" y="5928528"/>
            <a:ext cx="14871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Read </a:t>
            </a:r>
            <a:r>
              <a:rPr lang="en-US" dirty="0">
                <a:hlinkClick r:id="rId2"/>
              </a:rPr>
              <a:t>this</a:t>
            </a:r>
            <a:endParaRPr lang="en-US" dirty="0"/>
          </a:p>
          <a:p>
            <a:r>
              <a:rPr lang="en-US" dirty="0"/>
              <a:t>Watch </a:t>
            </a:r>
            <a:r>
              <a:rPr lang="en-US" dirty="0">
                <a:hlinkClick r:id="rId3"/>
              </a:rPr>
              <a:t>this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57507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FFE06F-EEF4-1A34-0531-5FE018A271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Transformed objects</a:t>
            </a:r>
          </a:p>
        </p:txBody>
      </p:sp>
    </p:spTree>
    <p:extLst>
      <p:ext uri="{BB962C8B-B14F-4D97-AF65-F5344CB8AC3E}">
        <p14:creationId xmlns:p14="http://schemas.microsoft.com/office/powerpoint/2010/main" val="345593393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F3132D-7362-2204-34E7-4E49A6C5E0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transformed sphere</a:t>
            </a:r>
          </a:p>
        </p:txBody>
      </p:sp>
    </p:spTree>
    <p:extLst>
      <p:ext uri="{BB962C8B-B14F-4D97-AF65-F5344CB8AC3E}">
        <p14:creationId xmlns:p14="http://schemas.microsoft.com/office/powerpoint/2010/main" val="31276139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AD323C-D988-DCBF-A503-2874AD5047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Transforming hit structure elements</a:t>
            </a:r>
          </a:p>
        </p:txBody>
      </p:sp>
    </p:spTree>
    <p:extLst>
      <p:ext uri="{BB962C8B-B14F-4D97-AF65-F5344CB8AC3E}">
        <p14:creationId xmlns:p14="http://schemas.microsoft.com/office/powerpoint/2010/main" val="9576238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A67387-FEC6-503D-38A2-4F0B4516EC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86129313-CA4E-FAB0-7796-2CA14BA973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9800" y="991255"/>
            <a:ext cx="7772400" cy="48754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841822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">
  <a:themeElements>
    <a:clrScheme name="Slate">
      <a:dk1>
        <a:sysClr val="windowText" lastClr="000000"/>
      </a:dk1>
      <a:lt1>
        <a:sysClr val="window" lastClr="FFFFFF"/>
      </a:lt1>
      <a:dk2>
        <a:srgbClr val="212123"/>
      </a:dk2>
      <a:lt2>
        <a:srgbClr val="DADADA"/>
      </a:lt2>
      <a:accent1>
        <a:srgbClr val="BC451B"/>
      </a:accent1>
      <a:accent2>
        <a:srgbClr val="D3BA68"/>
      </a:accent2>
      <a:accent3>
        <a:srgbClr val="BB8640"/>
      </a:accent3>
      <a:accent4>
        <a:srgbClr val="AD9277"/>
      </a:accent4>
      <a:accent5>
        <a:srgbClr val="A55A43"/>
      </a:accent5>
      <a:accent6>
        <a:srgbClr val="AD9D7B"/>
      </a:accent6>
      <a:hlink>
        <a:srgbClr val="E98052"/>
      </a:hlink>
      <a:folHlink>
        <a:srgbClr val="F4B69B"/>
      </a:folHlink>
    </a:clrScheme>
    <a:fontScheme name="Slate">
      <a:maj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alisto MT" panose="02040603050505030304"/>
        <a:ea typeface=""/>
        <a:cs typeface=""/>
        <a:font script="Jpan" typeface="ＭＳ Ｐゴシック"/>
        <a:font script="Hang" typeface="돋움"/>
        <a:font script="Hans" typeface="方正舒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late" id="{C3F70B94-7CE9-428E-ADC1-3269CC2C3385}" vid="{3F2DE9A5-64E6-437C-A389-CC4477E817E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3569</TotalTime>
  <Words>75</Words>
  <Application>Microsoft Macintosh PowerPoint</Application>
  <PresentationFormat>Widescreen</PresentationFormat>
  <Paragraphs>45</Paragraphs>
  <Slides>13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Calibri</vt:lpstr>
      <vt:lpstr>Calisto MT</vt:lpstr>
      <vt:lpstr>Cambria Math</vt:lpstr>
      <vt:lpstr>Wingdings 2</vt:lpstr>
      <vt:lpstr>Slate</vt:lpstr>
      <vt:lpstr>Computer Graphics: Rendering</vt:lpstr>
      <vt:lpstr>Transformations</vt:lpstr>
      <vt:lpstr>Transformations</vt:lpstr>
      <vt:lpstr>Camera space transformation - recap</vt:lpstr>
      <vt:lpstr>Pixels to rays</vt:lpstr>
      <vt:lpstr>Transformed objects</vt:lpstr>
      <vt:lpstr>The transformed sphere</vt:lpstr>
      <vt:lpstr>Transforming hit structure elements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Computer Graphics</dc:title>
  <dc:creator>SUBR Kartic</dc:creator>
  <cp:lastModifiedBy>Kartic Subr</cp:lastModifiedBy>
  <cp:revision>116</cp:revision>
  <dcterms:created xsi:type="dcterms:W3CDTF">2019-10-01T09:11:44Z</dcterms:created>
  <dcterms:modified xsi:type="dcterms:W3CDTF">2025-10-14T11:46:29Z</dcterms:modified>
</cp:coreProperties>
</file>