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7"/>
  </p:notesMasterIdLst>
  <p:handoutMasterIdLst>
    <p:handoutMasterId r:id="rId18"/>
  </p:handoutMasterIdLst>
  <p:sldIdLst>
    <p:sldId id="256" r:id="rId5"/>
    <p:sldId id="269" r:id="rId6"/>
    <p:sldId id="268" r:id="rId7"/>
    <p:sldId id="273" r:id="rId8"/>
    <p:sldId id="271" r:id="rId9"/>
    <p:sldId id="274" r:id="rId10"/>
    <p:sldId id="275" r:id="rId11"/>
    <p:sldId id="276" r:id="rId12"/>
    <p:sldId id="277" r:id="rId13"/>
    <p:sldId id="278" r:id="rId14"/>
    <p:sldId id="270"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73F973"/>
    <a:srgbClr val="BBA311"/>
    <a:srgbClr val="99CCFF"/>
    <a:srgbClr val="5FDDFB"/>
    <a:srgbClr val="0E04DE"/>
    <a:srgbClr val="EF57D2"/>
    <a:srgbClr val="F84734"/>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41" autoAdjust="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notesViewPr>
    <p:cSldViewPr snapToGrid="0">
      <p:cViewPr varScale="1">
        <p:scale>
          <a:sx n="68" d="100"/>
          <a:sy n="68" d="100"/>
        </p:scale>
        <p:origin x="3288" y="324"/>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703FB87-790C-4850-A90C-12C5FF4B94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F8127921-F9C4-44F3-AC5F-130B6A406C0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E59275-AFE1-4999-B78A-D0D76B9F2B0B}" type="datetimeFigureOut">
              <a:rPr lang="en-US" smtClean="0"/>
              <a:pPr/>
              <a:t>6/13/2021</a:t>
            </a:fld>
            <a:endParaRPr lang="en-US" dirty="0"/>
          </a:p>
        </p:txBody>
      </p:sp>
      <p:sp>
        <p:nvSpPr>
          <p:cNvPr id="4" name="Footer Placeholder 3">
            <a:extLst>
              <a:ext uri="{FF2B5EF4-FFF2-40B4-BE49-F238E27FC236}">
                <a16:creationId xmlns:a16="http://schemas.microsoft.com/office/drawing/2014/main" xmlns="" id="{4765E047-F1CB-4066-A459-9EDC95F2E6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68A77EF5-5277-4BAF-8BB4-2E02103988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668C69-0C3E-40A2-B4A0-B2C8B71D8E3A}" type="slidenum">
              <a:rPr lang="en-US" smtClean="0"/>
              <a:pPr/>
              <a:t>‹#›</a:t>
            </a:fld>
            <a:endParaRPr lang="en-US" dirty="0"/>
          </a:p>
        </p:txBody>
      </p:sp>
    </p:spTree>
    <p:extLst>
      <p:ext uri="{BB962C8B-B14F-4D97-AF65-F5344CB8AC3E}">
        <p14:creationId xmlns="" xmlns:p14="http://schemas.microsoft.com/office/powerpoint/2010/main" val="20515862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ADD7A-FE61-48EE-BE0E-8546E5401374}" type="datetimeFigureOut">
              <a:rPr lang="en-US" smtClean="0"/>
              <a:pPr/>
              <a:t>6/13/2021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000EEB-8338-48D7-8EE8-EE0082EF7602}" type="slidenum">
              <a:rPr lang="en-US" smtClean="0"/>
              <a:pPr/>
              <a:t>‹#›</a:t>
            </a:fld>
            <a:endParaRPr lang="en-US" dirty="0"/>
          </a:p>
        </p:txBody>
      </p:sp>
    </p:spTree>
    <p:extLst>
      <p:ext uri="{BB962C8B-B14F-4D97-AF65-F5344CB8AC3E}">
        <p14:creationId xmlns="" xmlns:p14="http://schemas.microsoft.com/office/powerpoint/2010/main" val="3767770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pPr/>
              <a:t>1</a:t>
            </a:fld>
            <a:endParaRPr lang="en-US" dirty="0"/>
          </a:p>
        </p:txBody>
      </p:sp>
    </p:spTree>
    <p:extLst>
      <p:ext uri="{BB962C8B-B14F-4D97-AF65-F5344CB8AC3E}">
        <p14:creationId xmlns="" xmlns:p14="http://schemas.microsoft.com/office/powerpoint/2010/main" val="4005338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pPr/>
              <a:t>2</a:t>
            </a:fld>
            <a:endParaRPr lang="en-US" dirty="0"/>
          </a:p>
        </p:txBody>
      </p:sp>
    </p:spTree>
    <p:extLst>
      <p:ext uri="{BB962C8B-B14F-4D97-AF65-F5344CB8AC3E}">
        <p14:creationId xmlns="" xmlns:p14="http://schemas.microsoft.com/office/powerpoint/2010/main" val="3614338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pPr/>
              <a:t>3</a:t>
            </a:fld>
            <a:endParaRPr lang="en-US" dirty="0"/>
          </a:p>
        </p:txBody>
      </p:sp>
    </p:spTree>
    <p:extLst>
      <p:ext uri="{BB962C8B-B14F-4D97-AF65-F5344CB8AC3E}">
        <p14:creationId xmlns="" xmlns:p14="http://schemas.microsoft.com/office/powerpoint/2010/main" val="224970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pPr/>
              <a:t>12</a:t>
            </a:fld>
            <a:endParaRPr lang="en-US" dirty="0"/>
          </a:p>
        </p:txBody>
      </p:sp>
    </p:spTree>
    <p:extLst>
      <p:ext uri="{BB962C8B-B14F-4D97-AF65-F5344CB8AC3E}">
        <p14:creationId xmlns="" xmlns:p14="http://schemas.microsoft.com/office/powerpoint/2010/main" val="3672966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pPr/>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6/13/2021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6/13/2021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pPr/>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pPr/>
              <a:t>6/13/2021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pPr/>
              <a:t>6/13/2021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pPr/>
              <a:t>6/13/2021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pPr/>
              <a:t>6/13/2021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 xmlns:a14="http://schemas.microsoft.com/office/drawing/2010/main"/>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 xmlns:a14="http://schemas.microsoft.com/office/drawing/2010/main"/>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 xmlns:a14="http://schemas.microsoft.com/office/drawing/2010/main"/>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 xmlns:a14="http://schemas.microsoft.com/office/drawing/2010/main"/>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pPr/>
              <a:t>6/13/2021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5" name="Picture 4" descr="chain links">
            <a:extLst>
              <a:ext uri="{FF2B5EF4-FFF2-40B4-BE49-F238E27FC236}">
                <a16:creationId xmlns:a16="http://schemas.microsoft.com/office/drawing/2014/main" xmlns="" id="{A4511EBC-2F3C-446D-867B-7DC328517A44}"/>
              </a:ext>
            </a:extLst>
          </p:cNvPr>
          <p:cNvPicPr>
            <a:picLocks noChangeAspect="1"/>
          </p:cNvPicPr>
          <p:nvPr/>
        </p:nvPicPr>
        <p:blipFill rotWithShape="1">
          <a:blip r:embed="rId4">
            <a:duotone>
              <a:prstClr val="black"/>
              <a:schemeClr val="accent5">
                <a:tint val="45000"/>
                <a:satMod val="400000"/>
              </a:schemeClr>
            </a:duotone>
            <a:alphaModFix amt="25000"/>
            <a:extLst/>
          </a:blip>
          <a:srcRect t="23391" r="9091"/>
          <a:stretch/>
        </p:blipFill>
        <p:spPr>
          <a:xfrm>
            <a:off x="-237046" y="-237056"/>
            <a:ext cx="12191980" cy="6857990"/>
          </a:xfrm>
          <a:prstGeom prst="rect">
            <a:avLst/>
          </a:prstGeom>
        </p:spPr>
      </p:pic>
      <p:sp>
        <p:nvSpPr>
          <p:cNvPr id="2" name="Title 1">
            <a:extLst>
              <a:ext uri="{FF2B5EF4-FFF2-40B4-BE49-F238E27FC236}">
                <a16:creationId xmlns:a16="http://schemas.microsoft.com/office/drawing/2014/main" xmlns="" id="{3D30D32A-359B-41BB-9746-2CF3A21EEFFC}"/>
              </a:ext>
            </a:extLst>
          </p:cNvPr>
          <p:cNvSpPr>
            <a:spLocks noGrp="1"/>
          </p:cNvSpPr>
          <p:nvPr>
            <p:ph type="ctrTitle"/>
          </p:nvPr>
        </p:nvSpPr>
        <p:spPr>
          <a:xfrm>
            <a:off x="470263" y="824948"/>
            <a:ext cx="11234057" cy="3329581"/>
          </a:xfrm>
        </p:spPr>
        <p:txBody>
          <a:bodyPr>
            <a:normAutofit/>
          </a:bodyPr>
          <a:lstStyle/>
          <a:p>
            <a:pPr algn="ctr"/>
            <a:r>
              <a:rPr lang="en-US" sz="6200" b="1" dirty="0" smtClean="0">
                <a:solidFill>
                  <a:srgbClr val="FFFF00"/>
                </a:solidFill>
                <a:latin typeface="Arial" pitchFamily="34" charset="0"/>
                <a:cs typeface="Arial" pitchFamily="34" charset="0"/>
              </a:rPr>
              <a:t>AUTOMATED ALGORITHMIC </a:t>
            </a:r>
            <a:r>
              <a:rPr lang="en-US" sz="6200" b="1" dirty="0" smtClean="0">
                <a:solidFill>
                  <a:srgbClr val="FFFF00"/>
                </a:solidFill>
                <a:latin typeface="Arial" pitchFamily="34" charset="0"/>
                <a:cs typeface="Arial" pitchFamily="34" charset="0"/>
              </a:rPr>
              <a:t>ACCIDENT PREVENTION SYSTEM</a:t>
            </a:r>
            <a:endParaRPr lang="en-US" sz="6200" b="1" dirty="0">
              <a:solidFill>
                <a:srgbClr val="FFFF00"/>
              </a:solidFill>
              <a:latin typeface="Arial" pitchFamily="34" charset="0"/>
              <a:cs typeface="Arial" pitchFamily="34" charset="0"/>
            </a:endParaRPr>
          </a:p>
        </p:txBody>
      </p:sp>
      <p:sp>
        <p:nvSpPr>
          <p:cNvPr id="3" name="Subtitle 2">
            <a:extLst>
              <a:ext uri="{FF2B5EF4-FFF2-40B4-BE49-F238E27FC236}">
                <a16:creationId xmlns:a16="http://schemas.microsoft.com/office/drawing/2014/main" xmlns="" id="{B4CA222A-88BC-48F4-9AE8-2115B7D1E6DC}"/>
              </a:ext>
            </a:extLst>
          </p:cNvPr>
          <p:cNvSpPr>
            <a:spLocks noGrp="1"/>
          </p:cNvSpPr>
          <p:nvPr>
            <p:ph type="subTitle" idx="1"/>
          </p:nvPr>
        </p:nvSpPr>
        <p:spPr>
          <a:xfrm>
            <a:off x="1370620" y="4899566"/>
            <a:ext cx="9667494" cy="1788617"/>
          </a:xfrm>
        </p:spPr>
        <p:txBody>
          <a:bodyPr>
            <a:normAutofit fontScale="40000" lnSpcReduction="20000"/>
          </a:bodyPr>
          <a:lstStyle/>
          <a:p>
            <a:r>
              <a:rPr lang="en-US" sz="3500" b="1" dirty="0" smtClean="0">
                <a:solidFill>
                  <a:schemeClr val="tx1"/>
                </a:solidFill>
                <a:latin typeface="Arial" pitchFamily="34" charset="0"/>
                <a:cs typeface="Arial" pitchFamily="34" charset="0"/>
              </a:rPr>
              <a:t>GUIDE : </a:t>
            </a:r>
            <a:r>
              <a:rPr lang="en-US" dirty="0" smtClean="0"/>
              <a:t>												</a:t>
            </a:r>
            <a:r>
              <a:rPr lang="en-US" sz="3400" b="1" dirty="0" smtClean="0">
                <a:solidFill>
                  <a:schemeClr val="tx1"/>
                </a:solidFill>
                <a:latin typeface="Arial" pitchFamily="34" charset="0"/>
                <a:cs typeface="Arial" pitchFamily="34" charset="0"/>
              </a:rPr>
              <a:t>SUBMITTED BY:</a:t>
            </a:r>
          </a:p>
          <a:p>
            <a:r>
              <a:rPr lang="en-US" sz="3400" b="1" dirty="0" smtClean="0">
                <a:solidFill>
                  <a:schemeClr val="tx1"/>
                </a:solidFill>
                <a:latin typeface="Arial" pitchFamily="34" charset="0"/>
                <a:cs typeface="Arial" pitchFamily="34" charset="0"/>
              </a:rPr>
              <a:t>	</a:t>
            </a:r>
            <a:r>
              <a:rPr lang="en-US" sz="3500" b="1" dirty="0" smtClean="0">
                <a:solidFill>
                  <a:schemeClr val="tx1"/>
                </a:solidFill>
                <a:latin typeface="Arial" pitchFamily="34" charset="0"/>
                <a:cs typeface="Arial" pitchFamily="34" charset="0"/>
              </a:rPr>
              <a:t>Dr. S. BALAJI.,(Ph.D.), </a:t>
            </a:r>
            <a:r>
              <a:rPr lang="en-US" sz="3400" b="1" dirty="0" smtClean="0">
                <a:solidFill>
                  <a:schemeClr val="tx1"/>
                </a:solidFill>
                <a:latin typeface="Arial" pitchFamily="34" charset="0"/>
                <a:cs typeface="Arial" pitchFamily="34" charset="0"/>
              </a:rPr>
              <a:t>		</a:t>
            </a:r>
            <a:r>
              <a:rPr lang="en-US" sz="3400" b="1" dirty="0" smtClean="0">
                <a:solidFill>
                  <a:schemeClr val="tx1"/>
                </a:solidFill>
                <a:latin typeface="Arial" pitchFamily="34" charset="0"/>
                <a:cs typeface="Arial" pitchFamily="34" charset="0"/>
              </a:rPr>
              <a:t>							GUNASEELAN k </a:t>
            </a:r>
            <a:r>
              <a:rPr lang="en-US" sz="3400" b="1" dirty="0" smtClean="0">
                <a:solidFill>
                  <a:schemeClr val="tx1"/>
                </a:solidFill>
                <a:latin typeface="Arial" pitchFamily="34" charset="0"/>
                <a:cs typeface="Arial" pitchFamily="34" charset="0"/>
              </a:rPr>
              <a:t>(211417104072)</a:t>
            </a:r>
            <a:endParaRPr lang="en-US" sz="3400" b="1" dirty="0" smtClean="0">
              <a:solidFill>
                <a:schemeClr val="tx1"/>
              </a:solidFill>
              <a:latin typeface="Arial" pitchFamily="34" charset="0"/>
              <a:cs typeface="Arial" pitchFamily="34" charset="0"/>
            </a:endParaRPr>
          </a:p>
          <a:p>
            <a:r>
              <a:rPr lang="en-US" sz="3400" b="1" dirty="0" smtClean="0">
                <a:solidFill>
                  <a:schemeClr val="tx1"/>
                </a:solidFill>
                <a:latin typeface="Arial" pitchFamily="34" charset="0"/>
                <a:cs typeface="Arial" pitchFamily="34" charset="0"/>
              </a:rPr>
              <a:t>          </a:t>
            </a:r>
            <a:r>
              <a:rPr lang="en-US" sz="3400" b="1" dirty="0" smtClean="0">
                <a:solidFill>
                  <a:schemeClr val="tx1"/>
                </a:solidFill>
                <a:latin typeface="Arial" pitchFamily="34" charset="0"/>
                <a:cs typeface="Arial" pitchFamily="34" charset="0"/>
              </a:rPr>
              <a:t>Head of assistant professor                                            </a:t>
            </a:r>
            <a:r>
              <a:rPr lang="en-US" sz="3400" b="1" dirty="0" smtClean="0">
                <a:solidFill>
                  <a:schemeClr val="tx1"/>
                </a:solidFill>
                <a:latin typeface="Arial" pitchFamily="34" charset="0"/>
                <a:cs typeface="Arial" pitchFamily="34" charset="0"/>
              </a:rPr>
              <a:t>		HARIHARAN B </a:t>
            </a:r>
            <a:r>
              <a:rPr lang="en-US" sz="3400" b="1" dirty="0" smtClean="0">
                <a:solidFill>
                  <a:schemeClr val="tx1"/>
                </a:solidFill>
                <a:latin typeface="Arial" pitchFamily="34" charset="0"/>
                <a:cs typeface="Arial" pitchFamily="34" charset="0"/>
              </a:rPr>
              <a:t>(211417104075)</a:t>
            </a:r>
            <a:endParaRPr lang="en-US" sz="3400" b="1" dirty="0" smtClean="0">
              <a:solidFill>
                <a:schemeClr val="tx1"/>
              </a:solidFill>
              <a:latin typeface="Arial" pitchFamily="34" charset="0"/>
              <a:cs typeface="Arial" pitchFamily="34" charset="0"/>
            </a:endParaRPr>
          </a:p>
          <a:p>
            <a:r>
              <a:rPr lang="en-US" sz="3400" b="1" dirty="0" smtClean="0">
                <a:solidFill>
                  <a:schemeClr val="tx1"/>
                </a:solidFill>
                <a:latin typeface="Arial" pitchFamily="34" charset="0"/>
                <a:cs typeface="Arial" pitchFamily="34" charset="0"/>
              </a:rPr>
              <a:t>          </a:t>
            </a:r>
            <a:r>
              <a:rPr lang="en-US" sz="3400" b="1" dirty="0" smtClean="0">
                <a:solidFill>
                  <a:schemeClr val="tx1"/>
                </a:solidFill>
                <a:latin typeface="Arial" pitchFamily="34" charset="0"/>
                <a:cs typeface="Arial" pitchFamily="34" charset="0"/>
              </a:rPr>
              <a:t>department of </a:t>
            </a:r>
            <a:r>
              <a:rPr lang="en-US" sz="3400" b="1" dirty="0" err="1" smtClean="0">
                <a:solidFill>
                  <a:schemeClr val="tx1"/>
                </a:solidFill>
                <a:latin typeface="Arial" pitchFamily="34" charset="0"/>
                <a:cs typeface="Arial" pitchFamily="34" charset="0"/>
              </a:rPr>
              <a:t>cse</a:t>
            </a:r>
            <a:r>
              <a:rPr lang="en-US" sz="3400" b="1" dirty="0" smtClean="0">
                <a:solidFill>
                  <a:schemeClr val="tx1"/>
                </a:solidFill>
                <a:latin typeface="Arial" pitchFamily="34" charset="0"/>
                <a:cs typeface="Arial" pitchFamily="34" charset="0"/>
              </a:rPr>
              <a:t>                                                                  </a:t>
            </a:r>
            <a:r>
              <a:rPr lang="en-US" sz="3400" b="1" dirty="0" smtClean="0">
                <a:solidFill>
                  <a:schemeClr val="tx1"/>
                </a:solidFill>
                <a:latin typeface="Arial" pitchFamily="34" charset="0"/>
                <a:cs typeface="Arial" pitchFamily="34" charset="0"/>
              </a:rPr>
              <a:t>		SUDHARSAN  K </a:t>
            </a:r>
            <a:r>
              <a:rPr lang="en-US" sz="3400" b="1" dirty="0" smtClean="0">
                <a:solidFill>
                  <a:schemeClr val="tx1"/>
                </a:solidFill>
                <a:latin typeface="Arial" pitchFamily="34" charset="0"/>
                <a:cs typeface="Arial" pitchFamily="34" charset="0"/>
              </a:rPr>
              <a:t>(211417104272)</a:t>
            </a:r>
          </a:p>
          <a:p>
            <a:r>
              <a:rPr lang="en-US" sz="3400" b="1" dirty="0" smtClean="0">
                <a:solidFill>
                  <a:schemeClr val="tx1"/>
                </a:solidFill>
                <a:latin typeface="Arial" pitchFamily="34" charset="0"/>
                <a:cs typeface="Arial" pitchFamily="34" charset="0"/>
              </a:rPr>
              <a:t>	 </a:t>
            </a:r>
            <a:r>
              <a:rPr lang="en-US" sz="3400" b="1" dirty="0" err="1" smtClean="0">
                <a:solidFill>
                  <a:schemeClr val="tx1"/>
                </a:solidFill>
                <a:latin typeface="Arial" pitchFamily="34" charset="0"/>
                <a:cs typeface="Arial" pitchFamily="34" charset="0"/>
              </a:rPr>
              <a:t>panimalar</a:t>
            </a:r>
            <a:r>
              <a:rPr lang="en-US" sz="3400" b="1" dirty="0" smtClean="0">
                <a:solidFill>
                  <a:schemeClr val="tx1"/>
                </a:solidFill>
                <a:latin typeface="Arial" pitchFamily="34" charset="0"/>
                <a:cs typeface="Arial" pitchFamily="34" charset="0"/>
              </a:rPr>
              <a:t> engineering college</a:t>
            </a:r>
            <a:endParaRPr lang="en-US" sz="3400" b="1" dirty="0" smtClean="0">
              <a:solidFill>
                <a:schemeClr val="tx1"/>
              </a:solidFill>
              <a:latin typeface="Arial" pitchFamily="34" charset="0"/>
              <a:cs typeface="Arial" pitchFamily="34" charset="0"/>
            </a:endParaRPr>
          </a:p>
        </p:txBody>
      </p:sp>
      <p:sp>
        <p:nvSpPr>
          <p:cNvPr id="20" name="Rectangle 19">
            <a:extLst>
              <a:ext uri="{FF2B5EF4-FFF2-40B4-BE49-F238E27FC236}">
                <a16:creationId xmlns:a16="http://schemas.microsoft.com/office/drawing/2014/main" xmlns="" id="{318E9D62-7BA3-4D5E-8915-0D0E8661E3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 xmlns:p14="http://schemas.microsoft.com/office/powerpoint/2010/main" val="1930009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smtClean="0">
                <a:solidFill>
                  <a:srgbClr val="FFC000"/>
                </a:solidFill>
                <a:latin typeface="Arial" pitchFamily="34" charset="0"/>
                <a:cs typeface="Arial" pitchFamily="34" charset="0"/>
              </a:rPr>
              <a:t>LITERATURE SURVEY	</a:t>
            </a:r>
            <a:endParaRPr lang="en-US" sz="4800" b="1" dirty="0">
              <a:solidFill>
                <a:srgbClr val="FFC000"/>
              </a:solidFill>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IN" sz="2800" b="1" dirty="0" smtClean="0">
                <a:solidFill>
                  <a:srgbClr val="FFFF00"/>
                </a:solidFill>
                <a:latin typeface="Bookman Old Style" pitchFamily="18" charset="0"/>
              </a:rPr>
              <a:t>IOT Based Implementation of Vehicle Monitoring:</a:t>
            </a:r>
          </a:p>
          <a:p>
            <a:pPr>
              <a:buNone/>
            </a:pPr>
            <a:r>
              <a:rPr lang="en-IN" sz="2800" b="1" dirty="0" smtClean="0">
                <a:solidFill>
                  <a:schemeClr val="bg1">
                    <a:lumMod val="95000"/>
                    <a:lumOff val="5000"/>
                  </a:schemeClr>
                </a:solidFill>
                <a:latin typeface="Bookman Old Style" pitchFamily="18" charset="0"/>
              </a:rPr>
              <a:t>				</a:t>
            </a:r>
            <a:r>
              <a:rPr lang="en-IN" sz="2400" dirty="0" smtClean="0">
                <a:latin typeface="Bookman Old Style" pitchFamily="18" charset="0"/>
              </a:rPr>
              <a:t>Monitoring of vehicle safety while driving from adjacent vehicles by using sensors to find if any vehicle comes very much close to the user’s vehicle and thereby providing safety by permeating the user. </a:t>
            </a:r>
            <a:endParaRPr lang="en-US" sz="2400" dirty="0" smtClean="0">
              <a:latin typeface="Bookman Old Style"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79479" y="1092684"/>
            <a:ext cx="8825659" cy="1244600"/>
          </a:xfrm>
        </p:spPr>
        <p:txBody>
          <a:bodyPr/>
          <a:lstStyle/>
          <a:p>
            <a:r>
              <a:rPr lang="en-US" sz="4400" b="1" dirty="0" smtClean="0">
                <a:solidFill>
                  <a:srgbClr val="73F973"/>
                </a:solidFill>
                <a:latin typeface="Arial" panose="020B0604020202020204" pitchFamily="34" charset="0"/>
                <a:cs typeface="Arial" panose="020B0604020202020204" pitchFamily="34" charset="0"/>
              </a:rPr>
              <a:t>OUTCOMES / BENEFITS</a:t>
            </a:r>
            <a:endParaRPr lang="en-US" b="1" dirty="0">
              <a:solidFill>
                <a:srgbClr val="73F973"/>
              </a:solidFill>
              <a:latin typeface="Arial" panose="020B0604020202020204" pitchFamily="34" charset="0"/>
              <a:cs typeface="Arial" panose="020B0604020202020204" pitchFamily="34" charset="0"/>
            </a:endParaRPr>
          </a:p>
        </p:txBody>
      </p:sp>
      <p:sp>
        <p:nvSpPr>
          <p:cNvPr id="4" name="Text Placeholder 3"/>
          <p:cNvSpPr>
            <a:spLocks noGrp="1"/>
          </p:cNvSpPr>
          <p:nvPr>
            <p:ph type="body" sz="half" idx="2"/>
          </p:nvPr>
        </p:nvSpPr>
        <p:spPr>
          <a:xfrm>
            <a:off x="1066417" y="2459687"/>
            <a:ext cx="9292913" cy="3539066"/>
          </a:xfrm>
        </p:spPr>
        <p:txBody>
          <a:bodyPr>
            <a:normAutofit/>
          </a:bodyPr>
          <a:lstStyle/>
          <a:p>
            <a:pPr algn="just"/>
            <a:r>
              <a:rPr lang="en-US" sz="2500" dirty="0" smtClean="0">
                <a:latin typeface="Bookman Old Style" panose="02050604050505020204" pitchFamily="18" charset="0"/>
              </a:rPr>
              <a:t>	   This </a:t>
            </a:r>
            <a:r>
              <a:rPr lang="en-US" sz="2500" dirty="0">
                <a:latin typeface="Bookman Old Style" panose="02050604050505020204" pitchFamily="18" charset="0"/>
              </a:rPr>
              <a:t>device helps the </a:t>
            </a:r>
            <a:r>
              <a:rPr lang="en-US" sz="2500" dirty="0" smtClean="0">
                <a:latin typeface="Bookman Old Style" panose="02050604050505020204" pitchFamily="18" charset="0"/>
              </a:rPr>
              <a:t>drivers to analyze the accidents going to happen and prevent themselves. Our Proposed System gives prior information about the Previous vehicle or any obstacles. Thus the drivers can able to manage the situation and prevent the accidents. Suppose incase any accident occurred without the knowledge of drivers, then our system will generate and transmit message to the registered number.  </a:t>
            </a:r>
            <a:r>
              <a:rPr lang="en-US" sz="2500" dirty="0" smtClean="0">
                <a:solidFill>
                  <a:srgbClr val="FFFF00"/>
                </a:solidFill>
                <a:latin typeface="Bookman Old Style" panose="02050604050505020204" pitchFamily="18" charset="0"/>
              </a:rPr>
              <a:t>Our Scope is to reduce the number of accidents and prevent people if any accidents occurs.</a:t>
            </a:r>
            <a:endParaRPr lang="en-US" sz="2500" dirty="0">
              <a:solidFill>
                <a:srgbClr val="FFFF00"/>
              </a:solidFill>
              <a:latin typeface="Bookman Old Style" panose="02050604050505020204" pitchFamily="18" charset="0"/>
            </a:endParaRPr>
          </a:p>
          <a:p>
            <a:pPr algn="just"/>
            <a:endParaRPr lang="en-US" sz="2500" dirty="0">
              <a:latin typeface="Bookman Old Style" panose="02050604050505020204" pitchFamily="18" charset="0"/>
            </a:endParaRPr>
          </a:p>
        </p:txBody>
      </p:sp>
    </p:spTree>
    <p:extLst>
      <p:ext uri="{BB962C8B-B14F-4D97-AF65-F5344CB8AC3E}">
        <p14:creationId xmlns="" xmlns:p14="http://schemas.microsoft.com/office/powerpoint/2010/main" val="40874108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15" name="Picture 14" descr="abstract design">
            <a:extLst>
              <a:ext uri="{FF2B5EF4-FFF2-40B4-BE49-F238E27FC236}">
                <a16:creationId xmlns:a16="http://schemas.microsoft.com/office/drawing/2014/main" xmlns="" id="{6D363037-1741-4470-A023-883E2FFD5840}"/>
              </a:ext>
            </a:extLst>
          </p:cNvPr>
          <p:cNvPicPr>
            <a:picLocks noChangeAspect="1"/>
          </p:cNvPicPr>
          <p:nvPr/>
        </p:nvPicPr>
        <p:blipFill rotWithShape="1">
          <a:blip r:embed="rId4">
            <a:duotone>
              <a:prstClr val="black"/>
              <a:schemeClr val="accent5">
                <a:tint val="45000"/>
                <a:satMod val="400000"/>
              </a:schemeClr>
            </a:duotone>
            <a:alphaModFix amt="25000"/>
            <a:extLst/>
          </a:blip>
          <a:srcRect t="18308" r="6818" b="2872"/>
          <a:stretch/>
        </p:blipFill>
        <p:spPr>
          <a:xfrm flipH="1">
            <a:off x="20" y="10"/>
            <a:ext cx="12191980" cy="6857990"/>
          </a:xfrm>
          <a:prstGeom prst="rect">
            <a:avLst/>
          </a:prstGeom>
        </p:spPr>
      </p:pic>
      <p:sp>
        <p:nvSpPr>
          <p:cNvPr id="12" name="Title 11">
            <a:extLst>
              <a:ext uri="{FF2B5EF4-FFF2-40B4-BE49-F238E27FC236}">
                <a16:creationId xmlns:a16="http://schemas.microsoft.com/office/drawing/2014/main" xmlns="" id="{970C361B-D32E-42E0-A41E-86C3D9AC886F}"/>
              </a:ext>
            </a:extLst>
          </p:cNvPr>
          <p:cNvSpPr>
            <a:spLocks noGrp="1"/>
          </p:cNvSpPr>
          <p:nvPr>
            <p:ph type="ctrTitle"/>
          </p:nvPr>
        </p:nvSpPr>
        <p:spPr>
          <a:xfrm>
            <a:off x="1154955" y="1447800"/>
            <a:ext cx="8825658" cy="3329581"/>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Thank </a:t>
            </a:r>
            <a:r>
              <a:rPr lang="en-US" dirty="0"/>
              <a:t>You!</a:t>
            </a:r>
            <a:endParaRPr lang="ru-RU" dirty="0"/>
          </a:p>
        </p:txBody>
      </p:sp>
      <p:sp>
        <p:nvSpPr>
          <p:cNvPr id="57" name="Rectangle 56">
            <a:extLst>
              <a:ext uri="{FF2B5EF4-FFF2-40B4-BE49-F238E27FC236}">
                <a16:creationId xmlns:a16="http://schemas.microsoft.com/office/drawing/2014/main" xmlns="" id="{318E9D62-7BA3-4D5E-8915-0D0E8661E3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 xmlns:p14="http://schemas.microsoft.com/office/powerpoint/2010/main" val="5107679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4174D3-6B10-409E-9110-EEBEAA7E38C0}"/>
              </a:ext>
            </a:extLst>
          </p:cNvPr>
          <p:cNvSpPr>
            <a:spLocks noGrp="1"/>
          </p:cNvSpPr>
          <p:nvPr>
            <p:ph type="title"/>
          </p:nvPr>
        </p:nvSpPr>
        <p:spPr>
          <a:xfrm>
            <a:off x="650668" y="629266"/>
            <a:ext cx="4802031" cy="1641986"/>
          </a:xfrm>
        </p:spPr>
        <p:txBody>
          <a:bodyPr>
            <a:normAutofit/>
          </a:bodyPr>
          <a:lstStyle/>
          <a:p>
            <a:r>
              <a:rPr lang="en-US" b="1" dirty="0" smtClean="0">
                <a:solidFill>
                  <a:srgbClr val="EF57D2"/>
                </a:solidFill>
                <a:latin typeface="Arial" panose="020B0604020202020204" pitchFamily="34" charset="0"/>
                <a:cs typeface="Arial" panose="020B0604020202020204" pitchFamily="34" charset="0"/>
              </a:rPr>
              <a:t>ABSTRACT</a:t>
            </a:r>
            <a:endParaRPr lang="en-US" b="1" dirty="0">
              <a:solidFill>
                <a:srgbClr val="EF57D2"/>
              </a:solidFill>
              <a:latin typeface="Arial" panose="020B0604020202020204" pitchFamily="34" charset="0"/>
              <a:cs typeface="Arial" panose="020B0604020202020204" pitchFamily="34" charset="0"/>
            </a:endParaRPr>
          </a:p>
        </p:txBody>
      </p:sp>
      <p:sp>
        <p:nvSpPr>
          <p:cNvPr id="78" name="Rectangle 77">
            <a:extLst>
              <a:ext uri="{FF2B5EF4-FFF2-40B4-BE49-F238E27FC236}">
                <a16:creationId xmlns:a16="http://schemas.microsoft.com/office/drawing/2014/main" xmlns="" id="{7527E565-DE8D-445C-9879-AD1D04415A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1103312" y="1490134"/>
            <a:ext cx="9818688" cy="4758266"/>
          </a:xfrm>
        </p:spPr>
        <p:txBody>
          <a:bodyPr>
            <a:noAutofit/>
          </a:bodyPr>
          <a:lstStyle/>
          <a:p>
            <a:pPr algn="just"/>
            <a:r>
              <a:rPr lang="en-US" sz="2500" dirty="0" smtClean="0">
                <a:latin typeface="Bookman Old Style" panose="02050604050505020204" pitchFamily="18" charset="0"/>
              </a:rPr>
              <a:t>       The </a:t>
            </a:r>
            <a:r>
              <a:rPr lang="en-US" sz="2500" dirty="0">
                <a:latin typeface="Bookman Old Style" panose="02050604050505020204" pitchFamily="18" charset="0"/>
              </a:rPr>
              <a:t>main impact of this project is to </a:t>
            </a:r>
            <a:r>
              <a:rPr lang="en-US" sz="2500" dirty="0" smtClean="0">
                <a:latin typeface="Bookman Old Style" panose="02050604050505020204" pitchFamily="18" charset="0"/>
              </a:rPr>
              <a:t>minimize the number of accidents. Now-a-days, more number of accidents occurs during the time of Mist season and also the driver cannot able to predict the amount of brake applied by the before vehicle. So our proposed project will rectify these problems. The </a:t>
            </a:r>
            <a:r>
              <a:rPr lang="en-US" sz="2500" b="1" dirty="0" err="1" smtClean="0">
                <a:solidFill>
                  <a:srgbClr val="FFFF00"/>
                </a:solidFill>
                <a:latin typeface="Bookman Old Style" panose="02050604050505020204" pitchFamily="18" charset="0"/>
              </a:rPr>
              <a:t>UltraSonic</a:t>
            </a:r>
            <a:r>
              <a:rPr lang="en-US" sz="2500" b="1" dirty="0" smtClean="0">
                <a:solidFill>
                  <a:srgbClr val="FFFF00"/>
                </a:solidFill>
                <a:latin typeface="Bookman Old Style" panose="02050604050505020204" pitchFamily="18" charset="0"/>
              </a:rPr>
              <a:t> Sensor</a:t>
            </a:r>
            <a:r>
              <a:rPr lang="en-US" sz="2500" b="1" dirty="0" smtClean="0">
                <a:latin typeface="Bookman Old Style" panose="02050604050505020204" pitchFamily="18" charset="0"/>
              </a:rPr>
              <a:t> </a:t>
            </a:r>
            <a:r>
              <a:rPr lang="en-US" sz="2500" dirty="0" smtClean="0">
                <a:latin typeface="Bookman Old Style" panose="02050604050505020204" pitchFamily="18" charset="0"/>
              </a:rPr>
              <a:t>is used to gather the information of the Distance between the before vehicle or any obstacles and display the distance to the Driver using the LCD Monitor which is placed in front of Driver. This technique is useful for the Vehicle Drivers during Mist Season to analyze the distance of vehicles and prevent themselves from an Accident.</a:t>
            </a:r>
          </a:p>
          <a:p>
            <a:pPr algn="just"/>
            <a:endParaRPr lang="en-US" sz="2500" dirty="0" smtClean="0">
              <a:latin typeface="Bookman Old Style" panose="02050604050505020204" pitchFamily="18" charset="0"/>
            </a:endParaRPr>
          </a:p>
          <a:p>
            <a:pPr algn="just">
              <a:buNone/>
            </a:pPr>
            <a:r>
              <a:rPr lang="en-US" sz="2500" dirty="0" smtClean="0">
                <a:latin typeface="Bookman Old Style" panose="02050604050505020204" pitchFamily="18" charset="0"/>
              </a:rPr>
              <a:t>  </a:t>
            </a:r>
            <a:endParaRPr lang="en-US" sz="2500" dirty="0">
              <a:latin typeface="Bookman Old Style" panose="02050604050505020204" pitchFamily="18" charset="0"/>
            </a:endParaRPr>
          </a:p>
        </p:txBody>
      </p:sp>
    </p:spTree>
    <p:extLst>
      <p:ext uri="{BB962C8B-B14F-4D97-AF65-F5344CB8AC3E}">
        <p14:creationId xmlns="" xmlns:p14="http://schemas.microsoft.com/office/powerpoint/2010/main" val="23338816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49" name="Picture 48">
            <a:extLst>
              <a:ext uri="{FF2B5EF4-FFF2-40B4-BE49-F238E27FC236}">
                <a16:creationId xmlns:a16="http://schemas.microsoft.com/office/drawing/2014/main" xmlns="" id="{AA085689-791F-4B8F-9F30-12415B97D36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 xmlns:a14="http://schemas.microsoft.com/office/drawing/2010/main"/>
              </a:ext>
            </a:extLst>
          </a:blip>
          <a:srcRect l="3613"/>
          <a:stretch/>
        </p:blipFill>
        <p:spPr>
          <a:xfrm>
            <a:off x="0" y="2669685"/>
            <a:ext cx="4037012" cy="4188315"/>
          </a:xfrm>
          <a:prstGeom prst="rect">
            <a:avLst/>
          </a:prstGeom>
        </p:spPr>
      </p:pic>
      <p:pic>
        <p:nvPicPr>
          <p:cNvPr id="51" name="Picture 50">
            <a:extLst>
              <a:ext uri="{FF2B5EF4-FFF2-40B4-BE49-F238E27FC236}">
                <a16:creationId xmlns:a16="http://schemas.microsoft.com/office/drawing/2014/main" xmlns="" id="{AA3FED7F-6821-47C0-A464-E9278B24129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a:extLst>
              <a:ext uri="{28A0092B-C50C-407E-A947-70E740481C1C}">
                <a14:useLocalDpi xmlns="" xmlns:a14="http://schemas.microsoft.com/office/drawing/2010/main"/>
              </a:ext>
            </a:extLst>
          </a:blip>
          <a:srcRect l="35640"/>
          <a:stretch/>
        </p:blipFill>
        <p:spPr>
          <a:xfrm>
            <a:off x="0" y="2892347"/>
            <a:ext cx="1522412" cy="2365453"/>
          </a:xfrm>
          <a:prstGeom prst="rect">
            <a:avLst/>
          </a:prstGeom>
        </p:spPr>
      </p:pic>
      <p:sp>
        <p:nvSpPr>
          <p:cNvPr id="53" name="Oval 52">
            <a:extLst>
              <a:ext uri="{FF2B5EF4-FFF2-40B4-BE49-F238E27FC236}">
                <a16:creationId xmlns:a16="http://schemas.microsoft.com/office/drawing/2014/main" xmlns="" id="{8F54B2FB-3F54-4350-8D1B-F86D677CA7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5" name="Picture 54">
            <a:extLst>
              <a:ext uri="{FF2B5EF4-FFF2-40B4-BE49-F238E27FC236}">
                <a16:creationId xmlns:a16="http://schemas.microsoft.com/office/drawing/2014/main" xmlns="" id="{561B34F5-88E5-4711-BC16-3005C29AD7C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6">
            <a:extLst>
              <a:ext uri="{28A0092B-C50C-407E-A947-70E740481C1C}">
                <a14:useLocalDpi xmlns="" xmlns:a14="http://schemas.microsoft.com/office/drawing/2010/main"/>
              </a:ext>
            </a:extLst>
          </a:blip>
          <a:srcRect t="28813"/>
          <a:stretch/>
        </p:blipFill>
        <p:spPr>
          <a:xfrm>
            <a:off x="7999412" y="0"/>
            <a:ext cx="1603387" cy="1141407"/>
          </a:xfrm>
          <a:prstGeom prst="rect">
            <a:avLst/>
          </a:prstGeom>
        </p:spPr>
      </p:pic>
      <p:pic>
        <p:nvPicPr>
          <p:cNvPr id="57" name="Picture 56">
            <a:extLst>
              <a:ext uri="{FF2B5EF4-FFF2-40B4-BE49-F238E27FC236}">
                <a16:creationId xmlns:a16="http://schemas.microsoft.com/office/drawing/2014/main" xmlns="" id="{4F3661D0-2268-4D3E-88BA-0647BCBE33A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7">
            <a:extLst>
              <a:ext uri="{28A0092B-C50C-407E-A947-70E740481C1C}">
                <a14:useLocalDpi xmlns="" xmlns:a14="http://schemas.microsoft.com/office/drawing/2010/main"/>
              </a:ext>
            </a:extLst>
          </a:blip>
          <a:srcRect b="23320"/>
          <a:stretch/>
        </p:blipFill>
        <p:spPr>
          <a:xfrm>
            <a:off x="8609012" y="6096000"/>
            <a:ext cx="993734" cy="762000"/>
          </a:xfrm>
          <a:prstGeom prst="rect">
            <a:avLst/>
          </a:prstGeom>
        </p:spPr>
      </p:pic>
      <p:sp>
        <p:nvSpPr>
          <p:cNvPr id="59" name="Rectangle 58">
            <a:extLst>
              <a:ext uri="{FF2B5EF4-FFF2-40B4-BE49-F238E27FC236}">
                <a16:creationId xmlns:a16="http://schemas.microsoft.com/office/drawing/2014/main" xmlns="" id="{DDB56DB5-0324-4F79-9AB8-CB18C1DC87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itle 3"/>
          <p:cNvSpPr>
            <a:spLocks noGrp="1"/>
          </p:cNvSpPr>
          <p:nvPr>
            <p:ph type="title"/>
          </p:nvPr>
        </p:nvSpPr>
        <p:spPr>
          <a:xfrm>
            <a:off x="1033089" y="1141407"/>
            <a:ext cx="9404723" cy="4380520"/>
          </a:xfrm>
        </p:spPr>
        <p:txBody>
          <a:bodyPr/>
          <a:lstStyle/>
          <a:p>
            <a:pPr algn="just"/>
            <a:r>
              <a:rPr lang="en-US" dirty="0"/>
              <a:t>. </a:t>
            </a:r>
            <a:r>
              <a:rPr lang="en-US" sz="2500" dirty="0" smtClean="0">
                <a:latin typeface="Bookman Old Style" pitchFamily="18" charset="0"/>
              </a:rPr>
              <a:t>The </a:t>
            </a:r>
            <a:r>
              <a:rPr lang="en-US" sz="2500" b="1" dirty="0" smtClean="0">
                <a:solidFill>
                  <a:srgbClr val="FFFF00"/>
                </a:solidFill>
                <a:latin typeface="Bookman Old Style" pitchFamily="18" charset="0"/>
              </a:rPr>
              <a:t>LCD Display</a:t>
            </a:r>
            <a:r>
              <a:rPr lang="en-US" sz="2500" dirty="0" smtClean="0">
                <a:latin typeface="Bookman Old Style" pitchFamily="18" charset="0"/>
              </a:rPr>
              <a:t> should also be placed at the backside of Vehicle which displays distance between the current vehicle and previous vehicle. This displays about an distance information to the next upcoming vehicle. So that the drivers can able to predict and slow down the vehicles without putting any rash brakes. So this concept will be useful during all the Season to prevent the Accidents by using Rash Brakes.  </a:t>
            </a:r>
            <a:r>
              <a:rPr lang="en-US" sz="3000" dirty="0" smtClean="0">
                <a:latin typeface="Bookman Old Style" pitchFamily="18" charset="0"/>
              </a:rPr>
              <a:t> </a:t>
            </a:r>
            <a:endParaRPr lang="en-US" sz="3000" dirty="0">
              <a:latin typeface="Bookman Old Style" pitchFamily="18" charset="0"/>
            </a:endParaRPr>
          </a:p>
        </p:txBody>
      </p:sp>
    </p:spTree>
    <p:extLst>
      <p:ext uri="{BB962C8B-B14F-4D97-AF65-F5344CB8AC3E}">
        <p14:creationId xmlns="" xmlns:p14="http://schemas.microsoft.com/office/powerpoint/2010/main" val="5550890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7996" y="1197301"/>
            <a:ext cx="9404723" cy="4850802"/>
          </a:xfrm>
        </p:spPr>
        <p:txBody>
          <a:bodyPr/>
          <a:lstStyle/>
          <a:p>
            <a:pPr algn="just">
              <a:buFont typeface="Arial" pitchFamily="34" charset="0"/>
              <a:buChar char="•"/>
            </a:pPr>
            <a:r>
              <a:rPr lang="en-US" sz="2500" dirty="0" smtClean="0">
                <a:latin typeface="Bookman Old Style" pitchFamily="18" charset="0"/>
              </a:rPr>
              <a:t>   Our Proposed project also useful to convey the message to the Parents when accident has occurred. This can be achieved by using the Crash Sensor, GPS Module, GSM Module. The </a:t>
            </a:r>
            <a:r>
              <a:rPr lang="en-US" sz="2500" b="1" dirty="0" smtClean="0">
                <a:solidFill>
                  <a:srgbClr val="FFFF00"/>
                </a:solidFill>
                <a:latin typeface="Bookman Old Style" pitchFamily="18" charset="0"/>
              </a:rPr>
              <a:t>Crash Sensor</a:t>
            </a:r>
            <a:r>
              <a:rPr lang="en-US" sz="2500" dirty="0" smtClean="0">
                <a:latin typeface="Bookman Old Style" pitchFamily="18" charset="0"/>
              </a:rPr>
              <a:t> is used to pass the information to the GPS Module when an accident has occurred. The </a:t>
            </a:r>
            <a:r>
              <a:rPr lang="en-US" sz="2400" b="1" dirty="0" smtClean="0">
                <a:solidFill>
                  <a:srgbClr val="FFFF00"/>
                </a:solidFill>
                <a:latin typeface="Bookman Old Style" pitchFamily="18" charset="0"/>
              </a:rPr>
              <a:t>GPS Module</a:t>
            </a:r>
            <a:r>
              <a:rPr lang="en-US" sz="2500" dirty="0" smtClean="0">
                <a:latin typeface="Bookman Old Style" pitchFamily="18" charset="0"/>
              </a:rPr>
              <a:t> will get an information about the Current Location where an accident had occurred and pass information to the GSM Module. The </a:t>
            </a:r>
            <a:r>
              <a:rPr lang="en-US" sz="2500" b="1" dirty="0" smtClean="0">
                <a:solidFill>
                  <a:srgbClr val="FFFF00"/>
                </a:solidFill>
                <a:latin typeface="Bookman Old Style" pitchFamily="18" charset="0"/>
              </a:rPr>
              <a:t>GSM Module</a:t>
            </a:r>
            <a:r>
              <a:rPr lang="en-US" sz="2500" dirty="0" smtClean="0">
                <a:latin typeface="Bookman Old Style" pitchFamily="18" charset="0"/>
              </a:rPr>
              <a:t> will send the message with the desired Location to the registered Mobile Number. Thus the People can be saved by admitting in the Hospital within time. </a:t>
            </a:r>
            <a:endParaRPr lang="en-US" sz="2500" dirty="0">
              <a:latin typeface="Bookman Old Style"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820" y="736600"/>
            <a:ext cx="8825659" cy="1210733"/>
          </a:xfrm>
        </p:spPr>
        <p:txBody>
          <a:bodyPr/>
          <a:lstStyle/>
          <a:p>
            <a:r>
              <a:rPr lang="en-US" b="1" dirty="0" smtClean="0">
                <a:solidFill>
                  <a:srgbClr val="FFC000"/>
                </a:solidFill>
                <a:latin typeface="Arial" panose="020B0604020202020204" pitchFamily="34" charset="0"/>
                <a:cs typeface="Arial" panose="020B0604020202020204" pitchFamily="34" charset="0"/>
              </a:rPr>
              <a:t>TECHNOLOGY STACK</a:t>
            </a:r>
            <a:br>
              <a:rPr lang="en-US" b="1" dirty="0" smtClean="0">
                <a:solidFill>
                  <a:srgbClr val="FFC000"/>
                </a:solidFill>
                <a:latin typeface="Arial" panose="020B0604020202020204" pitchFamily="34" charset="0"/>
                <a:cs typeface="Arial" panose="020B0604020202020204" pitchFamily="34" charset="0"/>
              </a:rPr>
            </a:br>
            <a:endParaRPr lang="en-US" b="1" dirty="0">
              <a:solidFill>
                <a:srgbClr val="FFC000"/>
              </a:solidFill>
              <a:latin typeface="Arial" panose="020B0604020202020204" pitchFamily="34" charset="0"/>
              <a:cs typeface="Arial" panose="020B0604020202020204" pitchFamily="34" charset="0"/>
            </a:endParaRPr>
          </a:p>
        </p:txBody>
      </p:sp>
      <p:sp>
        <p:nvSpPr>
          <p:cNvPr id="3" name="Text Placeholder 2"/>
          <p:cNvSpPr>
            <a:spLocks noGrp="1"/>
          </p:cNvSpPr>
          <p:nvPr>
            <p:ph type="body" sz="half" idx="2"/>
          </p:nvPr>
        </p:nvSpPr>
        <p:spPr>
          <a:xfrm>
            <a:off x="1492169" y="1607698"/>
            <a:ext cx="9529979" cy="4453466"/>
          </a:xfrm>
        </p:spPr>
        <p:txBody>
          <a:bodyPr>
            <a:normAutofit fontScale="92500" lnSpcReduction="20000"/>
          </a:bodyPr>
          <a:lstStyle/>
          <a:p>
            <a:endParaRPr lang="en-US" sz="2500" b="1" dirty="0" smtClean="0">
              <a:solidFill>
                <a:srgbClr val="F84734"/>
              </a:solidFill>
              <a:latin typeface="Bookman Old Style" pitchFamily="18" charset="0"/>
            </a:endParaRPr>
          </a:p>
          <a:p>
            <a:r>
              <a:rPr lang="en-US" sz="2500" b="1" dirty="0" smtClean="0">
                <a:solidFill>
                  <a:srgbClr val="F84734"/>
                </a:solidFill>
                <a:latin typeface="Bookman Old Style" pitchFamily="18" charset="0"/>
              </a:rPr>
              <a:t>Software:</a:t>
            </a:r>
            <a:endParaRPr lang="en-US" sz="2500" dirty="0" smtClean="0">
              <a:solidFill>
                <a:srgbClr val="F84734"/>
              </a:solidFill>
              <a:latin typeface="Bookman Old Style" pitchFamily="18" charset="0"/>
            </a:endParaRPr>
          </a:p>
          <a:p>
            <a:pPr lvl="0"/>
            <a:r>
              <a:rPr lang="en-US" sz="2500" dirty="0" smtClean="0">
                <a:latin typeface="Bookman Old Style" pitchFamily="18" charset="0"/>
              </a:rPr>
              <a:t>	 Arduino Software</a:t>
            </a:r>
          </a:p>
          <a:p>
            <a:pPr lvl="0"/>
            <a:endParaRPr lang="en-US" sz="2500" dirty="0" smtClean="0">
              <a:latin typeface="Bookman Old Style" pitchFamily="18" charset="0"/>
            </a:endParaRPr>
          </a:p>
          <a:p>
            <a:r>
              <a:rPr lang="en-US" sz="2500" b="1" dirty="0" smtClean="0">
                <a:solidFill>
                  <a:srgbClr val="EF57D2"/>
                </a:solidFill>
                <a:latin typeface="Bookman Old Style" pitchFamily="18" charset="0"/>
              </a:rPr>
              <a:t>Hardware:</a:t>
            </a:r>
            <a:endParaRPr lang="en-US" sz="2500" dirty="0" smtClean="0">
              <a:solidFill>
                <a:srgbClr val="EF57D2"/>
              </a:solidFill>
              <a:latin typeface="Bookman Old Style" pitchFamily="18" charset="0"/>
            </a:endParaRPr>
          </a:p>
          <a:p>
            <a:r>
              <a:rPr lang="en-US" sz="2500" dirty="0" smtClean="0">
                <a:latin typeface="Bookman Old Style" pitchFamily="18" charset="0"/>
              </a:rPr>
              <a:t>	 Arduino UNO Board </a:t>
            </a:r>
          </a:p>
          <a:p>
            <a:r>
              <a:rPr lang="en-US" sz="2500" dirty="0" smtClean="0">
                <a:latin typeface="Bookman Old Style" pitchFamily="18" charset="0"/>
              </a:rPr>
              <a:t>	 Ultrasonic Sensor, Crash Sensor</a:t>
            </a:r>
          </a:p>
          <a:p>
            <a:r>
              <a:rPr lang="en-US" sz="2500" dirty="0" smtClean="0">
                <a:latin typeface="Bookman Old Style" pitchFamily="18" charset="0"/>
              </a:rPr>
              <a:t>	 Global Positioning System (GPS)</a:t>
            </a:r>
          </a:p>
          <a:p>
            <a:r>
              <a:rPr lang="en-US" sz="2500" dirty="0" smtClean="0">
                <a:latin typeface="Bookman Old Style" pitchFamily="18" charset="0"/>
              </a:rPr>
              <a:t>	 Global System for Mobile Communication (GSM Module)</a:t>
            </a:r>
          </a:p>
          <a:p>
            <a:pPr lvl="0"/>
            <a:r>
              <a:rPr lang="en-US" sz="2500" dirty="0" smtClean="0">
                <a:latin typeface="Bookman Old Style" pitchFamily="18" charset="0"/>
              </a:rPr>
              <a:t>	 Liquid Crystal Display (LCD)</a:t>
            </a:r>
            <a:r>
              <a:rPr lang="en-US" sz="2500" b="1" dirty="0" smtClean="0">
                <a:latin typeface="Bookman Old Style" pitchFamily="18" charset="0"/>
              </a:rPr>
              <a:t> </a:t>
            </a:r>
          </a:p>
          <a:p>
            <a:pPr lvl="0"/>
            <a:r>
              <a:rPr lang="en-US" sz="2500" b="1" dirty="0" smtClean="0">
                <a:latin typeface="Bookman Old Style" pitchFamily="18" charset="0"/>
              </a:rPr>
              <a:t>	 </a:t>
            </a:r>
            <a:endParaRPr lang="en-US" sz="2500" dirty="0">
              <a:latin typeface="Bookman Old Style" pitchFamily="18" charset="0"/>
            </a:endParaRPr>
          </a:p>
          <a:p>
            <a:endParaRPr lang="en-US" dirty="0"/>
          </a:p>
        </p:txBody>
      </p:sp>
    </p:spTree>
    <p:extLst>
      <p:ext uri="{BB962C8B-B14F-4D97-AF65-F5344CB8AC3E}">
        <p14:creationId xmlns="" xmlns:p14="http://schemas.microsoft.com/office/powerpoint/2010/main" val="27539587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2223"/>
            <a:ext cx="8825659" cy="916578"/>
          </a:xfrm>
        </p:spPr>
        <p:txBody>
          <a:bodyPr/>
          <a:lstStyle/>
          <a:p>
            <a:r>
              <a:rPr lang="en-US" b="1" dirty="0" smtClean="0">
                <a:solidFill>
                  <a:srgbClr val="FFC000"/>
                </a:solidFill>
                <a:latin typeface="Arial" pitchFamily="34" charset="0"/>
                <a:cs typeface="Arial" pitchFamily="34" charset="0"/>
              </a:rPr>
              <a:t>MODULES</a:t>
            </a:r>
            <a:endParaRPr lang="en-US" b="1" dirty="0">
              <a:solidFill>
                <a:srgbClr val="FFC000"/>
              </a:solidFill>
              <a:latin typeface="Arial" pitchFamily="34" charset="0"/>
              <a:cs typeface="Arial" pitchFamily="34" charset="0"/>
            </a:endParaRPr>
          </a:p>
        </p:txBody>
      </p:sp>
      <p:sp>
        <p:nvSpPr>
          <p:cNvPr id="3" name="Text Placeholder 2"/>
          <p:cNvSpPr>
            <a:spLocks noGrp="1"/>
          </p:cNvSpPr>
          <p:nvPr>
            <p:ph type="body" sz="half" idx="2"/>
          </p:nvPr>
        </p:nvSpPr>
        <p:spPr>
          <a:xfrm>
            <a:off x="1181080" y="1867987"/>
            <a:ext cx="9112451" cy="4271556"/>
          </a:xfrm>
        </p:spPr>
        <p:txBody>
          <a:bodyPr>
            <a:normAutofit fontScale="92500" lnSpcReduction="20000"/>
          </a:bodyPr>
          <a:lstStyle/>
          <a:p>
            <a:pPr>
              <a:buClr>
                <a:srgbClr val="FFFF00"/>
              </a:buClr>
              <a:buSzPct val="100000"/>
              <a:buFont typeface="Arial" pitchFamily="34" charset="0"/>
              <a:buChar char="•"/>
            </a:pPr>
            <a:r>
              <a:rPr lang="en-US" sz="2500" dirty="0" smtClean="0">
                <a:latin typeface="Bookman Old Style" pitchFamily="18" charset="0"/>
              </a:rPr>
              <a:t> </a:t>
            </a:r>
            <a:r>
              <a:rPr lang="en-US" sz="2500" b="1" dirty="0" smtClean="0">
                <a:solidFill>
                  <a:srgbClr val="73F973"/>
                </a:solidFill>
                <a:latin typeface="Bookman Old Style" pitchFamily="18" charset="0"/>
              </a:rPr>
              <a:t>ULTRASONIC SENSOR</a:t>
            </a:r>
          </a:p>
          <a:p>
            <a:pPr algn="just">
              <a:buClr>
                <a:srgbClr val="FFFF00"/>
              </a:buClr>
              <a:buSzPct val="100000"/>
            </a:pPr>
            <a:r>
              <a:rPr lang="en-US" sz="2500" dirty="0" smtClean="0">
                <a:latin typeface="Bookman Old Style" pitchFamily="18" charset="0"/>
              </a:rPr>
              <a:t>	This sensor is useful to retrieve the information about the distance between current vehicle and the previous vehicle or any obstacles.</a:t>
            </a:r>
          </a:p>
          <a:p>
            <a:pPr>
              <a:buClr>
                <a:srgbClr val="FFFF00"/>
              </a:buClr>
              <a:buSzPct val="100000"/>
            </a:pPr>
            <a:endParaRPr lang="en-US" sz="2500" dirty="0" smtClean="0">
              <a:latin typeface="Bookman Old Style" pitchFamily="18" charset="0"/>
            </a:endParaRPr>
          </a:p>
          <a:p>
            <a:pPr>
              <a:buClr>
                <a:srgbClr val="FFFF00"/>
              </a:buClr>
              <a:buSzPct val="100000"/>
              <a:buFont typeface="Arial" pitchFamily="34" charset="0"/>
              <a:buChar char="•"/>
            </a:pPr>
            <a:r>
              <a:rPr lang="en-US" sz="2500" dirty="0" smtClean="0">
                <a:latin typeface="Bookman Old Style" pitchFamily="18" charset="0"/>
              </a:rPr>
              <a:t> </a:t>
            </a:r>
            <a:r>
              <a:rPr lang="en-US" sz="2500" b="1" dirty="0" smtClean="0">
                <a:solidFill>
                  <a:srgbClr val="73F973"/>
                </a:solidFill>
                <a:latin typeface="Bookman Old Style" pitchFamily="18" charset="0"/>
              </a:rPr>
              <a:t>CRASH SENSOR</a:t>
            </a:r>
          </a:p>
          <a:p>
            <a:pPr algn="just">
              <a:buClr>
                <a:srgbClr val="FFFF00"/>
              </a:buClr>
              <a:buSzPct val="100000"/>
            </a:pPr>
            <a:r>
              <a:rPr lang="en-US" sz="2500" dirty="0" smtClean="0">
                <a:latin typeface="Bookman Old Style" pitchFamily="18" charset="0"/>
              </a:rPr>
              <a:t>	This sensor is useful to send an information to perform specific task when an accident occurs.</a:t>
            </a:r>
          </a:p>
          <a:p>
            <a:pPr>
              <a:buClr>
                <a:srgbClr val="FFFF00"/>
              </a:buClr>
              <a:buSzPct val="100000"/>
            </a:pPr>
            <a:endParaRPr lang="en-US" sz="2500" dirty="0" smtClean="0">
              <a:latin typeface="Bookman Old Style" pitchFamily="18" charset="0"/>
            </a:endParaRPr>
          </a:p>
          <a:p>
            <a:pPr>
              <a:buClr>
                <a:srgbClr val="FFFF00"/>
              </a:buClr>
              <a:buSzPct val="100000"/>
              <a:buFont typeface="Arial" pitchFamily="34" charset="0"/>
              <a:buChar char="•"/>
            </a:pPr>
            <a:r>
              <a:rPr lang="en-US" sz="2500" dirty="0" smtClean="0">
                <a:latin typeface="Bookman Old Style" pitchFamily="18" charset="0"/>
              </a:rPr>
              <a:t> </a:t>
            </a:r>
            <a:r>
              <a:rPr lang="en-US" sz="2500" b="1" dirty="0" smtClean="0">
                <a:solidFill>
                  <a:srgbClr val="73F973"/>
                </a:solidFill>
                <a:latin typeface="Bookman Old Style" pitchFamily="18" charset="0"/>
              </a:rPr>
              <a:t>LCD DISPLAY MONITOR</a:t>
            </a:r>
          </a:p>
          <a:p>
            <a:pPr>
              <a:buClr>
                <a:srgbClr val="FFFF00"/>
              </a:buClr>
              <a:buSzPct val="100000"/>
            </a:pPr>
            <a:r>
              <a:rPr lang="en-US" sz="2500" dirty="0" smtClean="0">
                <a:latin typeface="Bookman Old Style" pitchFamily="18" charset="0"/>
              </a:rPr>
              <a:t>	It is useful to display the data analyzed by the Sensor.</a:t>
            </a:r>
          </a:p>
          <a:p>
            <a:pPr lvl="1">
              <a:buClr>
                <a:srgbClr val="FFFF00"/>
              </a:buClr>
              <a:buSzPct val="100000"/>
            </a:pPr>
            <a:endParaRPr lang="en-US" sz="1900" dirty="0" smtClean="0">
              <a:latin typeface="Bookman Old Style"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508" y="206829"/>
            <a:ext cx="8825659" cy="433251"/>
          </a:xfrm>
        </p:spPr>
        <p:txBody>
          <a:bodyPr/>
          <a:lstStyle/>
          <a:p>
            <a:endParaRPr lang="en-US" dirty="0"/>
          </a:p>
        </p:txBody>
      </p:sp>
      <p:sp>
        <p:nvSpPr>
          <p:cNvPr id="3" name="Text Placeholder 2"/>
          <p:cNvSpPr>
            <a:spLocks noGrp="1"/>
          </p:cNvSpPr>
          <p:nvPr>
            <p:ph type="body" sz="half" idx="2"/>
          </p:nvPr>
        </p:nvSpPr>
        <p:spPr>
          <a:xfrm>
            <a:off x="1168017" y="1280160"/>
            <a:ext cx="9203892" cy="4663440"/>
          </a:xfrm>
        </p:spPr>
        <p:txBody>
          <a:bodyPr>
            <a:normAutofit/>
          </a:bodyPr>
          <a:lstStyle/>
          <a:p>
            <a:pPr>
              <a:buClr>
                <a:srgbClr val="FFFF00"/>
              </a:buClr>
              <a:buSzPct val="100000"/>
              <a:buFont typeface="Arial" pitchFamily="34" charset="0"/>
              <a:buChar char="•"/>
            </a:pPr>
            <a:r>
              <a:rPr lang="en-US" sz="2500" dirty="0" smtClean="0">
                <a:latin typeface="Bookman Old Style" pitchFamily="18" charset="0"/>
              </a:rPr>
              <a:t> </a:t>
            </a:r>
            <a:r>
              <a:rPr lang="en-US" sz="2500" b="1" dirty="0" smtClean="0">
                <a:solidFill>
                  <a:srgbClr val="73F973"/>
                </a:solidFill>
                <a:latin typeface="Bookman Old Style" pitchFamily="18" charset="0"/>
              </a:rPr>
              <a:t>GPS MODULE</a:t>
            </a:r>
          </a:p>
          <a:p>
            <a:pPr>
              <a:buClr>
                <a:srgbClr val="FFFF00"/>
              </a:buClr>
              <a:buSzPct val="100000"/>
            </a:pPr>
            <a:r>
              <a:rPr lang="en-US" sz="2500" dirty="0" smtClean="0">
                <a:latin typeface="Bookman Old Style" pitchFamily="18" charset="0"/>
              </a:rPr>
              <a:t>	This module is useful to retrieve an information about the Current Location (Latitude and Longitude) from an environment.</a:t>
            </a:r>
          </a:p>
          <a:p>
            <a:pPr>
              <a:buClr>
                <a:srgbClr val="FFFF00"/>
              </a:buClr>
              <a:buSzPct val="100000"/>
            </a:pPr>
            <a:endParaRPr lang="en-US" sz="2500" dirty="0" smtClean="0">
              <a:latin typeface="Bookman Old Style" pitchFamily="18" charset="0"/>
            </a:endParaRPr>
          </a:p>
          <a:p>
            <a:pPr>
              <a:buClr>
                <a:srgbClr val="FFFF00"/>
              </a:buClr>
              <a:buSzPct val="100000"/>
              <a:buFont typeface="Arial" pitchFamily="34" charset="0"/>
              <a:buChar char="•"/>
            </a:pPr>
            <a:r>
              <a:rPr lang="en-US" sz="2500" dirty="0" smtClean="0">
                <a:latin typeface="Bookman Old Style" pitchFamily="18" charset="0"/>
              </a:rPr>
              <a:t> </a:t>
            </a:r>
            <a:r>
              <a:rPr lang="en-US" sz="2500" b="1" dirty="0" smtClean="0">
                <a:solidFill>
                  <a:srgbClr val="73F973"/>
                </a:solidFill>
                <a:latin typeface="Bookman Old Style" pitchFamily="18" charset="0"/>
              </a:rPr>
              <a:t>GSM MODULE</a:t>
            </a:r>
          </a:p>
          <a:p>
            <a:pPr>
              <a:buClr>
                <a:srgbClr val="FFFF00"/>
              </a:buClr>
              <a:buSzPct val="100000"/>
            </a:pPr>
            <a:r>
              <a:rPr lang="en-US" sz="2500" dirty="0" smtClean="0">
                <a:latin typeface="Bookman Old Style" pitchFamily="18" charset="0"/>
              </a:rPr>
              <a:t>	This module is useful to send the message to the Registered number (which should be configure in GSM Module)</a:t>
            </a:r>
            <a:endParaRPr lang="en-US" sz="2500" dirty="0">
              <a:latin typeface="Bookman Old Style"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b="1" dirty="0" smtClean="0">
                <a:solidFill>
                  <a:srgbClr val="FFFF00"/>
                </a:solidFill>
                <a:latin typeface="Arial" pitchFamily="34" charset="0"/>
                <a:cs typeface="Arial" pitchFamily="34" charset="0"/>
              </a:rPr>
              <a:t>SYSTEM ARCHITECTURE</a:t>
            </a:r>
            <a:endParaRPr lang="en-US" sz="4800" b="1" dirty="0">
              <a:solidFill>
                <a:srgbClr val="FFFF00"/>
              </a:solidFill>
              <a:latin typeface="Arial" pitchFamily="34" charset="0"/>
              <a:cs typeface="Arial" pitchFamily="34" charset="0"/>
            </a:endParaRPr>
          </a:p>
        </p:txBody>
      </p:sp>
      <p:pic>
        <p:nvPicPr>
          <p:cNvPr id="6" name="Content Placeholder 5" descr="system architecture.jpg"/>
          <p:cNvPicPr>
            <a:picLocks noGrp="1" noChangeAspect="1"/>
          </p:cNvPicPr>
          <p:nvPr>
            <p:ph idx="1"/>
          </p:nvPr>
        </p:nvPicPr>
        <p:blipFill>
          <a:blip r:embed="rId2"/>
          <a:stretch>
            <a:fillRect/>
          </a:stretch>
        </p:blipFill>
        <p:spPr>
          <a:xfrm>
            <a:off x="2566067" y="1227909"/>
            <a:ext cx="6956756" cy="5460273"/>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127888"/>
          </a:xfrm>
        </p:spPr>
        <p:txBody>
          <a:bodyPr/>
          <a:lstStyle/>
          <a:p>
            <a:r>
              <a:rPr lang="en-US" sz="4800" b="1" dirty="0" smtClean="0">
                <a:solidFill>
                  <a:srgbClr val="FFFF00"/>
                </a:solidFill>
                <a:latin typeface="Arial" pitchFamily="34" charset="0"/>
                <a:cs typeface="Arial" pitchFamily="34" charset="0"/>
              </a:rPr>
              <a:t>UML DIAGRAM</a:t>
            </a:r>
            <a:endParaRPr lang="en-US" sz="4800" b="1" dirty="0">
              <a:solidFill>
                <a:srgbClr val="FFFF00"/>
              </a:solidFill>
              <a:latin typeface="Arial" pitchFamily="34" charset="0"/>
              <a:cs typeface="Arial" pitchFamily="34" charset="0"/>
            </a:endParaRPr>
          </a:p>
        </p:txBody>
      </p:sp>
      <p:pic>
        <p:nvPicPr>
          <p:cNvPr id="4" name="Content Placeholder 3" descr="UseCase Diagram.jpg"/>
          <p:cNvPicPr>
            <a:picLocks noGrp="1" noChangeAspect="1"/>
          </p:cNvPicPr>
          <p:nvPr>
            <p:ph idx="1"/>
          </p:nvPr>
        </p:nvPicPr>
        <p:blipFill>
          <a:blip r:embed="rId2"/>
          <a:stretch>
            <a:fillRect/>
          </a:stretch>
        </p:blipFill>
        <p:spPr>
          <a:xfrm>
            <a:off x="1920240" y="1436913"/>
            <a:ext cx="7432766" cy="5199017"/>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 xmlns:thm15="http://schemas.microsoft.com/office/thememl/2012/main" name="TM78884036_DIGITAL ION DESIGN_SL_V1.pptx" id="{AD58A1CE-E9E9-4C2E-83A0-65FD4522F93A}" vid="{1E9553B9-AA04-4A15-9836-1E06682578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8C54328-0E3E-40FC-9B9C-E60E585EE03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333AA69-F09C-4769-984A-89F31444738D}">
  <ds:schemaRefs>
    <ds:schemaRef ds:uri="http://schemas.microsoft.com/sharepoint/v3/contenttype/forms"/>
  </ds:schemaRefs>
</ds:datastoreItem>
</file>

<file path=customXml/itemProps3.xml><?xml version="1.0" encoding="utf-8"?>
<ds:datastoreItem xmlns:ds="http://schemas.openxmlformats.org/officeDocument/2006/customXml" ds:itemID="{01AFC1D2-5B3D-4F0D-B2A2-5006A0EB9B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Digital Ion design</Template>
  <TotalTime>0</TotalTime>
  <Words>339</Words>
  <Application>Microsoft Office PowerPoint</Application>
  <PresentationFormat>Custom</PresentationFormat>
  <Paragraphs>50</Paragraphs>
  <Slides>12</Slides>
  <Notes>4</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vt:lpstr>
      <vt:lpstr>AUTOMATED ALGORITHMIC ACCIDENT PREVENTION SYSTEM</vt:lpstr>
      <vt:lpstr>ABSTRACT</vt:lpstr>
      <vt:lpstr>. The LCD Display should also be placed at the backside of Vehicle which displays distance between the current vehicle and previous vehicle. This displays about an distance information to the next upcoming vehicle. So that the drivers can able to predict and slow down the vehicles without putting any rash brakes. So this concept will be useful during all the Season to prevent the Accidents by using Rash Brakes.   </vt:lpstr>
      <vt:lpstr>   Our Proposed project also useful to convey the message to the Parents when accident has occurred. This can be achieved by using the Crash Sensor, GPS Module, GSM Module. The Crash Sensor is used to pass the information to the GPS Module when an accident has occurred. The GPS Module will get an information about the Current Location where an accident had occurred and pass information to the GSM Module. The GSM Module will send the message with the desired Location to the registered Mobile Number. Thus the People can be saved by admitting in the Hospital within time. </vt:lpstr>
      <vt:lpstr>TECHNOLOGY STACK </vt:lpstr>
      <vt:lpstr>MODULES</vt:lpstr>
      <vt:lpstr>Slide 7</vt:lpstr>
      <vt:lpstr>SYSTEM ARCHITECTURE</vt:lpstr>
      <vt:lpstr>UML DIAGRAM</vt:lpstr>
      <vt:lpstr>LITERATURE SURVEY </vt:lpstr>
      <vt:lpstr>OUTCOMES / BENEFITS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2020-01-23T15:22:05Z</dcterms:created>
  <dcterms:modified xsi:type="dcterms:W3CDTF">2021-06-13T07:40:51Z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