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816B8-F045-43C6-884C-A3D0A4F28520}" v="1" dt="2022-12-05T12:23:03.228"/>
    <p1510:client id="{EBE8C954-0BF8-4DF2-AC50-2A3815752907}" v="1" dt="2022-12-05T11:58:2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497" autoAdjust="0"/>
  </p:normalViewPr>
  <p:slideViewPr>
    <p:cSldViewPr>
      <p:cViewPr varScale="1">
        <p:scale>
          <a:sx n="89" d="100"/>
          <a:sy n="89" d="100"/>
        </p:scale>
        <p:origin x="15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 Shah" userId="cda601f7-112b-46e1-be18-ffe8de22ac2a" providerId="ADAL" clId="{012816B8-F045-43C6-884C-A3D0A4F28520}"/>
    <pc:docChg chg="custSel modSld">
      <pc:chgData name="Khush Shah" userId="cda601f7-112b-46e1-be18-ffe8de22ac2a" providerId="ADAL" clId="{012816B8-F045-43C6-884C-A3D0A4F28520}" dt="2022-12-05T12:37:56.953" v="505" actId="20577"/>
      <pc:docMkLst>
        <pc:docMk/>
      </pc:docMkLst>
      <pc:sldChg chg="modSp mod">
        <pc:chgData name="Khush Shah" userId="cda601f7-112b-46e1-be18-ffe8de22ac2a" providerId="ADAL" clId="{012816B8-F045-43C6-884C-A3D0A4F28520}" dt="2022-12-05T12:37:56.953" v="505" actId="20577"/>
        <pc:sldMkLst>
          <pc:docMk/>
          <pc:sldMk cId="1360291546" sldId="265"/>
        </pc:sldMkLst>
        <pc:spChg chg="mod">
          <ac:chgData name="Khush Shah" userId="cda601f7-112b-46e1-be18-ffe8de22ac2a" providerId="ADAL" clId="{012816B8-F045-43C6-884C-A3D0A4F28520}" dt="2022-12-05T12:37:56.953" v="505" actId="20577"/>
          <ac:spMkLst>
            <pc:docMk/>
            <pc:sldMk cId="1360291546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09/12/2022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09/12/2022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423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09 December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2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Kalyan Sudra – eo20203</a:t>
            </a:r>
          </a:p>
          <a:p>
            <a:r>
              <a:rPr lang="en-GB" altLang="en-US" dirty="0"/>
              <a:t>Ronaldo Balram – nz20469</a:t>
            </a:r>
          </a:p>
          <a:p>
            <a:r>
              <a:rPr lang="en-GB" altLang="en-US" dirty="0"/>
              <a:t>Khush Shah – bi20475</a:t>
            </a:r>
          </a:p>
          <a:p>
            <a:r>
              <a:rPr lang="en-GB" i="0" dirty="0">
                <a:solidFill>
                  <a:srgbClr val="252424"/>
                </a:solidFill>
                <a:effectLst/>
              </a:rPr>
              <a:t>Qijia Tang – dm22509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09 December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LED has been used effectively</a:t>
            </a:r>
          </a:p>
          <a:p>
            <a:r>
              <a:rPr lang="en-GB" dirty="0"/>
              <a:t>Show that the robot can move around effectively</a:t>
            </a:r>
          </a:p>
          <a:p>
            <a:r>
              <a:rPr lang="en-GB" dirty="0"/>
              <a:t>Show that the robot can play a tune</a:t>
            </a:r>
          </a:p>
          <a:p>
            <a:r>
              <a:rPr lang="en-GB" dirty="0"/>
              <a:t>Show that all of this works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Tasks/Scheduling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75" y="1405083"/>
            <a:ext cx="5127680" cy="4968552"/>
          </a:xfrm>
        </p:spPr>
        <p:txBody>
          <a:bodyPr/>
          <a:lstStyle/>
          <a:p>
            <a:pPr algn="just"/>
            <a:r>
              <a:rPr lang="en-GB" dirty="0"/>
              <a:t>We created various tasks with “</a:t>
            </a:r>
            <a:r>
              <a:rPr lang="en-GB" dirty="0" err="1"/>
              <a:t>taskMasterThread</a:t>
            </a:r>
            <a:r>
              <a:rPr lang="en-GB" dirty="0"/>
              <a:t>” having the highest priority and utilised the round robin scheduling algorithm.</a:t>
            </a:r>
          </a:p>
          <a:p>
            <a:pPr algn="just"/>
            <a:r>
              <a:rPr lang="en-GB" dirty="0"/>
              <a:t>With round robin at a high frequency, all tasks seem to be running concurrently on a single processor.</a:t>
            </a:r>
          </a:p>
          <a:p>
            <a:pPr algn="just"/>
            <a:r>
              <a:rPr lang="en-GB" dirty="0"/>
              <a:t>Tasks are easily able to be suspended and resumed re-joining the schedule.</a:t>
            </a:r>
          </a:p>
          <a:p>
            <a:pPr algn="just"/>
            <a:r>
              <a:rPr lang="en-GB" dirty="0"/>
              <a:t>All of the tasks can be </a:t>
            </a:r>
            <a:r>
              <a:rPr lang="en-GB" altLang="zh-CN" dirty="0"/>
              <a:t>executed</a:t>
            </a:r>
            <a:r>
              <a:rPr lang="en-GB" dirty="0"/>
              <a:t> before their deadlines, and non of the </a:t>
            </a:r>
            <a:r>
              <a:rPr lang="en-GB" altLang="zh-CN" dirty="0"/>
              <a:t>task </a:t>
            </a:r>
            <a:r>
              <a:rPr lang="en-GB" altLang="zh-CN"/>
              <a:t>is in congestion</a:t>
            </a:r>
            <a:r>
              <a:rPr lang="en-GB" altLang="zh-CN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09 December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84B41-2C0A-323C-8831-C3846DCC9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19"/>
          <a:stretch/>
        </p:blipFill>
        <p:spPr>
          <a:xfrm>
            <a:off x="5436096" y="700389"/>
            <a:ext cx="2808312" cy="57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86" y="1348287"/>
            <a:ext cx="8856984" cy="496855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How have you controlled access to any shared data/hardware?</a:t>
            </a:r>
          </a:p>
          <a:p>
            <a:pPr algn="just"/>
            <a:r>
              <a:rPr lang="en-GB" dirty="0"/>
              <a:t>We have controlled access to shared data using the various tasks and the paths you take. </a:t>
            </a:r>
          </a:p>
          <a:p>
            <a:pPr algn="just"/>
            <a:r>
              <a:rPr lang="en-GB" dirty="0"/>
              <a:t>“</a:t>
            </a:r>
            <a:r>
              <a:rPr lang="en-GB" dirty="0" err="1"/>
              <a:t>bumpSwitch_status</a:t>
            </a:r>
            <a:r>
              <a:rPr lang="en-GB" dirty="0"/>
              <a:t>” is a global variable used to store the </a:t>
            </a:r>
            <a:r>
              <a:rPr lang="en-GB" altLang="zh-CN" dirty="0"/>
              <a:t>status of bump </a:t>
            </a:r>
            <a:r>
              <a:rPr lang="en-GB" altLang="zh-CN" dirty="0" err="1"/>
              <a:t>switchs</a:t>
            </a:r>
            <a:r>
              <a:rPr lang="en-GB" altLang="zh-CN" dirty="0"/>
              <a:t>, </a:t>
            </a:r>
            <a:r>
              <a:rPr lang="en-GB" dirty="0"/>
              <a:t>and the value is shared in different functions.</a:t>
            </a:r>
          </a:p>
          <a:p>
            <a:pPr algn="just"/>
            <a:r>
              <a:rPr lang="en-GB" dirty="0"/>
              <a:t>The “status” in “</a:t>
            </a:r>
            <a:r>
              <a:rPr lang="en-GB" dirty="0" err="1"/>
              <a:t>taskdcMotor</a:t>
            </a:r>
            <a:r>
              <a:rPr lang="en-GB" dirty="0"/>
              <a:t>” function is work as a flag. The non-bump move in </a:t>
            </a:r>
            <a:r>
              <a:rPr lang="en-GB" altLang="zh-CN" dirty="0" err="1"/>
              <a:t>dcMotor.c</a:t>
            </a:r>
            <a:r>
              <a:rPr lang="en-GB" altLang="zh-CN" dirty="0"/>
              <a:t> is cut into small progresses, and “status” keeps the schedule of the move after each execute in task function. </a:t>
            </a:r>
            <a:endParaRPr lang="en-GB" dirty="0"/>
          </a:p>
          <a:p>
            <a:r>
              <a:rPr lang="en-GB" dirty="0"/>
              <a:t>There are 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task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h</a:t>
            </a:r>
            <a:r>
              <a:rPr lang="en-GB" altLang="zh-CN" b="0" i="0" dirty="0" err="1">
                <a:solidFill>
                  <a:srgbClr val="24292F"/>
                </a:solidFill>
                <a:effectLst/>
                <a:latin typeface="ui-monospace"/>
              </a:rPr>
              <a:t>andles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GB" dirty="0"/>
              <a:t>which is </a:t>
            </a:r>
            <a:r>
              <a:rPr lang="en-GB" altLang="zh-CN" dirty="0"/>
              <a:t>declared </a:t>
            </a:r>
            <a:r>
              <a:rPr lang="en-GB" dirty="0"/>
              <a:t>in tasks creation. When do operation to the tasks, the corresponding </a:t>
            </a:r>
            <a:r>
              <a:rPr lang="en-GB" dirty="0" err="1"/>
              <a:t>corresponding</a:t>
            </a:r>
            <a:r>
              <a:rPr lang="en-GB" dirty="0"/>
              <a:t> is called.</a:t>
            </a:r>
          </a:p>
          <a:p>
            <a:r>
              <a:rPr lang="en-GB" dirty="0"/>
              <a:t>for example: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GB" altLang="zh-CN" b="0" i="0" dirty="0" err="1">
                <a:solidFill>
                  <a:srgbClr val="24292F"/>
                </a:solidFill>
                <a:effectLst/>
                <a:latin typeface="ui-monospace"/>
              </a:rPr>
              <a:t>taskHandle_PlaySong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, used in</a:t>
            </a:r>
            <a:r>
              <a:rPr lang="en-GB" dirty="0"/>
              <a:t> “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vTaskSuspend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taskHandle_PlaySong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)”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9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7D02-BC92-4154-A1E1-62D9168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Suspend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B718-EE42-4A91-BCE3-54284C1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is the difference between suspend and delete task and what are their uses ?</a:t>
            </a:r>
          </a:p>
          <a:p>
            <a:r>
              <a:rPr lang="en-US" dirty="0">
                <a:cs typeface="Calibri"/>
              </a:rPr>
              <a:t>Tasks that are deleted are removed from “all </a:t>
            </a:r>
            <a:r>
              <a:rPr lang="en-GB" dirty="0"/>
              <a:t>ready, blocked, suspended and event lists”. No longer able to be used. Useful to delete a task and free memory.</a:t>
            </a:r>
          </a:p>
          <a:p>
            <a:r>
              <a:rPr lang="en-US" dirty="0">
                <a:cs typeface="Calibri"/>
              </a:rPr>
              <a:t>Suspended tasks are unable to execute unless explicitly told to meaning it can stop and resume to join the round robin schedule again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D3B5-4B28-4B6B-BEA6-8D02241F5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5DB5-27F5-4B5A-9007-2199D5CEFA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09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8938</TotalTime>
  <Words>365</Words>
  <Application>Microsoft Office PowerPoint</Application>
  <PresentationFormat>全屏显示(4:3)</PresentationFormat>
  <Paragraphs>39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ui-monospace</vt:lpstr>
      <vt:lpstr>Arial</vt:lpstr>
      <vt:lpstr>Calibri</vt:lpstr>
      <vt:lpstr>Office Theme</vt:lpstr>
      <vt:lpstr>ERTS Final Assessment – Task 2 (Template)</vt:lpstr>
      <vt:lpstr>Practical elements</vt:lpstr>
      <vt:lpstr>Tasks/Scheduling</vt:lpstr>
      <vt:lpstr>Resource control</vt:lpstr>
      <vt:lpstr>Suspend and Delete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汤 祁嘉</cp:lastModifiedBy>
  <cp:revision>197</cp:revision>
  <dcterms:created xsi:type="dcterms:W3CDTF">2013-02-14T16:53:45Z</dcterms:created>
  <dcterms:modified xsi:type="dcterms:W3CDTF">2022-12-09T13:11:21Z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