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1D2B"/>
    <a:srgbClr val="993E3C"/>
    <a:srgbClr val="9F4A48"/>
    <a:srgbClr val="898989"/>
    <a:srgbClr val="5B5647"/>
    <a:srgbClr val="BF2F37"/>
    <a:srgbClr val="AAA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3497" autoAdjust="0"/>
  </p:normalViewPr>
  <p:slideViewPr>
    <p:cSldViewPr>
      <p:cViewPr varScale="1">
        <p:scale>
          <a:sx n="106" d="100"/>
          <a:sy n="106" d="100"/>
        </p:scale>
        <p:origin x="160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355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 Shah" userId="cda601f7-112b-46e1-be18-ffe8de22ac2a" providerId="ADAL" clId="{012816B8-F045-43C6-884C-A3D0A4F28520}"/>
    <pc:docChg chg="custSel modSld">
      <pc:chgData name="Khush Shah" userId="cda601f7-112b-46e1-be18-ffe8de22ac2a" providerId="ADAL" clId="{012816B8-F045-43C6-884C-A3D0A4F28520}" dt="2022-12-05T12:37:56.953" v="505" actId="20577"/>
      <pc:docMkLst>
        <pc:docMk/>
      </pc:docMkLst>
      <pc:sldChg chg="modSp mod">
        <pc:chgData name="Khush Shah" userId="cda601f7-112b-46e1-be18-ffe8de22ac2a" providerId="ADAL" clId="{012816B8-F045-43C6-884C-A3D0A4F28520}" dt="2022-12-05T12:37:56.953" v="505" actId="20577"/>
        <pc:sldMkLst>
          <pc:docMk/>
          <pc:sldMk cId="1360291546" sldId="265"/>
        </pc:sldMkLst>
        <pc:spChg chg="mod">
          <ac:chgData name="Khush Shah" userId="cda601f7-112b-46e1-be18-ffe8de22ac2a" providerId="ADAL" clId="{012816B8-F045-43C6-884C-A3D0A4F28520}" dt="2022-12-05T12:37:56.953" v="505" actId="20577"/>
          <ac:spMkLst>
            <pc:docMk/>
            <pc:sldMk cId="1360291546" sldId="2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AAB92E4-AE0E-4597-BFB8-C8B4DD9C18B0}" type="datetimeFigureOut">
              <a:rPr lang="en-GB"/>
              <a:pPr>
                <a:defRPr/>
              </a:pPr>
              <a:t>12/12/2022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1824A3-7152-4960-BF69-64A3C2461F1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8257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C6A448-BE2F-4781-B00A-6CC78EDADA74}" type="datetimeFigureOut">
              <a:rPr lang="en-GB"/>
              <a:pPr>
                <a:defRPr/>
              </a:pPr>
              <a:t>12/12/2022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5A7925E-1572-43E0-9C43-F892C4797A1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5129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  <a:pPr>
                <a:defRPr/>
              </a:pPr>
              <a:t>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11966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A7925E-1572-43E0-9C43-F892C4797A1A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4423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43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3FE86-2911-439B-A5AC-792EFE0EE0E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09FDE-9F2A-429B-AAFD-0AB058EA8223}" type="datetime4">
              <a:rPr lang="en-GB"/>
              <a:pPr>
                <a:defRPr/>
              </a:pPr>
              <a:t>12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48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75" y="764704"/>
            <a:ext cx="8651806" cy="576064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968552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21E46-382C-4EE9-B45B-87761AE2BCD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AC35-51C5-4AC7-9255-2D72D8BB8FCD}" type="datetime4">
              <a:rPr lang="en-GB"/>
              <a:pPr>
                <a:defRPr/>
              </a:pPr>
              <a:t>12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0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FB354-A0F7-45FE-A04A-0A4B4256AFD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C18A2-309E-4E56-AB53-B689DEE00286}" type="datetime4">
              <a:rPr lang="en-GB"/>
              <a:pPr>
                <a:defRPr/>
              </a:pPr>
              <a:t>12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6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4726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9CF61-6AA0-49F5-AD67-4377519505D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A8844-33D4-42E8-90B8-B6C8F45C9B89}" type="datetime4">
              <a:rPr lang="en-GB"/>
              <a:pPr>
                <a:defRPr/>
              </a:pPr>
              <a:t>12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3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2CF2-0DB4-47C0-9F5A-241209E8FF6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448C4-10E2-4B06-BC79-9ADA48DA9432}" type="datetime4">
              <a:rPr lang="en-GB"/>
              <a:pPr>
                <a:defRPr/>
              </a:pPr>
              <a:t>12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31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114AE-CEE6-464F-A526-44811AD86549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5744F-A25B-48EC-AAD4-297BC106F936}" type="datetime4">
              <a:rPr lang="en-GB"/>
              <a:pPr>
                <a:defRPr/>
              </a:pPr>
              <a:t>12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0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1223" y="764704"/>
            <a:ext cx="8615361" cy="51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1223" y="1344124"/>
            <a:ext cx="8615361" cy="50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51223" y="764704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1223" y="6381328"/>
            <a:ext cx="86415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21" y="6448251"/>
            <a:ext cx="72151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20F0D9-EC87-4081-AFA5-A11DF25F8E4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2"/>
          </p:nvPr>
        </p:nvSpPr>
        <p:spPr>
          <a:xfrm>
            <a:off x="7236295" y="260649"/>
            <a:ext cx="1630289" cy="216023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50EEC74-261A-4952-9B26-238CA56A605F}" type="datetime4">
              <a:rPr lang="en-GB"/>
              <a:pPr>
                <a:defRPr/>
              </a:pPr>
              <a:t>12 December 2022</a:t>
            </a:fld>
            <a:endParaRPr lang="en-GB" dirty="0"/>
          </a:p>
        </p:txBody>
      </p:sp>
      <p:pic>
        <p:nvPicPr>
          <p:cNvPr id="1034" name="Picture 11" descr="address.gif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6470476"/>
            <a:ext cx="151246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logo-ltr.t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4" y="205444"/>
            <a:ext cx="1321432" cy="39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51223" y="2240757"/>
            <a:ext cx="8641556" cy="1102519"/>
          </a:xfrm>
        </p:spPr>
        <p:txBody>
          <a:bodyPr>
            <a:normAutofit/>
          </a:bodyPr>
          <a:lstStyle/>
          <a:p>
            <a:r>
              <a:rPr lang="en-GB" altLang="en-US" dirty="0"/>
              <a:t>ERTS Final Assessment – Group 6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51223" y="3375422"/>
            <a:ext cx="8641556" cy="1314450"/>
          </a:xfrm>
        </p:spPr>
        <p:txBody>
          <a:bodyPr/>
          <a:lstStyle/>
          <a:p>
            <a:r>
              <a:rPr lang="en-GB" altLang="en-US" dirty="0"/>
              <a:t>Kalyan Sudra – eo20203</a:t>
            </a:r>
          </a:p>
          <a:p>
            <a:r>
              <a:rPr lang="en-GB" altLang="en-US" dirty="0"/>
              <a:t>Ronaldo Balram – nz20469</a:t>
            </a:r>
          </a:p>
          <a:p>
            <a:r>
              <a:rPr lang="en-GB" altLang="en-US" dirty="0"/>
              <a:t>Khush Shah – bi20475</a:t>
            </a:r>
          </a:p>
          <a:p>
            <a:r>
              <a:rPr lang="en-GB" i="0" dirty="0">
                <a:solidFill>
                  <a:srgbClr val="252424"/>
                </a:solidFill>
                <a:effectLst/>
              </a:rPr>
              <a:t>Qijia Tang – dm22509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6D7FD2-258E-45D2-8CA4-1ED9890F3EE7}" type="slidenum">
              <a:rPr lang="en-GB" altLang="en-US" smtClean="0">
                <a:solidFill>
                  <a:srgbClr val="898989"/>
                </a:solidFill>
              </a:rPr>
              <a:pPr/>
              <a:t>1</a:t>
            </a:fld>
            <a:endParaRPr lang="en-GB" altLang="en-US" dirty="0">
              <a:solidFill>
                <a:srgbClr val="898989"/>
              </a:solidFill>
            </a:endParaRPr>
          </a:p>
        </p:txBody>
      </p:sp>
      <p:sp>
        <p:nvSpPr>
          <p:cNvPr id="4102" name="Date Placeholder 5"/>
          <p:cNvSpPr>
            <a:spLocks noGrp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BA3012-14A8-4AFC-B3F3-502EEFFC14A7}" type="datetime4">
              <a:rPr lang="en-GB" altLang="en-US" smtClean="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 December 2022</a:t>
            </a:fld>
            <a:endParaRPr lang="en-GB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Practical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that the LED has been used effectively</a:t>
            </a:r>
          </a:p>
          <a:p>
            <a:r>
              <a:rPr lang="en-GB" dirty="0"/>
              <a:t>Show that the robot can move around effectively</a:t>
            </a:r>
          </a:p>
          <a:p>
            <a:r>
              <a:rPr lang="en-GB" dirty="0"/>
              <a:t>Show that the robot can play a tune</a:t>
            </a:r>
          </a:p>
          <a:p>
            <a:r>
              <a:rPr lang="en-GB" dirty="0"/>
              <a:t>Show that all of this works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2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12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59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Tasks/Scheduling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75" y="1405083"/>
            <a:ext cx="5127680" cy="4968552"/>
          </a:xfrm>
        </p:spPr>
        <p:txBody>
          <a:bodyPr/>
          <a:lstStyle/>
          <a:p>
            <a:pPr algn="just"/>
            <a:r>
              <a:rPr lang="en-GB" dirty="0"/>
              <a:t>We created various tasks with “taskMasterThread” having the highest priority and utilised the round robin scheduling algorithm.</a:t>
            </a:r>
          </a:p>
          <a:p>
            <a:pPr algn="just"/>
            <a:r>
              <a:rPr lang="en-GB" dirty="0"/>
              <a:t>With round robin at a high frequency, all tasks seem to be running concurrently on a single processor.</a:t>
            </a:r>
          </a:p>
          <a:p>
            <a:pPr algn="just"/>
            <a:r>
              <a:rPr lang="en-GB" dirty="0"/>
              <a:t>Tasks are easily able to be suspended and resumed re-joining the schedule.</a:t>
            </a:r>
          </a:p>
          <a:p>
            <a:pPr algn="just"/>
            <a:r>
              <a:rPr lang="en-GB" dirty="0"/>
              <a:t>All of the tasks can be </a:t>
            </a:r>
            <a:r>
              <a:rPr lang="en-GB" altLang="zh-CN" dirty="0"/>
              <a:t>executed</a:t>
            </a:r>
            <a:r>
              <a:rPr lang="en-GB" dirty="0"/>
              <a:t> before their deadlines, and non of the </a:t>
            </a:r>
            <a:r>
              <a:rPr lang="en-GB" altLang="zh-CN" dirty="0"/>
              <a:t>task is in congestion.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12 December 2022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84B41-2C0A-323C-8831-C3846DCC9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819"/>
          <a:stretch/>
        </p:blipFill>
        <p:spPr>
          <a:xfrm>
            <a:off x="5436096" y="700389"/>
            <a:ext cx="2808312" cy="57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2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86" y="1348287"/>
            <a:ext cx="8856984" cy="496855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dirty="0"/>
              <a:t>How have you controlled access to any shared data/hardware?</a:t>
            </a:r>
          </a:p>
          <a:p>
            <a:pPr algn="just"/>
            <a:r>
              <a:rPr lang="en-GB" dirty="0"/>
              <a:t>We have controlled access to shared data using the various tasks and the paths you take. </a:t>
            </a:r>
          </a:p>
          <a:p>
            <a:pPr algn="just"/>
            <a:r>
              <a:rPr lang="en-GB" dirty="0"/>
              <a:t>“bumpSwitch_status” is a global variable used to store the </a:t>
            </a:r>
            <a:r>
              <a:rPr lang="en-GB" altLang="zh-CN" dirty="0"/>
              <a:t>status of bump switches </a:t>
            </a:r>
            <a:r>
              <a:rPr lang="en-GB" dirty="0"/>
              <a:t>and the value is shared in different functions.</a:t>
            </a:r>
          </a:p>
          <a:p>
            <a:pPr algn="just"/>
            <a:r>
              <a:rPr lang="en-GB" dirty="0"/>
              <a:t>The “status” in “taskdcMotor” function is work as a flag. The non-bump move in </a:t>
            </a:r>
            <a:r>
              <a:rPr lang="en-GB" altLang="zh-CN" dirty="0"/>
              <a:t>dcMotor.c is cut into small progresses, and “status” keeps the schedule of the move after each execute in task function. </a:t>
            </a:r>
            <a:endParaRPr lang="en-GB" dirty="0"/>
          </a:p>
          <a:p>
            <a:r>
              <a:rPr lang="en-GB" dirty="0"/>
              <a:t>There are </a:t>
            </a:r>
            <a:r>
              <a:rPr lang="en-GB" altLang="zh-CN" b="0" i="0" dirty="0">
                <a:solidFill>
                  <a:srgbClr val="24292F"/>
                </a:solidFill>
                <a:effectLst/>
                <a:latin typeface="ui-monospace"/>
              </a:rPr>
              <a:t>task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h</a:t>
            </a:r>
            <a:r>
              <a:rPr lang="en-GB" altLang="zh-CN" b="0" i="0" dirty="0" err="1">
                <a:solidFill>
                  <a:srgbClr val="24292F"/>
                </a:solidFill>
                <a:effectLst/>
                <a:latin typeface="ui-monospace"/>
              </a:rPr>
              <a:t>andles</a:t>
            </a:r>
            <a:r>
              <a:rPr lang="en-GB" altLang="zh-CN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GB" dirty="0"/>
              <a:t>which is </a:t>
            </a:r>
            <a:r>
              <a:rPr lang="en-GB" altLang="zh-CN" dirty="0"/>
              <a:t>declared </a:t>
            </a:r>
            <a:r>
              <a:rPr lang="en-GB" dirty="0"/>
              <a:t>in tasks creation. When you do an operation to the task, the corresponding task is called.</a:t>
            </a:r>
          </a:p>
          <a:p>
            <a:r>
              <a:rPr lang="en-GB" dirty="0"/>
              <a:t>for example:</a:t>
            </a:r>
            <a:r>
              <a:rPr lang="en-GB" altLang="zh-CN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GB" altLang="zh-CN" b="0" i="0" dirty="0" err="1">
                <a:solidFill>
                  <a:srgbClr val="24292F"/>
                </a:solidFill>
                <a:effectLst/>
                <a:latin typeface="ui-monospace"/>
              </a:rPr>
              <a:t>taskHandle_PlaySong</a:t>
            </a:r>
            <a:r>
              <a:rPr lang="en-GB" altLang="zh-CN" b="0" i="0" dirty="0">
                <a:solidFill>
                  <a:srgbClr val="24292F"/>
                </a:solidFill>
                <a:effectLst/>
                <a:latin typeface="ui-monospace"/>
              </a:rPr>
              <a:t>, used in</a:t>
            </a:r>
            <a:r>
              <a:rPr lang="en-GB" dirty="0"/>
              <a:t> “</a:t>
            </a:r>
            <a:r>
              <a:rPr lang="en-GB" b="0" i="0" dirty="0" err="1">
                <a:solidFill>
                  <a:srgbClr val="24292F"/>
                </a:solidFill>
                <a:effectLst/>
                <a:latin typeface="ui-monospace"/>
              </a:rPr>
              <a:t>vTaskSuspend</a:t>
            </a:r>
            <a:r>
              <a:rPr lang="en-GB" b="0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GB" b="0" i="0" dirty="0" err="1">
                <a:solidFill>
                  <a:srgbClr val="24292F"/>
                </a:solidFill>
                <a:effectLst/>
                <a:latin typeface="ui-monospace"/>
              </a:rPr>
              <a:t>taskHandle_PlaySong</a:t>
            </a:r>
            <a:r>
              <a:rPr lang="en-GB" b="0" i="0" dirty="0">
                <a:solidFill>
                  <a:srgbClr val="24292F"/>
                </a:solidFill>
                <a:effectLst/>
                <a:latin typeface="ui-monospace"/>
              </a:rPr>
              <a:t>)”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 smtClean="0"/>
              <a:pPr>
                <a:defRPr/>
              </a:pPr>
              <a:t>12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29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7D02-BC92-4154-A1E1-62D9168D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Suspend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B718-EE42-4A91-BCE3-54284C115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alibri"/>
              </a:rPr>
              <a:t>What is the difference between suspend and delete task and what are their uses ?</a:t>
            </a:r>
          </a:p>
          <a:p>
            <a:r>
              <a:rPr lang="en-US" dirty="0">
                <a:cs typeface="Calibri"/>
              </a:rPr>
              <a:t>Tasks that are deleted are removed from “all </a:t>
            </a:r>
            <a:r>
              <a:rPr lang="en-GB" dirty="0"/>
              <a:t>ready, blocked, suspended and event lists”. No longer able to be used. Useful to delete a task and free memory.</a:t>
            </a:r>
          </a:p>
          <a:p>
            <a:r>
              <a:rPr lang="en-US" dirty="0">
                <a:cs typeface="Calibri"/>
              </a:rPr>
              <a:t>Suspended tasks are unable to execute unless explicitly told to meaning it can stop and resume to join the round robin schedule again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7D3B5-4B28-4B6B-BEA6-8D02241F56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421E46-382C-4EE9-B45B-87761AE2BCD5}" type="slidenum">
              <a:rPr lang="en-GB" altLang="en-US"/>
              <a:pPr>
                <a:defRPr/>
              </a:pPr>
              <a:t>5</a:t>
            </a:fld>
            <a:endParaRPr lang="en-GB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65DB5-27F5-4B5A-9007-2199D5CEFA1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EABAC35-51C5-4AC7-9255-2D72D8BB8FCD}" type="datetime4">
              <a:rPr lang="en-GB"/>
              <a:pPr>
                <a:defRPr/>
              </a:pPr>
              <a:t>12 December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91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13C0587C9F874186C9B425FB10BA48" ma:contentTypeVersion="7" ma:contentTypeDescription="Create a new document." ma:contentTypeScope="" ma:versionID="7ced7e8c1650625d1498c6550966367c">
  <xsd:schema xmlns:xsd="http://www.w3.org/2001/XMLSchema" xmlns:xs="http://www.w3.org/2001/XMLSchema" xmlns:p="http://schemas.microsoft.com/office/2006/metadata/properties" xmlns:ns2="1d6f4c64-016f-4dd2-938b-ad97c78a9044" xmlns:ns3="b0a4f539-48d0-4a69-82f2-fb42d29f3443" targetNamespace="http://schemas.microsoft.com/office/2006/metadata/properties" ma:root="true" ma:fieldsID="849f0b7a0cc1aa889fb45724e52adeb6" ns2:_="" ns3:_="">
    <xsd:import namespace="1d6f4c64-016f-4dd2-938b-ad97c78a9044"/>
    <xsd:import namespace="b0a4f539-48d0-4a69-82f2-fb42d29f34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f4c64-016f-4dd2-938b-ad97c78a9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a4f539-48d0-4a69-82f2-fb42d29f344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C1008C-4156-4727-AEC7-4DDA4B0D06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f4c64-016f-4dd2-938b-ad97c78a9044"/>
    <ds:schemaRef ds:uri="b0a4f539-48d0-4a69-82f2-fb42d29f34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193CCD-6AD7-4753-9405-2074E943F6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5B2934-E4CD-403C-9D05-A4710B6460D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9001</TotalTime>
  <Words>363</Words>
  <Application>Microsoft Office PowerPoint</Application>
  <PresentationFormat>On-screen Show (4:3)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ui-monospace</vt:lpstr>
      <vt:lpstr>Office Theme</vt:lpstr>
      <vt:lpstr>ERTS Final Assessment – Group 6</vt:lpstr>
      <vt:lpstr>Practical elements</vt:lpstr>
      <vt:lpstr>Tasks/Scheduling</vt:lpstr>
      <vt:lpstr>Resource control</vt:lpstr>
      <vt:lpstr>Suspend and Delete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rebtc</dc:creator>
  <cp:lastModifiedBy>Kalyan Sudra</cp:lastModifiedBy>
  <cp:revision>198</cp:revision>
  <dcterms:created xsi:type="dcterms:W3CDTF">2013-02-14T16:53:45Z</dcterms:created>
  <dcterms:modified xsi:type="dcterms:W3CDTF">2022-12-12T11:55:47Z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0x0101000113C0587C9F874186C9B425FB10BA48</vt:lpwstr>
  </property>
</Properties>
</file>