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4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82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06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3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4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71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36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08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5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3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2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DC3B-267C-4F2E-B45C-C64CB6D9D326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73A6-ED5F-4D08-8B11-30DD86AA5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48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kumimoji="1"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9F9AE6AA-D546-48C7-8F27-67F4BFA2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400675" cy="3509821"/>
          </a:xfrm>
          <a:prstGeom prst="rect">
            <a:avLst/>
          </a:prstGeom>
        </p:spPr>
      </p:pic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26417FD0-6A64-4D33-8137-A929AB918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1769"/>
              </p:ext>
            </p:extLst>
          </p:nvPr>
        </p:nvGraphicFramePr>
        <p:xfrm>
          <a:off x="487497" y="3877292"/>
          <a:ext cx="2101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4440" imgH="279360" progId="">
                  <p:embed/>
                </p:oleObj>
              </mc:Choice>
              <mc:Fallback>
                <p:oleObj r:id="rId3" imgW="2044440" imgH="279360" progId="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89467E2F-7EDF-4FEF-B700-12DE8CD8E7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497" y="3877292"/>
                        <a:ext cx="2101850" cy="342900"/>
                      </a:xfrm>
                      <a:prstGeom prst="rect">
                        <a:avLst/>
                      </a:prstGeom>
                      <a:ln w="63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C16F59-7325-43AE-9E47-48C0C1D7768D}"/>
              </a:ext>
            </a:extLst>
          </p:cNvPr>
          <p:cNvSpPr txBox="1"/>
          <p:nvPr/>
        </p:nvSpPr>
        <p:spPr>
          <a:xfrm>
            <a:off x="247979" y="4431303"/>
            <a:ext cx="5009478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500" dirty="0"/>
              <a:t>σ</a:t>
            </a:r>
            <a:r>
              <a:rPr kumimoji="1" lang="ja-JP" altLang="en-US" sz="1500" dirty="0"/>
              <a:t>の乱数</a:t>
            </a:r>
            <a:r>
              <a:rPr kumimoji="1" lang="en-US" altLang="ja-JP" sz="1500" dirty="0"/>
              <a:t>(0or1)</a:t>
            </a:r>
            <a:r>
              <a:rPr kumimoji="1" lang="ja-JP" altLang="en-US" sz="1500" dirty="0"/>
              <a:t>トレーニングデータと教師データを</a:t>
            </a:r>
            <a:r>
              <a:rPr kumimoji="1" lang="en-US" altLang="ja-JP" sz="1500" dirty="0"/>
              <a:t>2</a:t>
            </a:r>
            <a:r>
              <a:rPr kumimoji="1" lang="en-US" altLang="ja-JP" sz="1500" baseline="30000" dirty="0"/>
              <a:t>10</a:t>
            </a:r>
            <a:r>
              <a:rPr kumimoji="1" lang="ja-JP" altLang="en-US" sz="1500" dirty="0"/>
              <a:t>個生成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8AD93FB-2F9E-4D15-8DB1-14462B33EBB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38422" y="4220192"/>
            <a:ext cx="0" cy="19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D0FDECB-58B7-4765-A219-2C8ECF1D5257}"/>
              </a:ext>
            </a:extLst>
          </p:cNvPr>
          <p:cNvCxnSpPr>
            <a:cxnSpLocks/>
          </p:cNvCxnSpPr>
          <p:nvPr/>
        </p:nvCxnSpPr>
        <p:spPr>
          <a:xfrm>
            <a:off x="1606350" y="4827884"/>
            <a:ext cx="0" cy="19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88034E-5B7D-41AE-9DA0-DA909B1822E0}"/>
              </a:ext>
            </a:extLst>
          </p:cNvPr>
          <p:cNvSpPr txBox="1"/>
          <p:nvPr/>
        </p:nvSpPr>
        <p:spPr>
          <a:xfrm>
            <a:off x="370718" y="5053037"/>
            <a:ext cx="3053678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500" dirty="0"/>
              <a:t>教師データを規格化</a:t>
            </a:r>
            <a:r>
              <a:rPr kumimoji="1" lang="en-US" altLang="ja-JP" sz="1500" dirty="0"/>
              <a:t>(100000</a:t>
            </a:r>
            <a:r>
              <a:rPr kumimoji="1" lang="ja-JP" altLang="en-US" sz="1500" dirty="0"/>
              <a:t>で割る</a:t>
            </a:r>
            <a:r>
              <a:rPr kumimoji="1" lang="en-US" altLang="ja-JP" sz="1500" dirty="0"/>
              <a:t>)</a:t>
            </a:r>
            <a:endParaRPr kumimoji="1" lang="ja-JP" altLang="en-US" sz="15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556D5C-F172-4DE3-9FEF-5D3799301EB6}"/>
              </a:ext>
            </a:extLst>
          </p:cNvPr>
          <p:cNvCxnSpPr>
            <a:cxnSpLocks/>
          </p:cNvCxnSpPr>
          <p:nvPr/>
        </p:nvCxnSpPr>
        <p:spPr>
          <a:xfrm>
            <a:off x="1609943" y="5283869"/>
            <a:ext cx="0" cy="19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5805A-7F41-4809-92F1-952022548996}"/>
              </a:ext>
            </a:extLst>
          </p:cNvPr>
          <p:cNvSpPr txBox="1"/>
          <p:nvPr/>
        </p:nvSpPr>
        <p:spPr>
          <a:xfrm>
            <a:off x="247979" y="5514458"/>
            <a:ext cx="3777835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500" dirty="0"/>
              <a:t>FM</a:t>
            </a:r>
            <a:r>
              <a:rPr kumimoji="1" lang="ja-JP" altLang="en-US" sz="1500" dirty="0"/>
              <a:t>で学習して，下記式のモデルを導出：</a:t>
            </a:r>
            <a:endParaRPr kumimoji="1" lang="en-US" altLang="ja-JP" sz="1500" dirty="0"/>
          </a:p>
        </p:txBody>
      </p:sp>
      <p:pic>
        <p:nvPicPr>
          <p:cNvPr id="24" name="図 2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E54C210-BECA-4838-B190-ADFF1166E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79" y="5780489"/>
            <a:ext cx="3450704" cy="6935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585B19F-3330-440E-A152-727B3DF76F8D}"/>
              </a:ext>
            </a:extLst>
          </p:cNvPr>
          <p:cNvSpPr txBox="1"/>
          <p:nvPr/>
        </p:nvSpPr>
        <p:spPr>
          <a:xfrm>
            <a:off x="66155" y="6654212"/>
            <a:ext cx="3450703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500" dirty="0" err="1"/>
              <a:t>pyQUBO</a:t>
            </a:r>
            <a:r>
              <a:rPr kumimoji="1" lang="ja-JP" altLang="en-US" sz="1500" dirty="0"/>
              <a:t>でモデルを再構築して最適化</a:t>
            </a:r>
            <a:endParaRPr kumimoji="1" lang="en-US" altLang="ja-JP" sz="15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6091E11-DB45-4450-93F4-21A902A54520}"/>
              </a:ext>
            </a:extLst>
          </p:cNvPr>
          <p:cNvCxnSpPr>
            <a:cxnSpLocks/>
          </p:cNvCxnSpPr>
          <p:nvPr/>
        </p:nvCxnSpPr>
        <p:spPr>
          <a:xfrm>
            <a:off x="1791507" y="6471382"/>
            <a:ext cx="0" cy="19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8CBC96-7259-4CF0-A5ED-B3CB9AD3840B}"/>
              </a:ext>
            </a:extLst>
          </p:cNvPr>
          <p:cNvSpPr txBox="1"/>
          <p:nvPr/>
        </p:nvSpPr>
        <p:spPr>
          <a:xfrm>
            <a:off x="323885" y="3624994"/>
            <a:ext cx="475290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500" dirty="0"/>
              <a:t>C</a:t>
            </a:r>
            <a:r>
              <a:rPr kumimoji="1" lang="ja-JP" altLang="en-US" sz="1500" dirty="0"/>
              <a:t>言語でのハミルトニアン記述</a:t>
            </a:r>
            <a:r>
              <a:rPr kumimoji="1" lang="en-US" altLang="ja-JP" sz="1500" dirty="0"/>
              <a:t>(</a:t>
            </a:r>
            <a:r>
              <a:rPr kumimoji="1" lang="ja-JP" altLang="en-US" sz="1500" dirty="0"/>
              <a:t>将来的には</a:t>
            </a:r>
            <a:r>
              <a:rPr kumimoji="1" lang="en-US" altLang="ja-JP" sz="1500" dirty="0"/>
              <a:t>FEM)</a:t>
            </a:r>
            <a:endParaRPr kumimoji="1" lang="ja-JP" altLang="en-US" sz="15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88180C0-C068-4B85-B182-8708546B1FBB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>
            <a:off x="3516858" y="6769628"/>
            <a:ext cx="181825" cy="13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0858E5-AEDE-4B84-8C0C-39CD5A3DBD89}"/>
              </a:ext>
            </a:extLst>
          </p:cNvPr>
          <p:cNvSpPr txBox="1"/>
          <p:nvPr/>
        </p:nvSpPr>
        <p:spPr>
          <a:xfrm>
            <a:off x="3698683" y="6672337"/>
            <a:ext cx="1947903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500" dirty="0"/>
              <a:t>300ml</a:t>
            </a:r>
            <a:r>
              <a:rPr kumimoji="1" lang="ja-JP" altLang="en-US" sz="1500" dirty="0"/>
              <a:t>のときの</a:t>
            </a:r>
            <a:endParaRPr kumimoji="1" lang="en-US" altLang="ja-JP" sz="1500" dirty="0"/>
          </a:p>
          <a:p>
            <a:r>
              <a:rPr kumimoji="1" lang="en-US" altLang="ja-JP" sz="1500" dirty="0"/>
              <a:t>280</a:t>
            </a:r>
            <a:r>
              <a:rPr kumimoji="1" lang="ja-JP" altLang="en-US" sz="1500"/>
              <a:t>円に近い値を</a:t>
            </a:r>
            <a:r>
              <a:rPr kumimoji="1" lang="ja-JP" altLang="en-US" sz="1500" dirty="0"/>
              <a:t>得る。</a:t>
            </a:r>
          </a:p>
        </p:txBody>
      </p:sp>
    </p:spTree>
    <p:extLst>
      <p:ext uri="{BB962C8B-B14F-4D97-AF65-F5344CB8AC3E}">
        <p14:creationId xmlns:p14="http://schemas.microsoft.com/office/powerpoint/2010/main" val="323614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A83DA29-8582-417B-87BD-D761D66EF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26542"/>
              </p:ext>
            </p:extLst>
          </p:nvPr>
        </p:nvGraphicFramePr>
        <p:xfrm>
          <a:off x="55231" y="2672556"/>
          <a:ext cx="5345444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361">
                  <a:extLst>
                    <a:ext uri="{9D8B030D-6E8A-4147-A177-3AD203B41FA5}">
                      <a16:colId xmlns:a16="http://schemas.microsoft.com/office/drawing/2014/main" val="3924324398"/>
                    </a:ext>
                  </a:extLst>
                </a:gridCol>
                <a:gridCol w="1336361">
                  <a:extLst>
                    <a:ext uri="{9D8B030D-6E8A-4147-A177-3AD203B41FA5}">
                      <a16:colId xmlns:a16="http://schemas.microsoft.com/office/drawing/2014/main" val="103323018"/>
                    </a:ext>
                  </a:extLst>
                </a:gridCol>
                <a:gridCol w="1336361">
                  <a:extLst>
                    <a:ext uri="{9D8B030D-6E8A-4147-A177-3AD203B41FA5}">
                      <a16:colId xmlns:a16="http://schemas.microsoft.com/office/drawing/2014/main" val="2570659720"/>
                    </a:ext>
                  </a:extLst>
                </a:gridCol>
                <a:gridCol w="1336361">
                  <a:extLst>
                    <a:ext uri="{9D8B030D-6E8A-4147-A177-3AD203B41FA5}">
                      <a16:colId xmlns:a16="http://schemas.microsoft.com/office/drawing/2014/main" val="273370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入力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出力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err="1"/>
                        <a:t>PyCUBO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W(N,): </a:t>
                      </a:r>
                      <a:r>
                        <a:rPr kumimoji="1" lang="en-US" altLang="ja-JP" sz="1000" dirty="0" err="1"/>
                        <a:t>numpy</a:t>
                      </a:r>
                      <a:r>
                        <a:rPr kumimoji="1" lang="en-US" altLang="ja-JP" sz="1000" dirty="0"/>
                        <a:t> array</a:t>
                      </a:r>
                    </a:p>
                    <a:p>
                      <a:pPr algn="l"/>
                      <a:r>
                        <a:rPr kumimoji="1" lang="en-US" altLang="ja-JP" sz="1000" dirty="0"/>
                        <a:t>V(</a:t>
                      </a:r>
                      <a:r>
                        <a:rPr kumimoji="1" lang="en-US" altLang="ja-JP" sz="1000" dirty="0" err="1"/>
                        <a:t>NxN</a:t>
                      </a:r>
                      <a:r>
                        <a:rPr kumimoji="1" lang="en-US" altLang="ja-JP" sz="1000" dirty="0"/>
                        <a:t>): </a:t>
                      </a:r>
                      <a:r>
                        <a:rPr kumimoji="1" lang="en-US" altLang="ja-JP" sz="1000" dirty="0" err="1"/>
                        <a:t>numpy.array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sigma(</a:t>
                      </a:r>
                      <a:r>
                        <a:rPr kumimoji="1" lang="en-US" altLang="ja-JP" sz="1000" dirty="0" err="1"/>
                        <a:t>dict</a:t>
                      </a:r>
                      <a:r>
                        <a:rPr kumimoji="1" lang="ja-JP" altLang="en-US" sz="1000" dirty="0"/>
                        <a:t>型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24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FEM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sigma(list</a:t>
                      </a:r>
                      <a:r>
                        <a:rPr kumimoji="1" lang="ja-JP" altLang="en-US" sz="1000" dirty="0"/>
                        <a:t>型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err="1"/>
                        <a:t>enegry</a:t>
                      </a:r>
                      <a:r>
                        <a:rPr kumimoji="1" lang="en-US" altLang="ja-JP" sz="1000" dirty="0"/>
                        <a:t>(double</a:t>
                      </a:r>
                      <a:r>
                        <a:rPr kumimoji="1" lang="ja-JP" altLang="en-US" sz="1000" dirty="0"/>
                        <a:t>型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err="1"/>
                        <a:t>pyFM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40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sigma(</a:t>
                      </a:r>
                      <a:r>
                        <a:rPr kumimoji="1" lang="en-US" altLang="ja-JP" sz="1000" dirty="0" err="1"/>
                        <a:t>dict</a:t>
                      </a:r>
                      <a:r>
                        <a:rPr kumimoji="1" lang="ja-JP" altLang="en-US" sz="1000" dirty="0"/>
                        <a:t>型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  <a:p>
                      <a:pPr marL="0" marR="0" lvl="0" indent="0" algn="l" defTabSz="540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score(double</a:t>
                      </a:r>
                      <a:r>
                        <a:rPr kumimoji="1" lang="ja-JP" altLang="en-US" sz="1000" dirty="0"/>
                        <a:t>型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W(N,): </a:t>
                      </a:r>
                      <a:r>
                        <a:rPr kumimoji="1" lang="en-US" altLang="ja-JP" sz="1000" dirty="0" err="1"/>
                        <a:t>numpy</a:t>
                      </a:r>
                      <a:r>
                        <a:rPr kumimoji="1" lang="en-US" altLang="ja-JP" sz="1000" dirty="0"/>
                        <a:t> array</a:t>
                      </a:r>
                    </a:p>
                    <a:p>
                      <a:pPr algn="l"/>
                      <a:r>
                        <a:rPr kumimoji="1" lang="en-US" altLang="ja-JP" sz="1000" dirty="0"/>
                        <a:t>V(</a:t>
                      </a:r>
                      <a:r>
                        <a:rPr kumimoji="1" lang="en-US" altLang="ja-JP" sz="1000" dirty="0" err="1"/>
                        <a:t>NxN</a:t>
                      </a:r>
                      <a:r>
                        <a:rPr kumimoji="1" lang="en-US" altLang="ja-JP" sz="1000" dirty="0"/>
                        <a:t>): </a:t>
                      </a:r>
                      <a:r>
                        <a:rPr kumimoji="1" lang="en-US" altLang="ja-JP" sz="1000" dirty="0" err="1"/>
                        <a:t>numpy.array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6311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DE01340-0951-45BD-A840-FBFF8A261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72592"/>
              </p:ext>
            </p:extLst>
          </p:nvPr>
        </p:nvGraphicFramePr>
        <p:xfrm>
          <a:off x="121827" y="183057"/>
          <a:ext cx="51570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255">
                  <a:extLst>
                    <a:ext uri="{9D8B030D-6E8A-4147-A177-3AD203B41FA5}">
                      <a16:colId xmlns:a16="http://schemas.microsoft.com/office/drawing/2014/main" val="3924324398"/>
                    </a:ext>
                  </a:extLst>
                </a:gridCol>
                <a:gridCol w="1289255">
                  <a:extLst>
                    <a:ext uri="{9D8B030D-6E8A-4147-A177-3AD203B41FA5}">
                      <a16:colId xmlns:a16="http://schemas.microsoft.com/office/drawing/2014/main" val="103323018"/>
                    </a:ext>
                  </a:extLst>
                </a:gridCol>
                <a:gridCol w="1289255">
                  <a:extLst>
                    <a:ext uri="{9D8B030D-6E8A-4147-A177-3AD203B41FA5}">
                      <a16:colId xmlns:a16="http://schemas.microsoft.com/office/drawing/2014/main" val="2570659720"/>
                    </a:ext>
                  </a:extLst>
                </a:gridCol>
                <a:gridCol w="1289255">
                  <a:extLst>
                    <a:ext uri="{9D8B030D-6E8A-4147-A177-3AD203B41FA5}">
                      <a16:colId xmlns:a16="http://schemas.microsoft.com/office/drawing/2014/main" val="273370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binary</a:t>
                      </a:r>
                      <a:r>
                        <a:rPr kumimoji="1" lang="ja-JP" altLang="en-US" dirty="0"/>
                        <a:t>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重み係数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24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n_</a:t>
                      </a:r>
                      <a:r>
                        <a:rPr kumimoji="1" lang="en-US" altLang="ja-JP" err="1"/>
                        <a:t>list</a:t>
                      </a:r>
                      <a:r>
                        <a:rPr kumimoji="1" lang="en-US" altLang="ja-JP"/>
                        <a:t>_length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リスト型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重み行列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sigma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リスト型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6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energy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評価関数の値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15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10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147</Words>
  <Application>Microsoft Office PowerPoint</Application>
  <PresentationFormat>ユーザー設定</PresentationFormat>
  <Paragraphs>35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0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菅原賢悟</dc:creator>
  <cp:lastModifiedBy>菅原賢悟</cp:lastModifiedBy>
  <cp:revision>3</cp:revision>
  <dcterms:created xsi:type="dcterms:W3CDTF">2021-08-05T09:55:31Z</dcterms:created>
  <dcterms:modified xsi:type="dcterms:W3CDTF">2021-08-07T04:16:54Z</dcterms:modified>
</cp:coreProperties>
</file>