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3"/>
  </p:notesMasterIdLst>
  <p:handoutMasterIdLst>
    <p:handoutMasterId r:id="rId14"/>
  </p:handoutMasterIdLst>
  <p:sldIdLst>
    <p:sldId id="2076138456" r:id="rId2"/>
    <p:sldId id="2076138466" r:id="rId3"/>
    <p:sldId id="2076138349" r:id="rId4"/>
    <p:sldId id="2076138467" r:id="rId5"/>
    <p:sldId id="2076138468" r:id="rId6"/>
    <p:sldId id="2076138355" r:id="rId7"/>
    <p:sldId id="2076138423" r:id="rId8"/>
    <p:sldId id="2076138469" r:id="rId9"/>
    <p:sldId id="2076138465" r:id="rId10"/>
    <p:sldId id="2076138462" r:id="rId11"/>
    <p:sldId id="2076138464"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7" autoAdjust="0"/>
    <p:restoredTop sz="96326" autoAdjust="0"/>
  </p:normalViewPr>
  <p:slideViewPr>
    <p:cSldViewPr snapToGrid="0">
      <p:cViewPr>
        <p:scale>
          <a:sx n="80" d="100"/>
          <a:sy n="80" d="100"/>
        </p:scale>
        <p:origin x="60" y="28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9/26/2022 2:11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9/26/2022 2:11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9/26/2022 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31769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ckbox.microsoft.com/project/2279" TargetMode="External"/><Relationship Id="rId2" Type="http://schemas.openxmlformats.org/officeDocument/2006/relationships/hyperlink" Target="https://github.com/ksun0/401k-optimizer" TargetMode="External"/><Relationship Id="rId1" Type="http://schemas.openxmlformats.org/officeDocument/2006/relationships/slideLayout" Target="../slideLayouts/slideLayout75.xml"/><Relationship Id="rId5" Type="http://schemas.openxmlformats.org/officeDocument/2006/relationships/image" Target="../media/image36.png"/><Relationship Id="rId4" Type="http://schemas.openxmlformats.org/officeDocument/2006/relationships/image" Target="../media/image3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0.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34F6-89F5-1849-85E6-67DA48D75CCF}"/>
              </a:ext>
            </a:extLst>
          </p:cNvPr>
          <p:cNvSpPr>
            <a:spLocks noGrp="1"/>
          </p:cNvSpPr>
          <p:nvPr>
            <p:ph type="title"/>
          </p:nvPr>
        </p:nvSpPr>
        <p:spPr>
          <a:xfrm>
            <a:off x="588263" y="2425541"/>
            <a:ext cx="4167887" cy="1107996"/>
          </a:xfrm>
        </p:spPr>
        <p:txBody>
          <a:bodyPr/>
          <a:lstStyle/>
          <a:p>
            <a:r>
              <a:rPr lang="en-US" dirty="0"/>
              <a:t>401(k) Portfolio Optimizer</a:t>
            </a:r>
          </a:p>
        </p:txBody>
      </p:sp>
      <p:sp>
        <p:nvSpPr>
          <p:cNvPr id="3" name="Text Placeholder 2">
            <a:extLst>
              <a:ext uri="{FF2B5EF4-FFF2-40B4-BE49-F238E27FC236}">
                <a16:creationId xmlns:a16="http://schemas.microsoft.com/office/drawing/2014/main" id="{34F6E3EF-2249-4142-BB35-B2F8221631B0}"/>
              </a:ext>
            </a:extLst>
          </p:cNvPr>
          <p:cNvSpPr>
            <a:spLocks noGrp="1"/>
          </p:cNvSpPr>
          <p:nvPr>
            <p:ph type="body" sz="quarter" idx="12"/>
          </p:nvPr>
        </p:nvSpPr>
        <p:spPr>
          <a:xfrm>
            <a:off x="582042" y="3962400"/>
            <a:ext cx="4164583" cy="1354217"/>
          </a:xfrm>
        </p:spPr>
        <p:txBody>
          <a:bodyPr/>
          <a:lstStyle/>
          <a:p>
            <a:r>
              <a:rPr lang="en-US" dirty="0"/>
              <a:t>Optimize and visualize your 401(k) portfolio with the right allocation of stocks, bonds, and other funds.</a:t>
            </a:r>
          </a:p>
        </p:txBody>
      </p:sp>
      <p:pic>
        <p:nvPicPr>
          <p:cNvPr id="8" name="Picture Placeholder 7">
            <a:extLst>
              <a:ext uri="{FF2B5EF4-FFF2-40B4-BE49-F238E27FC236}">
                <a16:creationId xmlns:a16="http://schemas.microsoft.com/office/drawing/2014/main" id="{ED962B64-4736-4826-FA44-92DE6E32184E}"/>
              </a:ext>
            </a:extLst>
          </p:cNvPr>
          <p:cNvPicPr>
            <a:picLocks noGrp="1" noChangeAspect="1"/>
          </p:cNvPicPr>
          <p:nvPr>
            <p:ph type="pic" sz="quarter" idx="13"/>
          </p:nvPr>
        </p:nvPicPr>
        <p:blipFill rotWithShape="1">
          <a:blip r:embed="rId2"/>
          <a:srcRect l="40" r="43644"/>
          <a:stretch/>
        </p:blipFill>
        <p:spPr>
          <a:xfrm>
            <a:off x="5326063" y="0"/>
            <a:ext cx="6865937" cy="6858000"/>
          </a:xfrm>
        </p:spPr>
      </p:pic>
    </p:spTree>
    <p:extLst>
      <p:ext uri="{BB962C8B-B14F-4D97-AF65-F5344CB8AC3E}">
        <p14:creationId xmlns:p14="http://schemas.microsoft.com/office/powerpoint/2010/main" val="104143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err="1"/>
              <a:t>Github</a:t>
            </a:r>
            <a:endParaRPr lang="en-US" dirty="0"/>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689420"/>
          </a:xfrm>
        </p:spPr>
        <p:txBody>
          <a:bodyPr/>
          <a:lstStyle/>
          <a:p>
            <a:r>
              <a:rPr lang="en-US" dirty="0">
                <a:hlinkClick r:id="rId2"/>
              </a:rPr>
              <a:t>https://github.com/ksun0/401k-optimizer</a:t>
            </a:r>
            <a:endParaRPr lang="en-US" dirty="0"/>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err="1"/>
              <a:t>Hackbox</a:t>
            </a:r>
            <a:r>
              <a:rPr lang="en-US" dirty="0"/>
              <a:t> </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689420"/>
          </a:xfrm>
        </p:spPr>
        <p:txBody>
          <a:bodyPr/>
          <a:lstStyle/>
          <a:p>
            <a:r>
              <a:rPr lang="en-US" dirty="0">
                <a:hlinkClick r:id="rId3"/>
              </a:rPr>
              <a:t>https://hackbox.microsoft.com/project/2279</a:t>
            </a:r>
            <a:endParaRPr lang="en-US" dirty="0"/>
          </a:p>
          <a:p>
            <a:endParaRPr lang="en-US" dirty="0"/>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Other Contributors</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991041"/>
          </a:xfrm>
        </p:spPr>
        <p:txBody>
          <a:bodyPr/>
          <a:lstStyle/>
          <a:p>
            <a:r>
              <a:rPr lang="en-US" dirty="0"/>
              <a:t>Ayan Shafqat</a:t>
            </a:r>
          </a:p>
          <a:p>
            <a:r>
              <a:rPr lang="en-US" dirty="0"/>
              <a:t>Bharath </a:t>
            </a:r>
            <a:r>
              <a:rPr lang="en-US" dirty="0" err="1"/>
              <a:t>Meadam</a:t>
            </a:r>
            <a:endParaRPr lang="en-US" dirty="0"/>
          </a:p>
          <a:p>
            <a:r>
              <a:rPr lang="en-US" dirty="0"/>
              <a:t>Elsie Chen</a:t>
            </a:r>
          </a:p>
          <a:p>
            <a:r>
              <a:rPr lang="en-US" dirty="0"/>
              <a:t>Siddhant Agarwal</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Contact</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1249573"/>
          </a:xfrm>
        </p:spPr>
        <p:txBody>
          <a:bodyPr/>
          <a:lstStyle/>
          <a:p>
            <a:pPr lvl="1"/>
            <a:r>
              <a:rPr lang="en-US" dirty="0"/>
              <a:t>	Kevin Sun (</a:t>
            </a:r>
            <a:r>
              <a:rPr lang="en-US" dirty="0" err="1"/>
              <a:t>sunkev</a:t>
            </a:r>
            <a:r>
              <a:rPr lang="en-US" dirty="0"/>
              <a:t>)</a:t>
            </a:r>
          </a:p>
          <a:p>
            <a:endParaRPr lang="en-US" dirty="0"/>
          </a:p>
          <a:p>
            <a:pPr marL="0" indent="0">
              <a:buNone/>
            </a:pPr>
            <a:endParaRPr lang="en-US" dirty="0"/>
          </a:p>
          <a:p>
            <a:pPr lvl="1"/>
            <a:r>
              <a:rPr lang="en-US" dirty="0"/>
              <a:t>	</a:t>
            </a:r>
          </a:p>
          <a:p>
            <a:pPr lvl="1"/>
            <a:r>
              <a:rPr lang="en-US" dirty="0"/>
              <a:t>	</a:t>
            </a:r>
            <a:r>
              <a:rPr lang="en-US" dirty="0" err="1"/>
              <a:t>Caiwen</a:t>
            </a:r>
            <a:r>
              <a:rPr lang="en-US" dirty="0"/>
              <a:t> Wu (</a:t>
            </a:r>
            <a:r>
              <a:rPr lang="en-US" dirty="0" err="1"/>
              <a:t>caiwenwu</a:t>
            </a:r>
            <a:r>
              <a:rPr lang="en-US" dirty="0"/>
              <a:t>)</a:t>
            </a:r>
          </a:p>
        </p:txBody>
      </p:sp>
      <p:pic>
        <p:nvPicPr>
          <p:cNvPr id="24" name="Picture Placeholder 17" descr="A person wearing glasses&#10;&#10;Description automatically generated with medium confidence">
            <a:extLst>
              <a:ext uri="{FF2B5EF4-FFF2-40B4-BE49-F238E27FC236}">
                <a16:creationId xmlns:a16="http://schemas.microsoft.com/office/drawing/2014/main" id="{0864171C-7ADB-FEF2-8DE7-B66403691681}"/>
              </a:ext>
            </a:extLst>
          </p:cNvPr>
          <p:cNvPicPr>
            <a:picLocks noChangeAspect="1"/>
          </p:cNvPicPr>
          <p:nvPr/>
        </p:nvPicPr>
        <p:blipFill>
          <a:blip r:embed="rId4"/>
          <a:srcRect/>
          <a:stretch>
            <a:fillRect/>
          </a:stretch>
        </p:blipFill>
        <p:spPr>
          <a:xfrm>
            <a:off x="4908096" y="2898220"/>
            <a:ext cx="925427" cy="925427"/>
          </a:xfrm>
          <a:prstGeom prst="rect">
            <a:avLst/>
          </a:prstGeom>
        </p:spPr>
      </p:pic>
      <p:pic>
        <p:nvPicPr>
          <p:cNvPr id="29" name="Picture 28">
            <a:extLst>
              <a:ext uri="{FF2B5EF4-FFF2-40B4-BE49-F238E27FC236}">
                <a16:creationId xmlns:a16="http://schemas.microsoft.com/office/drawing/2014/main" id="{E08020DF-F021-CFDA-C7A3-B1667142A3A9}"/>
              </a:ext>
            </a:extLst>
          </p:cNvPr>
          <p:cNvPicPr>
            <a:picLocks noChangeAspect="1"/>
          </p:cNvPicPr>
          <p:nvPr/>
        </p:nvPicPr>
        <p:blipFill>
          <a:blip r:embed="rId5"/>
          <a:stretch>
            <a:fillRect/>
          </a:stretch>
        </p:blipFill>
        <p:spPr>
          <a:xfrm>
            <a:off x="4908096" y="3911209"/>
            <a:ext cx="925427" cy="910967"/>
          </a:xfrm>
          <a:prstGeom prst="rect">
            <a:avLst/>
          </a:prstGeom>
        </p:spPr>
      </p:pic>
    </p:spTree>
    <p:extLst>
      <p:ext uri="{BB962C8B-B14F-4D97-AF65-F5344CB8AC3E}">
        <p14:creationId xmlns:p14="http://schemas.microsoft.com/office/powerpoint/2010/main" val="33753590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able, calendar&#10;&#10;Description automatically generated">
            <a:extLst>
              <a:ext uri="{FF2B5EF4-FFF2-40B4-BE49-F238E27FC236}">
                <a16:creationId xmlns:a16="http://schemas.microsoft.com/office/drawing/2014/main" id="{6DD5E476-AFB8-41F9-84C9-52D35DB529D3}"/>
              </a:ext>
            </a:extLst>
          </p:cNvPr>
          <p:cNvPicPr>
            <a:picLocks noChangeAspect="1"/>
          </p:cNvPicPr>
          <p:nvPr/>
        </p:nvPicPr>
        <p:blipFill rotWithShape="1">
          <a:blip r:embed="rId2"/>
          <a:srcRect b="39298"/>
          <a:stretch/>
        </p:blipFill>
        <p:spPr>
          <a:xfrm>
            <a:off x="2905580" y="475098"/>
            <a:ext cx="4385557" cy="5907803"/>
          </a:xfrm>
          <a:prstGeom prst="rect">
            <a:avLst/>
          </a:prstGeom>
        </p:spPr>
      </p:pic>
      <p:pic>
        <p:nvPicPr>
          <p:cNvPr id="3076" name="Picture 4" descr="Fidelity logo and symbol, meaning, history, PNG">
            <a:extLst>
              <a:ext uri="{FF2B5EF4-FFF2-40B4-BE49-F238E27FC236}">
                <a16:creationId xmlns:a16="http://schemas.microsoft.com/office/drawing/2014/main" id="{21270D7D-8BD9-F9E6-B881-4CD5F271F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7" y="794085"/>
            <a:ext cx="1579090" cy="888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Table, calendar&#10;&#10;Description automatically generated">
            <a:extLst>
              <a:ext uri="{FF2B5EF4-FFF2-40B4-BE49-F238E27FC236}">
                <a16:creationId xmlns:a16="http://schemas.microsoft.com/office/drawing/2014/main" id="{C6AD74F4-1ADB-756F-6E29-C09BB9980653}"/>
              </a:ext>
            </a:extLst>
          </p:cNvPr>
          <p:cNvPicPr>
            <a:picLocks noChangeAspect="1"/>
          </p:cNvPicPr>
          <p:nvPr/>
        </p:nvPicPr>
        <p:blipFill rotWithShape="1">
          <a:blip r:embed="rId2"/>
          <a:srcRect t="60702"/>
          <a:stretch/>
        </p:blipFill>
        <p:spPr>
          <a:xfrm>
            <a:off x="7581823" y="1652621"/>
            <a:ext cx="4073730" cy="3552758"/>
          </a:xfrm>
          <a:prstGeom prst="rect">
            <a:avLst/>
          </a:prstGeom>
        </p:spPr>
      </p:pic>
    </p:spTree>
    <p:extLst>
      <p:ext uri="{BB962C8B-B14F-4D97-AF65-F5344CB8AC3E}">
        <p14:creationId xmlns:p14="http://schemas.microsoft.com/office/powerpoint/2010/main" val="270126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a:xfrm>
            <a:off x="4367808" y="3789040"/>
            <a:ext cx="2947392" cy="581025"/>
          </a:xfrm>
        </p:spPr>
        <p:txBody>
          <a:bodyPr anchor="b"/>
          <a:lstStyle/>
          <a:p>
            <a:r>
              <a:rPr lang="en-US" dirty="0"/>
              <a:t>Bond Investments</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a:xfrm>
            <a:off x="8127999" y="1436688"/>
            <a:ext cx="3253875" cy="581025"/>
          </a:xfrm>
        </p:spPr>
        <p:txBody>
          <a:bodyPr anchor="b"/>
          <a:lstStyle/>
          <a:p>
            <a:r>
              <a:rPr lang="en-US" dirty="0"/>
              <a:t>Small-cap, International</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a:xfrm>
            <a:off x="4367807" y="1436688"/>
            <a:ext cx="2514255" cy="581025"/>
          </a:xfrm>
        </p:spPr>
        <p:txBody>
          <a:bodyPr anchor="b"/>
          <a:lstStyle/>
          <a:p>
            <a:r>
              <a:rPr lang="en-US" dirty="0"/>
              <a:t>Large-cap, Mid-cap</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a:xfrm>
            <a:off x="584200" y="1436688"/>
            <a:ext cx="2207429" cy="581025"/>
          </a:xfrm>
        </p:spPr>
        <p:txBody>
          <a:bodyPr anchor="b"/>
          <a:lstStyle/>
          <a:p>
            <a:r>
              <a:rPr lang="en-US" dirty="0"/>
              <a:t>Blended Funds</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Historical Prices of Different Asset Classes</a:t>
            </a:r>
          </a:p>
        </p:txBody>
      </p:sp>
      <p:pic>
        <p:nvPicPr>
          <p:cNvPr id="4098" name="Picture 2">
            <a:extLst>
              <a:ext uri="{FF2B5EF4-FFF2-40B4-BE49-F238E27FC236}">
                <a16:creationId xmlns:a16="http://schemas.microsoft.com/office/drawing/2014/main" id="{A15D26F9-714B-F879-F72E-18F864ED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2" y="1960010"/>
            <a:ext cx="3773488" cy="20466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DBA0701-991C-7491-C490-28DC37E6F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60010"/>
            <a:ext cx="3802867" cy="20466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0E7424A-C185-DBC7-73E4-F32210F1C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968" y="1960011"/>
            <a:ext cx="3773488" cy="20466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3C6DF5D1-F474-FFFF-4C90-2AFED7D7A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417" y="4333063"/>
            <a:ext cx="4707578" cy="2524937"/>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35C70B1-A720-C412-6698-F15FCE8A99AA}"/>
              </a:ext>
            </a:extLst>
          </p:cNvPr>
          <p:cNvSpPr/>
          <p:nvPr/>
        </p:nvSpPr>
        <p:spPr bwMode="auto">
          <a:xfrm>
            <a:off x="372979" y="4079552"/>
            <a:ext cx="3370026" cy="87596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C7ED1B25-378E-08B6-DA99-462707D55700}"/>
              </a:ext>
            </a:extLst>
          </p:cNvPr>
          <p:cNvSpPr/>
          <p:nvPr/>
        </p:nvSpPr>
        <p:spPr bwMode="auto">
          <a:xfrm>
            <a:off x="8448995" y="4147992"/>
            <a:ext cx="3370026" cy="87596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Historical Prices | Standardized</a:t>
            </a:r>
          </a:p>
        </p:txBody>
      </p:sp>
      <p:sp>
        <p:nvSpPr>
          <p:cNvPr id="52" name="Rectangle 51">
            <a:extLst>
              <a:ext uri="{FF2B5EF4-FFF2-40B4-BE49-F238E27FC236}">
                <a16:creationId xmlns:a16="http://schemas.microsoft.com/office/drawing/2014/main" id="{C7ED1B25-378E-08B6-DA99-462707D55700}"/>
              </a:ext>
            </a:extLst>
          </p:cNvPr>
          <p:cNvSpPr/>
          <p:nvPr/>
        </p:nvSpPr>
        <p:spPr bwMode="auto">
          <a:xfrm>
            <a:off x="8448995" y="4147992"/>
            <a:ext cx="3370026" cy="87596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 name="Text Placeholder 8">
            <a:extLst>
              <a:ext uri="{FF2B5EF4-FFF2-40B4-BE49-F238E27FC236}">
                <a16:creationId xmlns:a16="http://schemas.microsoft.com/office/drawing/2014/main" id="{16663BE5-228E-CAE5-16C0-F28614C46657}"/>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2610A26C-18BE-07E4-06D7-21131AEF970F}"/>
              </a:ext>
            </a:extLst>
          </p:cNvPr>
          <p:cNvSpPr>
            <a:spLocks noGrp="1"/>
          </p:cNvSpPr>
          <p:nvPr>
            <p:ph type="body" sz="quarter" idx="18"/>
          </p:nvPr>
        </p:nvSpPr>
        <p:spPr/>
        <p:txBody>
          <a:bodyPr/>
          <a:lstStyle/>
          <a:p>
            <a:endParaRPr lang="en-US"/>
          </a:p>
        </p:txBody>
      </p:sp>
      <p:sp>
        <p:nvSpPr>
          <p:cNvPr id="13" name="Text Placeholder 12">
            <a:extLst>
              <a:ext uri="{FF2B5EF4-FFF2-40B4-BE49-F238E27FC236}">
                <a16:creationId xmlns:a16="http://schemas.microsoft.com/office/drawing/2014/main" id="{C0D30BE0-EB72-3BDB-FAA6-DF752666C6E0}"/>
              </a:ext>
            </a:extLst>
          </p:cNvPr>
          <p:cNvSpPr>
            <a:spLocks noGrp="1"/>
          </p:cNvSpPr>
          <p:nvPr>
            <p:ph type="body" sz="quarter" idx="30"/>
          </p:nvPr>
        </p:nvSpPr>
        <p:spPr/>
        <p:txBody>
          <a:bodyPr/>
          <a:lstStyle/>
          <a:p>
            <a:endParaRPr lang="en-US"/>
          </a:p>
        </p:txBody>
      </p:sp>
      <p:sp>
        <p:nvSpPr>
          <p:cNvPr id="16" name="Text Placeholder 15">
            <a:extLst>
              <a:ext uri="{FF2B5EF4-FFF2-40B4-BE49-F238E27FC236}">
                <a16:creationId xmlns:a16="http://schemas.microsoft.com/office/drawing/2014/main" id="{FCA54C19-9572-2C51-668D-CC589040E952}"/>
              </a:ext>
            </a:extLst>
          </p:cNvPr>
          <p:cNvSpPr>
            <a:spLocks noGrp="1"/>
          </p:cNvSpPr>
          <p:nvPr>
            <p:ph type="body" sz="quarter" idx="13"/>
          </p:nvPr>
        </p:nvSpPr>
        <p:spPr/>
        <p:txBody>
          <a:bodyPr/>
          <a:lstStyle/>
          <a:p>
            <a:endParaRPr lang="en-US"/>
          </a:p>
        </p:txBody>
      </p:sp>
      <p:sp>
        <p:nvSpPr>
          <p:cNvPr id="18" name="Text Placeholder 17">
            <a:extLst>
              <a:ext uri="{FF2B5EF4-FFF2-40B4-BE49-F238E27FC236}">
                <a16:creationId xmlns:a16="http://schemas.microsoft.com/office/drawing/2014/main" id="{3FF4D54B-901F-B319-B79D-C603CD57DB58}"/>
              </a:ext>
            </a:extLst>
          </p:cNvPr>
          <p:cNvSpPr>
            <a:spLocks noGrp="1"/>
          </p:cNvSpPr>
          <p:nvPr>
            <p:ph type="body" sz="quarter" idx="12"/>
          </p:nvPr>
        </p:nvSpPr>
        <p:spPr/>
        <p:txBody>
          <a:bodyPr/>
          <a:lstStyle/>
          <a:p>
            <a:endParaRPr lang="en-US"/>
          </a:p>
        </p:txBody>
      </p:sp>
      <p:sp>
        <p:nvSpPr>
          <p:cNvPr id="20" name="Text Placeholder 19">
            <a:extLst>
              <a:ext uri="{FF2B5EF4-FFF2-40B4-BE49-F238E27FC236}">
                <a16:creationId xmlns:a16="http://schemas.microsoft.com/office/drawing/2014/main" id="{AE9CA35B-6AEA-702A-00BB-648827D27F8A}"/>
              </a:ext>
            </a:extLst>
          </p:cNvPr>
          <p:cNvSpPr>
            <a:spLocks noGrp="1"/>
          </p:cNvSpPr>
          <p:nvPr>
            <p:ph type="body" sz="quarter" idx="24"/>
          </p:nvPr>
        </p:nvSpPr>
        <p:spPr/>
        <p:txBody>
          <a:bodyPr/>
          <a:lstStyle/>
          <a:p>
            <a:endParaRPr lang="en-US"/>
          </a:p>
        </p:txBody>
      </p:sp>
      <p:sp>
        <p:nvSpPr>
          <p:cNvPr id="21" name="Text Placeholder 20">
            <a:extLst>
              <a:ext uri="{FF2B5EF4-FFF2-40B4-BE49-F238E27FC236}">
                <a16:creationId xmlns:a16="http://schemas.microsoft.com/office/drawing/2014/main" id="{8965BA3C-B9D7-1923-9363-EF57BCE164F7}"/>
              </a:ext>
            </a:extLst>
          </p:cNvPr>
          <p:cNvSpPr>
            <a:spLocks noGrp="1"/>
          </p:cNvSpPr>
          <p:nvPr>
            <p:ph type="body" sz="quarter" idx="11"/>
          </p:nvPr>
        </p:nvSpPr>
        <p:spPr/>
        <p:txBody>
          <a:bodyPr/>
          <a:lstStyle/>
          <a:p>
            <a:endParaRPr lang="en-US"/>
          </a:p>
        </p:txBody>
      </p:sp>
      <p:sp>
        <p:nvSpPr>
          <p:cNvPr id="22" name="Text Placeholder 21">
            <a:extLst>
              <a:ext uri="{FF2B5EF4-FFF2-40B4-BE49-F238E27FC236}">
                <a16:creationId xmlns:a16="http://schemas.microsoft.com/office/drawing/2014/main" id="{83B2CCC7-7078-4FF3-3AAD-B42A25B8B450}"/>
              </a:ext>
            </a:extLst>
          </p:cNvPr>
          <p:cNvSpPr>
            <a:spLocks noGrp="1"/>
          </p:cNvSpPr>
          <p:nvPr>
            <p:ph type="body" sz="quarter" idx="10"/>
          </p:nvPr>
        </p:nvSpPr>
        <p:spPr/>
        <p:txBody>
          <a:bodyPr/>
          <a:lstStyle/>
          <a:p>
            <a:endParaRPr lang="en-US"/>
          </a:p>
        </p:txBody>
      </p:sp>
      <p:sp>
        <p:nvSpPr>
          <p:cNvPr id="24" name="Text Placeholder 23">
            <a:extLst>
              <a:ext uri="{FF2B5EF4-FFF2-40B4-BE49-F238E27FC236}">
                <a16:creationId xmlns:a16="http://schemas.microsoft.com/office/drawing/2014/main" id="{4CC3C084-0879-CE63-1D0E-3E49E4429228}"/>
              </a:ext>
            </a:extLst>
          </p:cNvPr>
          <p:cNvSpPr>
            <a:spLocks noGrp="1"/>
          </p:cNvSpPr>
          <p:nvPr>
            <p:ph type="body" sz="quarter" idx="22"/>
          </p:nvPr>
        </p:nvSpPr>
        <p:spPr/>
        <p:txBody>
          <a:bodyPr/>
          <a:lstStyle/>
          <a:p>
            <a:endParaRPr lang="en-US"/>
          </a:p>
        </p:txBody>
      </p:sp>
      <p:sp>
        <p:nvSpPr>
          <p:cNvPr id="26" name="Text Placeholder 25">
            <a:extLst>
              <a:ext uri="{FF2B5EF4-FFF2-40B4-BE49-F238E27FC236}">
                <a16:creationId xmlns:a16="http://schemas.microsoft.com/office/drawing/2014/main" id="{F7D5D063-0066-7279-A0F0-1603D717E205}"/>
              </a:ext>
            </a:extLst>
          </p:cNvPr>
          <p:cNvSpPr>
            <a:spLocks noGrp="1"/>
          </p:cNvSpPr>
          <p:nvPr>
            <p:ph type="body" sz="quarter" idx="15"/>
          </p:nvPr>
        </p:nvSpPr>
        <p:spPr/>
        <p:txBody>
          <a:bodyPr/>
          <a:lstStyle/>
          <a:p>
            <a:endParaRPr lang="en-US"/>
          </a:p>
        </p:txBody>
      </p:sp>
      <p:sp>
        <p:nvSpPr>
          <p:cNvPr id="28" name="Text Placeholder 27">
            <a:extLst>
              <a:ext uri="{FF2B5EF4-FFF2-40B4-BE49-F238E27FC236}">
                <a16:creationId xmlns:a16="http://schemas.microsoft.com/office/drawing/2014/main" id="{81BD7BEA-1847-66FF-792B-9E87EC74C1EE}"/>
              </a:ext>
            </a:extLst>
          </p:cNvPr>
          <p:cNvSpPr>
            <a:spLocks noGrp="1"/>
          </p:cNvSpPr>
          <p:nvPr>
            <p:ph type="body" sz="quarter" idx="26"/>
          </p:nvPr>
        </p:nvSpPr>
        <p:spPr/>
        <p:txBody>
          <a:bodyPr/>
          <a:lstStyle/>
          <a:p>
            <a:endParaRPr lang="en-US"/>
          </a:p>
        </p:txBody>
      </p:sp>
      <p:pic>
        <p:nvPicPr>
          <p:cNvPr id="5124" name="Picture 4">
            <a:extLst>
              <a:ext uri="{FF2B5EF4-FFF2-40B4-BE49-F238E27FC236}">
                <a16:creationId xmlns:a16="http://schemas.microsoft.com/office/drawing/2014/main" id="{02576CD2-37A3-D5A0-B3DC-A557973E2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43" y="1071604"/>
            <a:ext cx="11124114" cy="5786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037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Volatility</a:t>
            </a:r>
          </a:p>
        </p:txBody>
      </p:sp>
      <p:sp>
        <p:nvSpPr>
          <p:cNvPr id="52" name="Rectangle 51">
            <a:extLst>
              <a:ext uri="{FF2B5EF4-FFF2-40B4-BE49-F238E27FC236}">
                <a16:creationId xmlns:a16="http://schemas.microsoft.com/office/drawing/2014/main" id="{C7ED1B25-378E-08B6-DA99-462707D55700}"/>
              </a:ext>
            </a:extLst>
          </p:cNvPr>
          <p:cNvSpPr/>
          <p:nvPr/>
        </p:nvSpPr>
        <p:spPr bwMode="auto">
          <a:xfrm>
            <a:off x="8448995" y="4147992"/>
            <a:ext cx="3370026" cy="87596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 name="Text Placeholder 8">
            <a:extLst>
              <a:ext uri="{FF2B5EF4-FFF2-40B4-BE49-F238E27FC236}">
                <a16:creationId xmlns:a16="http://schemas.microsoft.com/office/drawing/2014/main" id="{16663BE5-228E-CAE5-16C0-F28614C46657}"/>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2610A26C-18BE-07E4-06D7-21131AEF970F}"/>
              </a:ext>
            </a:extLst>
          </p:cNvPr>
          <p:cNvSpPr>
            <a:spLocks noGrp="1"/>
          </p:cNvSpPr>
          <p:nvPr>
            <p:ph type="body" sz="quarter" idx="18"/>
          </p:nvPr>
        </p:nvSpPr>
        <p:spPr/>
        <p:txBody>
          <a:bodyPr/>
          <a:lstStyle/>
          <a:p>
            <a:endParaRPr lang="en-US"/>
          </a:p>
        </p:txBody>
      </p:sp>
      <p:sp>
        <p:nvSpPr>
          <p:cNvPr id="13" name="Text Placeholder 12">
            <a:extLst>
              <a:ext uri="{FF2B5EF4-FFF2-40B4-BE49-F238E27FC236}">
                <a16:creationId xmlns:a16="http://schemas.microsoft.com/office/drawing/2014/main" id="{C0D30BE0-EB72-3BDB-FAA6-DF752666C6E0}"/>
              </a:ext>
            </a:extLst>
          </p:cNvPr>
          <p:cNvSpPr>
            <a:spLocks noGrp="1"/>
          </p:cNvSpPr>
          <p:nvPr>
            <p:ph type="body" sz="quarter" idx="30"/>
          </p:nvPr>
        </p:nvSpPr>
        <p:spPr/>
        <p:txBody>
          <a:bodyPr/>
          <a:lstStyle/>
          <a:p>
            <a:endParaRPr lang="en-US"/>
          </a:p>
        </p:txBody>
      </p:sp>
      <p:sp>
        <p:nvSpPr>
          <p:cNvPr id="16" name="Text Placeholder 15">
            <a:extLst>
              <a:ext uri="{FF2B5EF4-FFF2-40B4-BE49-F238E27FC236}">
                <a16:creationId xmlns:a16="http://schemas.microsoft.com/office/drawing/2014/main" id="{FCA54C19-9572-2C51-668D-CC589040E952}"/>
              </a:ext>
            </a:extLst>
          </p:cNvPr>
          <p:cNvSpPr>
            <a:spLocks noGrp="1"/>
          </p:cNvSpPr>
          <p:nvPr>
            <p:ph type="body" sz="quarter" idx="13"/>
          </p:nvPr>
        </p:nvSpPr>
        <p:spPr/>
        <p:txBody>
          <a:bodyPr/>
          <a:lstStyle/>
          <a:p>
            <a:endParaRPr lang="en-US"/>
          </a:p>
        </p:txBody>
      </p:sp>
      <p:sp>
        <p:nvSpPr>
          <p:cNvPr id="18" name="Text Placeholder 17">
            <a:extLst>
              <a:ext uri="{FF2B5EF4-FFF2-40B4-BE49-F238E27FC236}">
                <a16:creationId xmlns:a16="http://schemas.microsoft.com/office/drawing/2014/main" id="{3FF4D54B-901F-B319-B79D-C603CD57DB58}"/>
              </a:ext>
            </a:extLst>
          </p:cNvPr>
          <p:cNvSpPr>
            <a:spLocks noGrp="1"/>
          </p:cNvSpPr>
          <p:nvPr>
            <p:ph type="body" sz="quarter" idx="12"/>
          </p:nvPr>
        </p:nvSpPr>
        <p:spPr/>
        <p:txBody>
          <a:bodyPr/>
          <a:lstStyle/>
          <a:p>
            <a:endParaRPr lang="en-US"/>
          </a:p>
        </p:txBody>
      </p:sp>
      <p:sp>
        <p:nvSpPr>
          <p:cNvPr id="20" name="Text Placeholder 19">
            <a:extLst>
              <a:ext uri="{FF2B5EF4-FFF2-40B4-BE49-F238E27FC236}">
                <a16:creationId xmlns:a16="http://schemas.microsoft.com/office/drawing/2014/main" id="{AE9CA35B-6AEA-702A-00BB-648827D27F8A}"/>
              </a:ext>
            </a:extLst>
          </p:cNvPr>
          <p:cNvSpPr>
            <a:spLocks noGrp="1"/>
          </p:cNvSpPr>
          <p:nvPr>
            <p:ph type="body" sz="quarter" idx="24"/>
          </p:nvPr>
        </p:nvSpPr>
        <p:spPr/>
        <p:txBody>
          <a:bodyPr/>
          <a:lstStyle/>
          <a:p>
            <a:endParaRPr lang="en-US"/>
          </a:p>
        </p:txBody>
      </p:sp>
      <p:sp>
        <p:nvSpPr>
          <p:cNvPr id="21" name="Text Placeholder 20">
            <a:extLst>
              <a:ext uri="{FF2B5EF4-FFF2-40B4-BE49-F238E27FC236}">
                <a16:creationId xmlns:a16="http://schemas.microsoft.com/office/drawing/2014/main" id="{8965BA3C-B9D7-1923-9363-EF57BCE164F7}"/>
              </a:ext>
            </a:extLst>
          </p:cNvPr>
          <p:cNvSpPr>
            <a:spLocks noGrp="1"/>
          </p:cNvSpPr>
          <p:nvPr>
            <p:ph type="body" sz="quarter" idx="11"/>
          </p:nvPr>
        </p:nvSpPr>
        <p:spPr/>
        <p:txBody>
          <a:bodyPr/>
          <a:lstStyle/>
          <a:p>
            <a:endParaRPr lang="en-US"/>
          </a:p>
        </p:txBody>
      </p:sp>
      <p:sp>
        <p:nvSpPr>
          <p:cNvPr id="22" name="Text Placeholder 21">
            <a:extLst>
              <a:ext uri="{FF2B5EF4-FFF2-40B4-BE49-F238E27FC236}">
                <a16:creationId xmlns:a16="http://schemas.microsoft.com/office/drawing/2014/main" id="{83B2CCC7-7078-4FF3-3AAD-B42A25B8B450}"/>
              </a:ext>
            </a:extLst>
          </p:cNvPr>
          <p:cNvSpPr>
            <a:spLocks noGrp="1"/>
          </p:cNvSpPr>
          <p:nvPr>
            <p:ph type="body" sz="quarter" idx="10"/>
          </p:nvPr>
        </p:nvSpPr>
        <p:spPr/>
        <p:txBody>
          <a:bodyPr/>
          <a:lstStyle/>
          <a:p>
            <a:endParaRPr lang="en-US"/>
          </a:p>
        </p:txBody>
      </p:sp>
      <p:sp>
        <p:nvSpPr>
          <p:cNvPr id="24" name="Text Placeholder 23">
            <a:extLst>
              <a:ext uri="{FF2B5EF4-FFF2-40B4-BE49-F238E27FC236}">
                <a16:creationId xmlns:a16="http://schemas.microsoft.com/office/drawing/2014/main" id="{4CC3C084-0879-CE63-1D0E-3E49E4429228}"/>
              </a:ext>
            </a:extLst>
          </p:cNvPr>
          <p:cNvSpPr>
            <a:spLocks noGrp="1"/>
          </p:cNvSpPr>
          <p:nvPr>
            <p:ph type="body" sz="quarter" idx="22"/>
          </p:nvPr>
        </p:nvSpPr>
        <p:spPr/>
        <p:txBody>
          <a:bodyPr/>
          <a:lstStyle/>
          <a:p>
            <a:endParaRPr lang="en-US"/>
          </a:p>
        </p:txBody>
      </p:sp>
      <p:sp>
        <p:nvSpPr>
          <p:cNvPr id="26" name="Text Placeholder 25">
            <a:extLst>
              <a:ext uri="{FF2B5EF4-FFF2-40B4-BE49-F238E27FC236}">
                <a16:creationId xmlns:a16="http://schemas.microsoft.com/office/drawing/2014/main" id="{F7D5D063-0066-7279-A0F0-1603D717E205}"/>
              </a:ext>
            </a:extLst>
          </p:cNvPr>
          <p:cNvSpPr>
            <a:spLocks noGrp="1"/>
          </p:cNvSpPr>
          <p:nvPr>
            <p:ph type="body" sz="quarter" idx="15"/>
          </p:nvPr>
        </p:nvSpPr>
        <p:spPr/>
        <p:txBody>
          <a:bodyPr/>
          <a:lstStyle/>
          <a:p>
            <a:endParaRPr lang="en-US"/>
          </a:p>
        </p:txBody>
      </p:sp>
      <p:sp>
        <p:nvSpPr>
          <p:cNvPr id="28" name="Text Placeholder 27">
            <a:extLst>
              <a:ext uri="{FF2B5EF4-FFF2-40B4-BE49-F238E27FC236}">
                <a16:creationId xmlns:a16="http://schemas.microsoft.com/office/drawing/2014/main" id="{81BD7BEA-1847-66FF-792B-9E87EC74C1EE}"/>
              </a:ext>
            </a:extLst>
          </p:cNvPr>
          <p:cNvSpPr>
            <a:spLocks noGrp="1"/>
          </p:cNvSpPr>
          <p:nvPr>
            <p:ph type="body" sz="quarter" idx="26"/>
          </p:nvPr>
        </p:nvSpPr>
        <p:spPr/>
        <p:txBody>
          <a:bodyPr/>
          <a:lstStyle/>
          <a:p>
            <a:endParaRPr lang="en-US"/>
          </a:p>
        </p:txBody>
      </p:sp>
      <p:pic>
        <p:nvPicPr>
          <p:cNvPr id="6146" name="Picture 2">
            <a:extLst>
              <a:ext uri="{FF2B5EF4-FFF2-40B4-BE49-F238E27FC236}">
                <a16:creationId xmlns:a16="http://schemas.microsoft.com/office/drawing/2014/main" id="{8837AD87-2D2E-7964-F173-29C1A272D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 y="1011198"/>
            <a:ext cx="11204157" cy="583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8282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a:xfrm>
            <a:off x="585426" y="2392910"/>
            <a:ext cx="3187700" cy="4983033"/>
          </a:xfrm>
        </p:spPr>
        <p:txBody>
          <a:bodyPr/>
          <a:lstStyle/>
          <a:p>
            <a:r>
              <a:rPr lang="en-US" dirty="0"/>
              <a:t>Efficient Frontier</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Modern Portfolio Theory</a:t>
            </a:r>
          </a:p>
        </p:txBody>
      </p:sp>
      <p:pic>
        <p:nvPicPr>
          <p:cNvPr id="7" name="Picture 6" descr="Chart&#10;&#10;Description automatically generated">
            <a:extLst>
              <a:ext uri="{FF2B5EF4-FFF2-40B4-BE49-F238E27FC236}">
                <a16:creationId xmlns:a16="http://schemas.microsoft.com/office/drawing/2014/main" id="{2F9061A7-57A2-37F0-569D-707B7CCB9493}"/>
              </a:ext>
            </a:extLst>
          </p:cNvPr>
          <p:cNvPicPr>
            <a:picLocks noChangeAspect="1"/>
          </p:cNvPicPr>
          <p:nvPr/>
        </p:nvPicPr>
        <p:blipFill>
          <a:blip r:embed="rId2"/>
          <a:stretch>
            <a:fillRect/>
          </a:stretch>
        </p:blipFill>
        <p:spPr>
          <a:xfrm>
            <a:off x="4665524" y="799533"/>
            <a:ext cx="7506703" cy="5258933"/>
          </a:xfrm>
          <a:prstGeom prst="rect">
            <a:avLst/>
          </a:prstGeom>
        </p:spPr>
      </p:pic>
    </p:spTree>
    <p:extLst>
      <p:ext uri="{BB962C8B-B14F-4D97-AF65-F5344CB8AC3E}">
        <p14:creationId xmlns:p14="http://schemas.microsoft.com/office/powerpoint/2010/main" val="4344536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F54CE7-E309-5465-5721-81AB4121C5A5}"/>
              </a:ext>
            </a:extLst>
          </p:cNvPr>
          <p:cNvPicPr>
            <a:picLocks noChangeAspect="1"/>
          </p:cNvPicPr>
          <p:nvPr/>
        </p:nvPicPr>
        <p:blipFill>
          <a:blip r:embed="rId2"/>
          <a:stretch>
            <a:fillRect/>
          </a:stretch>
        </p:blipFill>
        <p:spPr>
          <a:xfrm>
            <a:off x="657381" y="0"/>
            <a:ext cx="10877238" cy="6858000"/>
          </a:xfrm>
          <a:prstGeom prst="rect">
            <a:avLst/>
          </a:prstGeom>
        </p:spPr>
      </p:pic>
    </p:spTree>
    <p:extLst>
      <p:ext uri="{BB962C8B-B14F-4D97-AF65-F5344CB8AC3E}">
        <p14:creationId xmlns:p14="http://schemas.microsoft.com/office/powerpoint/2010/main" val="15189365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9E33285A-5129-DA45-C9AA-4F9C4A3D08F4}"/>
              </a:ext>
            </a:extLst>
          </p:cNvPr>
          <p:cNvPicPr>
            <a:picLocks noChangeAspect="1"/>
          </p:cNvPicPr>
          <p:nvPr/>
        </p:nvPicPr>
        <p:blipFill>
          <a:blip r:embed="rId2"/>
          <a:stretch>
            <a:fillRect/>
          </a:stretch>
        </p:blipFill>
        <p:spPr>
          <a:xfrm>
            <a:off x="2383528" y="562350"/>
            <a:ext cx="7424943" cy="5733299"/>
          </a:xfrm>
          <a:prstGeom prst="rect">
            <a:avLst/>
          </a:prstGeom>
        </p:spPr>
      </p:pic>
    </p:spTree>
    <p:extLst>
      <p:ext uri="{BB962C8B-B14F-4D97-AF65-F5344CB8AC3E}">
        <p14:creationId xmlns:p14="http://schemas.microsoft.com/office/powerpoint/2010/main" val="1466858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8263" y="457200"/>
            <a:ext cx="11018520" cy="553998"/>
          </a:xfrm>
        </p:spPr>
        <p:txBody>
          <a:bodyPr vert="horz" wrap="square" lIns="0" tIns="0" rIns="0" bIns="0" rtlCol="0" anchor="ctr">
            <a:normAutofit/>
          </a:bodyPr>
          <a:lstStyle/>
          <a:p>
            <a:r>
              <a:rPr lang="en-US" b="0" kern="1200" cap="none" spc="-50" baseline="0">
                <a:ln w="3175">
                  <a:noFill/>
                </a:ln>
                <a:effectLst/>
                <a:latin typeface="+mj-lt"/>
                <a:ea typeface="+mn-ea"/>
                <a:cs typeface="Segoe UI" pitchFamily="34" charset="0"/>
              </a:rPr>
              <a:t>Forecasting Model </a:t>
            </a:r>
          </a:p>
        </p:txBody>
      </p:sp>
      <p:sp>
        <p:nvSpPr>
          <p:cNvPr id="6" name="TextBox 5">
            <a:extLst>
              <a:ext uri="{FF2B5EF4-FFF2-40B4-BE49-F238E27FC236}">
                <a16:creationId xmlns:a16="http://schemas.microsoft.com/office/drawing/2014/main" id="{445042A7-9CFE-5278-F5FE-E1C5783E25BF}"/>
              </a:ext>
            </a:extLst>
          </p:cNvPr>
          <p:cNvSpPr txBox="1"/>
          <p:nvPr/>
        </p:nvSpPr>
        <p:spPr>
          <a:xfrm>
            <a:off x="588963" y="1788335"/>
            <a:ext cx="5214937" cy="3773352"/>
          </a:xfrm>
          <a:prstGeom prst="rect">
            <a:avLst/>
          </a:prstGeom>
        </p:spPr>
        <p:txBody>
          <a:bodyPr vert="horz" wrap="square" lIns="0" tIns="0" rIns="0" bIns="0" rtlCol="0">
            <a:normAutofit/>
          </a:bodyPr>
          <a:lstStyle/>
          <a:p>
            <a:pPr marL="285750" indent="-285750" defTabSz="932742">
              <a:lnSpc>
                <a:spcPct val="90000"/>
              </a:lnSpc>
              <a:spcBef>
                <a:spcPct val="20000"/>
              </a:spcBef>
              <a:buSzPct val="90000"/>
              <a:buFont typeface="Wingdings" panose="05000000000000000000" pitchFamily="2" charset="2"/>
              <a:buChar char="§"/>
            </a:pPr>
            <a:r>
              <a:rPr lang="en-US" sz="1700" dirty="0"/>
              <a:t>A Long Short Term Memory (LSTM) model has been developed to forecast each fund performance over the next period (for example, one week). </a:t>
            </a:r>
          </a:p>
          <a:p>
            <a:pPr marL="285750" indent="-285750" defTabSz="932742">
              <a:lnSpc>
                <a:spcPct val="90000"/>
              </a:lnSpc>
              <a:spcBef>
                <a:spcPct val="20000"/>
              </a:spcBef>
              <a:buSzPct val="90000"/>
              <a:buFont typeface="Wingdings" panose="05000000000000000000" pitchFamily="2" charset="2"/>
              <a:buChar char="§"/>
            </a:pPr>
            <a:endParaRPr lang="en-US" sz="1700" dirty="0"/>
          </a:p>
          <a:p>
            <a:pPr marL="285750" indent="-285750" defTabSz="932742">
              <a:lnSpc>
                <a:spcPct val="90000"/>
              </a:lnSpc>
              <a:spcBef>
                <a:spcPct val="20000"/>
              </a:spcBef>
              <a:buSzPct val="90000"/>
              <a:buFont typeface="Wingdings" panose="05000000000000000000" pitchFamily="2" charset="2"/>
              <a:buChar char="§"/>
            </a:pPr>
            <a:r>
              <a:rPr lang="en-US" sz="1700" dirty="0"/>
              <a:t>LSTMs are a particular type of RNNs (Recurrent Neural Networks) that help in solving the long-term dependency problem and are extremely useful when dealing with time series.  </a:t>
            </a:r>
          </a:p>
          <a:p>
            <a:pPr marL="285750" indent="-285750" defTabSz="932742">
              <a:lnSpc>
                <a:spcPct val="90000"/>
              </a:lnSpc>
              <a:spcBef>
                <a:spcPct val="20000"/>
              </a:spcBef>
              <a:buSzPct val="90000"/>
              <a:buFont typeface="Wingdings" panose="05000000000000000000" pitchFamily="2" charset="2"/>
              <a:buChar char="§"/>
            </a:pPr>
            <a:endParaRPr lang="en-US" sz="1700" dirty="0"/>
          </a:p>
          <a:p>
            <a:pPr marL="285750" indent="-285750" defTabSz="932742">
              <a:lnSpc>
                <a:spcPct val="90000"/>
              </a:lnSpc>
              <a:spcBef>
                <a:spcPct val="20000"/>
              </a:spcBef>
              <a:buSzPct val="90000"/>
              <a:buFont typeface="Wingdings" panose="05000000000000000000" pitchFamily="2" charset="2"/>
              <a:buChar char="§"/>
            </a:pPr>
            <a:r>
              <a:rPr lang="en-US" sz="1700" dirty="0"/>
              <a:t>The past two years of data is used for model training and validation. </a:t>
            </a:r>
          </a:p>
          <a:p>
            <a:pPr marL="285750" indent="-285750" defTabSz="932742">
              <a:lnSpc>
                <a:spcPct val="90000"/>
              </a:lnSpc>
              <a:spcBef>
                <a:spcPct val="20000"/>
              </a:spcBef>
              <a:buSzPct val="90000"/>
              <a:buFont typeface="Wingdings" panose="05000000000000000000" pitchFamily="2" charset="2"/>
              <a:buChar char="§"/>
            </a:pPr>
            <a:endParaRPr lang="en-US" sz="1700" dirty="0"/>
          </a:p>
          <a:p>
            <a:pPr marL="285750" indent="-285750" defTabSz="932742">
              <a:lnSpc>
                <a:spcPct val="90000"/>
              </a:lnSpc>
              <a:spcBef>
                <a:spcPct val="20000"/>
              </a:spcBef>
              <a:buSzPct val="90000"/>
              <a:buFont typeface="Wingdings" panose="05000000000000000000" pitchFamily="2" charset="2"/>
              <a:buChar char="§"/>
            </a:pPr>
            <a:r>
              <a:rPr lang="en-US" sz="1700" dirty="0"/>
              <a:t>The model can be updated on a regular basis to guide user’s investment decision </a:t>
            </a:r>
          </a:p>
        </p:txBody>
      </p:sp>
      <p:pic>
        <p:nvPicPr>
          <p:cNvPr id="10" name="Picture 9">
            <a:extLst>
              <a:ext uri="{FF2B5EF4-FFF2-40B4-BE49-F238E27FC236}">
                <a16:creationId xmlns:a16="http://schemas.microsoft.com/office/drawing/2014/main" id="{C0FD7B1E-BCAE-0403-F224-9954D530C14E}"/>
              </a:ext>
            </a:extLst>
          </p:cNvPr>
          <p:cNvPicPr>
            <a:picLocks noChangeAspect="1"/>
          </p:cNvPicPr>
          <p:nvPr/>
        </p:nvPicPr>
        <p:blipFill>
          <a:blip r:embed="rId3"/>
          <a:stretch>
            <a:fillRect/>
          </a:stretch>
        </p:blipFill>
        <p:spPr>
          <a:xfrm>
            <a:off x="5968322" y="1788335"/>
            <a:ext cx="5214937" cy="3181110"/>
          </a:xfrm>
          <a:prstGeom prst="rect">
            <a:avLst/>
          </a:prstGeom>
          <a:noFill/>
        </p:spPr>
      </p:pic>
    </p:spTree>
    <p:extLst>
      <p:ext uri="{BB962C8B-B14F-4D97-AF65-F5344CB8AC3E}">
        <p14:creationId xmlns:p14="http://schemas.microsoft.com/office/powerpoint/2010/main" val="71319297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277</TotalTime>
  <Words>231</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Segoe UI</vt:lpstr>
      <vt:lpstr>Segoe UI Semibold</vt:lpstr>
      <vt:lpstr>Wingdings</vt:lpstr>
      <vt:lpstr>White Template</vt:lpstr>
      <vt:lpstr>401(k) Portfolio Optimizer</vt:lpstr>
      <vt:lpstr>PowerPoint Presentation</vt:lpstr>
      <vt:lpstr>Historical Prices of Different Asset Classes</vt:lpstr>
      <vt:lpstr>Historical Prices | Standardized</vt:lpstr>
      <vt:lpstr>Volatility</vt:lpstr>
      <vt:lpstr>Modern Portfolio Theory</vt:lpstr>
      <vt:lpstr>PowerPoint Presentation</vt:lpstr>
      <vt:lpstr>PowerPoint Presentation</vt:lpstr>
      <vt:lpstr>Forecasting Model </vt:lpstr>
      <vt:lpstr>Resources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401(k) Portfolio Optimizer</dc:title>
  <dc:subject/>
  <dc:creator>Kevin Sun</dc:creator>
  <cp:keywords/>
  <dc:description/>
  <cp:lastModifiedBy>Kevin Sun</cp:lastModifiedBy>
  <cp:revision>7</cp:revision>
  <dcterms:created xsi:type="dcterms:W3CDTF">2022-09-26T18:11:58Z</dcterms:created>
  <dcterms:modified xsi:type="dcterms:W3CDTF">2022-09-26T22:49:28Z</dcterms:modified>
</cp:coreProperties>
</file>