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3" r:id="rId4"/>
    <p:sldId id="258" r:id="rId5"/>
    <p:sldId id="259" r:id="rId6"/>
    <p:sldId id="260" r:id="rId7"/>
    <p:sldId id="261" r:id="rId8"/>
    <p:sldId id="262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D3BF"/>
    <a:srgbClr val="CE9178"/>
    <a:srgbClr val="CCCCCC"/>
    <a:srgbClr val="FFFFFF"/>
    <a:srgbClr val="DCD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5966" autoAdjust="0"/>
  </p:normalViewPr>
  <p:slideViewPr>
    <p:cSldViewPr snapToGrid="0">
      <p:cViewPr varScale="1">
        <p:scale>
          <a:sx n="97" d="100"/>
          <a:sy n="97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DB49D-84CD-44D8-A851-4FB3B56B6377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414D9-149F-42EF-AED7-F017D99AD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5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414D9-149F-42EF-AED7-F017D99AD8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6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414D9-149F-42EF-AED7-F017D99AD8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7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414D9-149F-42EF-AED7-F017D99AD8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64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414D9-149F-42EF-AED7-F017D99AD8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7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414D9-149F-42EF-AED7-F017D99AD8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426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414D9-149F-42EF-AED7-F017D99AD8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83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414D9-149F-42EF-AED7-F017D99AD8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8D196-69FC-4725-B9C0-9A19E34EA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0B6433-C71B-49EF-AD2A-B495E381A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B5D4C-F051-4E3A-B48E-6CAA3901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D825-8889-48C1-BCCD-F98168825155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888EF-2E54-4766-A9C7-A37B2041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2DA55-C375-4472-9BFB-49DC4FD6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E1D3-F263-4DE2-9EA9-C193580C4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6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23029-D1E0-447E-94ED-A45CD47C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16B028-2038-49DE-A5A1-DBAA19BDF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9B256-CC65-47A0-9994-A24597A6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D825-8889-48C1-BCCD-F98168825155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AA178-BB14-4780-8E60-97BE7DA7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2918A-41BA-4EC3-B78D-44080CC3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E1D3-F263-4DE2-9EA9-C193580C4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3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468099-E5D3-41C7-A69D-F2020717E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6B432A-9102-4E55-8F56-6473FABFB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AADA9-6B0B-4A73-90D9-C3AC6EE8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D825-8889-48C1-BCCD-F98168825155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6835A-C129-49B8-84CD-DC502064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BB7EA-EE98-400F-A5CD-C68E8787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E1D3-F263-4DE2-9EA9-C193580C4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8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0F660-88C2-4380-96F3-5D518BF0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94C12-5FE8-4FD9-BBF6-A376C2DFE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FC6EB-229D-48F6-A97B-B41E452E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D825-8889-48C1-BCCD-F98168825155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AC8E5-14BF-42AD-B25F-25F27C7B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C41EA-8A2A-4CC1-9F7C-352E2220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E1D3-F263-4DE2-9EA9-C193580C4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D859A-1829-4DBA-AC5F-2FC4D86C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340EF-B688-4D71-80C7-50EC02F69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B89F8-F3E0-4768-9A72-25D25D9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D825-8889-48C1-BCCD-F98168825155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97FD5-7D86-4249-B006-928E38D5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5DED4-E227-4BCB-AEB5-FD2291C3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E1D3-F263-4DE2-9EA9-C193580C4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1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2AF6B-FB6F-43DB-8F7D-421CF8CD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B711E-27C2-4128-BAC5-01639A7F1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82E43E-1BD4-4463-92A9-4D8DE5FA0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B8CC7-B85E-474E-891A-248E1FE2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D825-8889-48C1-BCCD-F98168825155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B9563-5499-440C-88F7-9DECD038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4CD19-4E03-4974-8542-2FDEFAC5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E1D3-F263-4DE2-9EA9-C193580C4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1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4C55A-EC15-438C-933C-1D097C70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4A6C6-7F49-4AC8-B6A9-D593C89B0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48C35-6F0F-4218-92DB-04051E5E5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A00923-854E-41C8-8226-E1BBFB384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205120-1AAC-43D4-AA16-0B836252E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198786-3755-44A4-9242-BE889DD3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D825-8889-48C1-BCCD-F98168825155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42BE3C-0036-4E97-B4BD-E7B903B2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296A9F-7AC2-46D5-979A-DB84FCB9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E1D3-F263-4DE2-9EA9-C193580C4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7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405C7-E434-4347-9B56-74FAAB5A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5543A0-9B8C-4C4D-90AA-8096AA62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D825-8889-48C1-BCCD-F98168825155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5AB611-3BC1-412E-AF35-986F75BF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132E5-7B34-4624-9E3D-7882CAB0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E1D3-F263-4DE2-9EA9-C193580C4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7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E8BC97-7C21-450F-A291-70A2E856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D825-8889-48C1-BCCD-F98168825155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893233-6C97-4C59-897E-600ED8FA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62CE86-D1AC-4264-88E6-7A443F88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E1D3-F263-4DE2-9EA9-C193580C4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83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41D20-3A79-49D3-BDE6-1CBD6D2E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8628E-6DA8-4D19-9228-724EEE95F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E2E338-84FE-4003-8235-E14ECAD5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87C74-FD43-404D-B4B6-041851D3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D825-8889-48C1-BCCD-F98168825155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8AC44-9228-4DAC-BB54-DAD47006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5A1225-6669-4B57-897F-5701420E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E1D3-F263-4DE2-9EA9-C193580C4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1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69B06-B0A1-4370-A038-6F585CB8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2F0EFF-9FE6-4575-9C78-BA122D443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64FD5B-9419-4230-814D-1D5CC2819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44279B-D88C-4A33-9D87-8A1FB292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D825-8889-48C1-BCCD-F98168825155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621A70-F29F-42D0-A4D7-5D4DF538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6670C-F9C4-4D10-9D08-03435D46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E1D3-F263-4DE2-9EA9-C193580C4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9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481B5B-295D-40F9-9E86-C353D3AE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6BE2E3-5AA0-43F0-B30E-8C7121C0D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02A77-2C77-4543-A568-8099B8F1A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D825-8889-48C1-BCCD-F98168825155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A996F-6AE6-44CD-AFAD-8CB03C113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1050B-CF0C-4ED7-84A0-C68F9585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DE1D3-F263-4DE2-9EA9-C193580C4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65052-F6EA-4CAC-B568-C3D776CE1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6" y="1136218"/>
            <a:ext cx="11014365" cy="23876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Program Logic Soundness Proofs with Intrinsic Definitional Interpreters 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793D4-D8C7-4A7B-BFCA-B5F4B7252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Ke Sun </a:t>
            </a:r>
            <a:r>
              <a:rPr lang="zh-CN" altLang="en-US"/>
              <a:t>孙可</a:t>
            </a:r>
          </a:p>
        </p:txBody>
      </p:sp>
    </p:spTree>
    <p:extLst>
      <p:ext uri="{BB962C8B-B14F-4D97-AF65-F5344CB8AC3E}">
        <p14:creationId xmlns:p14="http://schemas.microsoft.com/office/powerpoint/2010/main" val="20942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FE7857BC-A1E6-4178-BF72-849D84117222}"/>
              </a:ext>
            </a:extLst>
          </p:cNvPr>
          <p:cNvSpPr txBox="1"/>
          <p:nvPr/>
        </p:nvSpPr>
        <p:spPr>
          <a:xfrm>
            <a:off x="79376" y="157123"/>
            <a:ext cx="1057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Outline</a:t>
            </a:r>
            <a:endParaRPr lang="zh-CN" alt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A5ACE6-1A99-41EA-9647-A6F335256D75}"/>
              </a:ext>
            </a:extLst>
          </p:cNvPr>
          <p:cNvSpPr txBox="1"/>
          <p:nvPr/>
        </p:nvSpPr>
        <p:spPr>
          <a:xfrm>
            <a:off x="376056" y="962686"/>
            <a:ext cx="11639550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Initial motivation of this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Technical contents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Selling</a:t>
            </a:r>
            <a:r>
              <a:rPr lang="zh-CN" altLang="en-US" sz="2000"/>
              <a:t> </a:t>
            </a:r>
            <a:r>
              <a:rPr lang="en-US" altLang="zh-CN" sz="2000"/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211495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FE7857BC-A1E6-4178-BF72-849D84117222}"/>
              </a:ext>
            </a:extLst>
          </p:cNvPr>
          <p:cNvSpPr txBox="1"/>
          <p:nvPr/>
        </p:nvSpPr>
        <p:spPr>
          <a:xfrm>
            <a:off x="79376" y="157123"/>
            <a:ext cx="1057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Motivation</a:t>
            </a:r>
            <a:endParaRPr lang="zh-CN" alt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A5ACE6-1A99-41EA-9647-A6F335256D75}"/>
              </a:ext>
            </a:extLst>
          </p:cNvPr>
          <p:cNvSpPr txBox="1"/>
          <p:nvPr/>
        </p:nvSpPr>
        <p:spPr>
          <a:xfrm>
            <a:off x="198438" y="1975763"/>
            <a:ext cx="11639550" cy="23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Formalizing pure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natural in mathematical and computational context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easy to derive first-order axiomatization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including induction schemes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technically simple</a:t>
            </a:r>
            <a:endParaRPr lang="zh-CN" altLang="en-US" sz="20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415501-2B7D-4571-860F-73CC5A745A20}"/>
              </a:ext>
            </a:extLst>
          </p:cNvPr>
          <p:cNvSpPr txBox="1"/>
          <p:nvPr/>
        </p:nvSpPr>
        <p:spPr>
          <a:xfrm>
            <a:off x="6018213" y="854988"/>
            <a:ext cx="61055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predicate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reads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footprint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decreases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footprint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next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footprint 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next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footprint 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next.footprint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footprint 		 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next.footprint 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next.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43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68B69A-2CD4-4850-AA9D-73D97CDE58BE}"/>
              </a:ext>
            </a:extLst>
          </p:cNvPr>
          <p:cNvSpPr/>
          <p:nvPr/>
        </p:nvSpPr>
        <p:spPr>
          <a:xfrm>
            <a:off x="1" y="1984375"/>
            <a:ext cx="5613400" cy="337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Handling Recursion</a:t>
            </a:r>
          </a:p>
          <a:p>
            <a:pPr>
              <a:lnSpc>
                <a:spcPct val="150000"/>
              </a:lnSpc>
            </a:pP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Partial Correctness</a:t>
            </a:r>
          </a:p>
          <a:p>
            <a:pPr>
              <a:lnSpc>
                <a:spcPct val="150000"/>
              </a:lnSpc>
            </a:pP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interp</a:t>
            </a:r>
            <a:r>
              <a:rPr lang="en-US" altLang="zh-CN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(step:nat)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(pf:⊢{P}c{Q})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(s:{v:state|P v}):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{v:state|Q v} </a:t>
            </a:r>
          </a:p>
          <a:p>
            <a:pPr>
              <a:lnSpc>
                <a:spcPct val="150000"/>
              </a:lnSpc>
            </a:pP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interp</a:t>
            </a:r>
            <a:r>
              <a:rPr lang="en-US" altLang="zh-CN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(step:nat)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(c: cmd)</a:t>
            </a:r>
          </a:p>
          <a:p>
            <a:pPr>
              <a:lnSpc>
                <a:spcPct val="150000"/>
              </a:lnSpc>
            </a:pP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(s:{v:state|(wlp c Q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v}):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{v:state|Q v} </a:t>
            </a:r>
          </a:p>
          <a:p>
            <a:endParaRPr lang="en-US" altLang="zh-CN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altLang="zh-CN" b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altLang="zh-CN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altLang="zh-CN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altLang="zh-CN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altLang="zh-CN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F524E5-BA62-4D01-815F-C64AD05B4A3D}"/>
              </a:ext>
            </a:extLst>
          </p:cNvPr>
          <p:cNvSpPr txBox="1"/>
          <p:nvPr/>
        </p:nvSpPr>
        <p:spPr>
          <a:xfrm>
            <a:off x="1562102" y="2027713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Step-indexed IDI</a:t>
            </a:r>
            <a:endParaRPr lang="zh-CN" altLang="en-US" b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B5DC4C-57C8-4138-8A1D-594B2057A546}"/>
              </a:ext>
            </a:extLst>
          </p:cNvPr>
          <p:cNvSpPr/>
          <p:nvPr/>
        </p:nvSpPr>
        <p:spPr>
          <a:xfrm>
            <a:off x="6340474" y="1984375"/>
            <a:ext cx="5730876" cy="337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Total Correctness</a:t>
            </a:r>
          </a:p>
          <a:p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interp</a:t>
            </a:r>
            <a:r>
              <a:rPr lang="en-US" altLang="zh-CN">
                <a:solidFill>
                  <a:srgbClr val="6FD3BF"/>
                </a:solidFill>
                <a:latin typeface="Consolas" panose="020B0609020204030204" pitchFamily="49" charset="0"/>
              </a:rPr>
              <a:t>(entry</a:t>
            </a:r>
            <a:r>
              <a:rPr lang="en-US" altLang="zh-CN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:pn*state</a:t>
            </a:r>
            <a:r>
              <a:rPr lang="en-US" altLang="zh-CN">
                <a:solidFill>
                  <a:srgbClr val="6FD3BF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(pf: ⊢entry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{P}c{Q})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(s:{v:state|P v}):{v:state|Q v}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by wf (entry, pf) 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/>
          </a:p>
          <a:p>
            <a:r>
              <a:rPr lang="en-US" altLang="zh-CN">
                <a:solidFill>
                  <a:schemeClr val="tx1"/>
                </a:solidFill>
              </a:rPr>
              <a:t>Termination-only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interp</a:t>
            </a:r>
            <a:r>
              <a:rPr lang="en-US" altLang="zh-CN">
                <a:solidFill>
                  <a:srgbClr val="6FD3BF"/>
                </a:solidFill>
                <a:latin typeface="Consolas" panose="020B0609020204030204" pitchFamily="49" charset="0"/>
              </a:rPr>
              <a:t>(entry</a:t>
            </a:r>
            <a:r>
              <a:rPr lang="en-US" altLang="zh-CN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:pn*state)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(e:expr)</a:t>
            </a:r>
          </a:p>
          <a:p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(s:{v:state|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wlp entry e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}):val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zh-CN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wf(entry, e) 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B8F4AD-3B8E-4292-885E-CF930E064B3E}"/>
              </a:ext>
            </a:extLst>
          </p:cNvPr>
          <p:cNvSpPr txBox="1"/>
          <p:nvPr/>
        </p:nvSpPr>
        <p:spPr>
          <a:xfrm>
            <a:off x="7991475" y="2096274"/>
            <a:ext cx="291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Entry-indexed IDI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23DE9-DB18-478E-9D75-DA9F676D37A4}"/>
              </a:ext>
            </a:extLst>
          </p:cNvPr>
          <p:cNvSpPr txBox="1"/>
          <p:nvPr/>
        </p:nvSpPr>
        <p:spPr>
          <a:xfrm>
            <a:off x="0" y="838120"/>
            <a:ext cx="105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Intrinsic Definitional Interpreter</a:t>
            </a:r>
          </a:p>
          <a:p>
            <a:r>
              <a:rPr lang="en-US" altLang="zh-CN"/>
              <a:t>Interpret hoare-logic derivations and wlp computations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BBCCC69-CC7A-4913-8348-855D700F0ABB}"/>
              </a:ext>
            </a:extLst>
          </p:cNvPr>
          <p:cNvCxnSpPr>
            <a:cxnSpLocks/>
            <a:stCxn id="5" idx="1"/>
            <a:endCxn id="2" idx="3"/>
          </p:cNvCxnSpPr>
          <p:nvPr/>
        </p:nvCxnSpPr>
        <p:spPr>
          <a:xfrm flipH="1">
            <a:off x="5613401" y="3670300"/>
            <a:ext cx="727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E7857BC-A1E6-4178-BF72-849D84117222}"/>
              </a:ext>
            </a:extLst>
          </p:cNvPr>
          <p:cNvSpPr txBox="1"/>
          <p:nvPr/>
        </p:nvSpPr>
        <p:spPr>
          <a:xfrm>
            <a:off x="79376" y="157123"/>
            <a:ext cx="1057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A Technical Overview</a:t>
            </a:r>
            <a:endParaRPr lang="zh-CN" altLang="en-US" sz="24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1C4852F-9CCB-4EF1-827E-1A5BF7562E32}"/>
              </a:ext>
            </a:extLst>
          </p:cNvPr>
          <p:cNvSpPr txBox="1"/>
          <p:nvPr/>
        </p:nvSpPr>
        <p:spPr>
          <a:xfrm>
            <a:off x="6337302" y="1302527"/>
            <a:ext cx="5661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/>
              <a:t>Defining a well-founded relation on entries</a:t>
            </a:r>
          </a:p>
          <a:p>
            <a:pPr marL="342900" indent="-342900">
              <a:buAutoNum type="arabicPeriod"/>
            </a:pPr>
            <a:r>
              <a:rPr lang="en-US" altLang="zh-CN"/>
              <a:t>Interpret logical constructs that implies WF </a:t>
            </a:r>
          </a:p>
          <a:p>
            <a:pPr marL="342900" indent="-342900">
              <a:buAutoNum type="arabicPeriod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5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41B75BF-EA29-4B34-9FA2-7246A0B28737}"/>
              </a:ext>
            </a:extLst>
          </p:cNvPr>
          <p:cNvSpPr txBox="1"/>
          <p:nvPr/>
        </p:nvSpPr>
        <p:spPr>
          <a:xfrm>
            <a:off x="79376" y="157123"/>
            <a:ext cx="1057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Entry-based Well-foundedness</a:t>
            </a:r>
            <a:r>
              <a:rPr lang="zh-CN" altLang="en-US" sz="2400"/>
              <a:t>：</a:t>
            </a:r>
            <a:r>
              <a:rPr lang="en-US" altLang="zh-CN" sz="2400"/>
              <a:t>Details </a:t>
            </a:r>
            <a:endParaRPr lang="zh-CN" altLang="en-US" sz="240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B6C0608-541C-49D3-9780-B4B4B1C995FE}"/>
              </a:ext>
            </a:extLst>
          </p:cNvPr>
          <p:cNvSpPr/>
          <p:nvPr/>
        </p:nvSpPr>
        <p:spPr>
          <a:xfrm>
            <a:off x="1568450" y="1828800"/>
            <a:ext cx="12763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A8DE04-717F-42F0-9125-150AB46F1F8F}"/>
              </a:ext>
            </a:extLst>
          </p:cNvPr>
          <p:cNvSpPr txBox="1"/>
          <p:nvPr/>
        </p:nvSpPr>
        <p:spPr>
          <a:xfrm>
            <a:off x="4597400" y="292735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Global Method Checking</a:t>
            </a:r>
          </a:p>
          <a:p>
            <a:r>
              <a:rPr lang="en-US" altLang="zh-CN">
                <a:latin typeface="Consolas" panose="020B0609020204030204" pitchFamily="49" charset="0"/>
              </a:rPr>
              <a:t>MOK=forall p s,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(p,s)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zh-CN" alt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 Pre(p) } B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ody(p)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{ Post(p) }</a:t>
            </a:r>
          </a:p>
          <a:p>
            <a:r>
              <a:rPr lang="en-US" altLang="zh-CN"/>
              <a:t>Interpreting Call</a:t>
            </a:r>
          </a:p>
          <a:p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nterp</a:t>
            </a:r>
            <a:r>
              <a:rPr lang="en-US" altLang="zh-CN">
                <a:solidFill>
                  <a:srgbClr val="6FD3BF"/>
                </a:solidFill>
                <a:latin typeface="Consolas" panose="020B0609020204030204" pitchFamily="49" charset="0"/>
              </a:rPr>
              <a:t>(e</a:t>
            </a:r>
            <a:r>
              <a:rPr lang="en-US" altLang="zh-CN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:pn*state</a:t>
            </a:r>
            <a:r>
              <a:rPr lang="en-US" altLang="zh-CN">
                <a:solidFill>
                  <a:srgbClr val="6FD3BF"/>
                </a:solidFill>
                <a:latin typeface="Consolas" panose="020B0609020204030204" pitchFamily="49" charset="0"/>
              </a:rPr>
              <a:t>)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(pf: ⊢e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{P}c{Q})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{v:state|Pv}:{v:state|Qv}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nterp</a:t>
            </a:r>
            <a:r>
              <a:rPr lang="en-US" altLang="zh-CN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(p,sig) (Hcall x m y) (s,sok) = </a:t>
            </a:r>
          </a:p>
          <a:p>
            <a:r>
              <a:rPr lang="en-US" altLang="zh-CN">
                <a:solidFill>
                  <a:srgbClr val="DCDCAA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nterp</a:t>
            </a:r>
            <a:r>
              <a:rPr lang="en-US" altLang="zh-CN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(m,s) (MOK m s) (s,sok.1)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Wf by sok.2: </a:t>
            </a:r>
            <a:r>
              <a:rPr lang="en-US" altLang="zh-CN">
                <a:solidFill>
                  <a:srgbClr val="6FD3BF"/>
                </a:solidFill>
                <a:latin typeface="Consolas" panose="020B0609020204030204" pitchFamily="49" charset="0"/>
              </a:rPr>
              <a:t>(m,s)</a:t>
            </a:r>
            <a:r>
              <a:rPr lang="zh-CN" altLang="en-US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 ⊑</a:t>
            </a:r>
            <a:r>
              <a:rPr lang="en-US" altLang="zh-CN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 (p,sig)</a:t>
            </a:r>
          </a:p>
          <a:p>
            <a:r>
              <a:rPr lang="en-US" altLang="zh-CN"/>
              <a:t>Using the Interpreter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 : {v:state|Pre(main) v}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res=interp (main,s) (MOK main s) s 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7A2C73B-2032-49EF-9CC2-C35940124015}"/>
              </a:ext>
            </a:extLst>
          </p:cNvPr>
          <p:cNvSpPr/>
          <p:nvPr/>
        </p:nvSpPr>
        <p:spPr>
          <a:xfrm>
            <a:off x="520700" y="3162300"/>
            <a:ext cx="12763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36732E-8B45-41F8-B61C-4CD02F217ACD}"/>
              </a:ext>
            </a:extLst>
          </p:cNvPr>
          <p:cNvSpPr txBox="1"/>
          <p:nvPr/>
        </p:nvSpPr>
        <p:spPr>
          <a:xfrm>
            <a:off x="4597400" y="1406137"/>
            <a:ext cx="742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-------------------------------------------------- HCall</a:t>
            </a: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⊢E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zh-CN" alt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Pre(m) /\ </a:t>
            </a:r>
            <a:r>
              <a:rPr lang="en-US" altLang="zh-CN">
                <a:solidFill>
                  <a:srgbClr val="6FD3BF"/>
                </a:solidFill>
                <a:latin typeface="Consolas" panose="020B0609020204030204" pitchFamily="49" charset="0"/>
              </a:rPr>
              <a:t>(</a:t>
            </a:r>
            <a:r>
              <a:rPr lang="el-GR" altLang="zh-CN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λ</a:t>
            </a:r>
            <a:r>
              <a:rPr lang="en-US" altLang="zh-CN">
                <a:solidFill>
                  <a:srgbClr val="6FD3BF"/>
                </a:solidFill>
                <a:latin typeface="Consolas" panose="020B0609020204030204" pitchFamily="49" charset="0"/>
              </a:rPr>
              <a:t>s.(m,s)</a:t>
            </a:r>
            <a:r>
              <a:rPr lang="zh-CN" altLang="en-US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 ⊑</a:t>
            </a:r>
            <a:r>
              <a:rPr lang="en-US" altLang="zh-CN">
                <a:solidFill>
                  <a:srgbClr val="6FD3BF"/>
                </a:solidFill>
                <a:latin typeface="Consolas" panose="020B0609020204030204" pitchFamily="49" charset="0"/>
              </a:rPr>
              <a:t>E)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x.m(y) {Post(m)}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4BB8F0A-300F-4E4D-9E01-622FCFB544BC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flipH="1">
            <a:off x="1158875" y="2476500"/>
            <a:ext cx="104775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215EAB3-4156-4909-B707-47AD72398D1D}"/>
              </a:ext>
            </a:extLst>
          </p:cNvPr>
          <p:cNvSpPr/>
          <p:nvPr/>
        </p:nvSpPr>
        <p:spPr>
          <a:xfrm>
            <a:off x="2552700" y="3162300"/>
            <a:ext cx="1276350" cy="647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P2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005F61F-E93F-41B8-A3BF-59AD4AD5548C}"/>
              </a:ext>
            </a:extLst>
          </p:cNvPr>
          <p:cNvCxnSpPr>
            <a:stCxn id="4" idx="2"/>
            <a:endCxn id="24" idx="0"/>
          </p:cNvCxnSpPr>
          <p:nvPr/>
        </p:nvCxnSpPr>
        <p:spPr>
          <a:xfrm>
            <a:off x="2206625" y="2476500"/>
            <a:ext cx="98425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258D00B9-1FBF-41B0-9B5B-39A1756360EC}"/>
              </a:ext>
            </a:extLst>
          </p:cNvPr>
          <p:cNvCxnSpPr>
            <a:stCxn id="17" idx="2"/>
            <a:endCxn id="17" idx="1"/>
          </p:cNvCxnSpPr>
          <p:nvPr/>
        </p:nvCxnSpPr>
        <p:spPr>
          <a:xfrm rot="5400000" flipH="1">
            <a:off x="677863" y="3328988"/>
            <a:ext cx="323850" cy="638175"/>
          </a:xfrm>
          <a:prstGeom prst="curvedConnector4">
            <a:avLst>
              <a:gd name="adj1" fmla="val -70588"/>
              <a:gd name="adj2" fmla="val 135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3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41B75BF-EA29-4B34-9FA2-7246A0B28737}"/>
              </a:ext>
            </a:extLst>
          </p:cNvPr>
          <p:cNvSpPr txBox="1"/>
          <p:nvPr/>
        </p:nvSpPr>
        <p:spPr>
          <a:xfrm>
            <a:off x="79376" y="157123"/>
            <a:ext cx="1057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Entry-based Well-foundedness</a:t>
            </a:r>
            <a:r>
              <a:rPr lang="zh-CN" altLang="en-US" sz="2400"/>
              <a:t>：</a:t>
            </a:r>
            <a:r>
              <a:rPr lang="en-US" altLang="zh-CN" sz="2400"/>
              <a:t>Free Obligations</a:t>
            </a:r>
            <a:endParaRPr lang="zh-CN" altLang="en-US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CD6EBA-7B8A-4D19-A241-4400057FB06D}"/>
              </a:ext>
            </a:extLst>
          </p:cNvPr>
          <p:cNvSpPr txBox="1"/>
          <p:nvPr/>
        </p:nvSpPr>
        <p:spPr>
          <a:xfrm>
            <a:off x="215900" y="1047750"/>
            <a:ext cx="11303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We</a:t>
            </a:r>
            <a:r>
              <a:rPr lang="zh-CN" altLang="en-US" b="1"/>
              <a:t> </a:t>
            </a:r>
            <a:r>
              <a:rPr lang="en-US" altLang="zh-CN" b="1"/>
              <a:t>have to carry entry-and-wf everywhere</a:t>
            </a:r>
          </a:p>
          <a:p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interp</a:t>
            </a:r>
            <a:r>
              <a:rPr lang="en-US" altLang="zh-CN">
                <a:solidFill>
                  <a:srgbClr val="6FD3BF"/>
                </a:solidFill>
                <a:latin typeface="Consolas" panose="020B0609020204030204" pitchFamily="49" charset="0"/>
              </a:rPr>
              <a:t>(entry</a:t>
            </a:r>
            <a:r>
              <a:rPr lang="en-US" altLang="zh-CN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:pn*state)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(e:expr)</a:t>
            </a:r>
          </a:p>
          <a:p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(s:{v:state|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wlp e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}): val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wf (entry, e) </a:t>
            </a:r>
          </a:p>
          <a:p>
            <a:r>
              <a:rPr lang="en-US" altLang="zh-CN"/>
              <a:t>only total on the subset of state</a:t>
            </a:r>
          </a:p>
          <a:p>
            <a:endParaRPr lang="en-US" altLang="zh-CN"/>
          </a:p>
          <a:p>
            <a:r>
              <a:rPr lang="en-US" altLang="zh-CN" b="1"/>
              <a:t>Very inconvenient to use in specs</a:t>
            </a:r>
          </a:p>
          <a:p>
            <a:r>
              <a:rPr lang="en-US" altLang="zh-CN">
                <a:latin typeface="Consolas" panose="020B0609020204030204" pitchFamily="49" charset="0"/>
              </a:rPr>
              <a:t>{this.length() &gt;=x.length()} </a:t>
            </a:r>
          </a:p>
          <a:p>
            <a:r>
              <a:rPr lang="en-US" altLang="zh-CN"/>
              <a:t>The specs must also assert the wf of exprs </a:t>
            </a:r>
          </a:p>
          <a:p>
            <a:endParaRPr lang="en-US" altLang="zh-CN"/>
          </a:p>
          <a:p>
            <a:r>
              <a:rPr lang="en-US" altLang="zh-CN" b="1"/>
              <a:t>A derived interpreter that is total on all states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Interp’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(e:expr) </a:t>
            </a:r>
            <a:r>
              <a:rPr lang="en-US" altLang="zh-CN" b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(s:state):val = </a:t>
            </a:r>
          </a:p>
          <a:p>
            <a:r>
              <a:rPr lang="en-US" altLang="zh-CN" b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interp (main, s) e (s, MainOKS e s)</a:t>
            </a:r>
          </a:p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MainOKS: wf for all exprs&amp;states with main entry</a:t>
            </a:r>
          </a:p>
          <a:p>
            <a:endParaRPr lang="en-US" altLang="zh-C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b="1"/>
              <a:t>Runtime guards can help!</a:t>
            </a:r>
          </a:p>
          <a:p>
            <a:r>
              <a:rPr lang="en-US" altLang="zh-CN"/>
              <a:t>Only call when guards can prove wf decreasing</a:t>
            </a:r>
          </a:p>
          <a:p>
            <a:r>
              <a:rPr lang="en-US" altLang="zh-CN"/>
              <a:t>A requirement for functions and predicates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funcs&amp;preds: guarded termination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main: set as top in the WF relation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A2759D-3131-40D3-BE81-69D833D6252B}"/>
              </a:ext>
            </a:extLst>
          </p:cNvPr>
          <p:cNvSpPr txBox="1"/>
          <p:nvPr/>
        </p:nvSpPr>
        <p:spPr>
          <a:xfrm>
            <a:off x="6018213" y="854988"/>
            <a:ext cx="61055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predicate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reads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footprint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decreases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footprint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next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footprint 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next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footprint 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next.footprint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footprint 		 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next.footprint 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next.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25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C66CDA-1DA0-4A4E-9C69-953E78F30F46}"/>
              </a:ext>
            </a:extLst>
          </p:cNvPr>
          <p:cNvSpPr txBox="1"/>
          <p:nvPr/>
        </p:nvSpPr>
        <p:spPr>
          <a:xfrm>
            <a:off x="103909" y="180109"/>
            <a:ext cx="1188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Separation Logic vs Dynamic Frames</a:t>
            </a:r>
            <a:endParaRPr lang="zh-CN" altLang="en-US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6C8761-CE1C-412B-9125-360A5730B1F9}"/>
              </a:ext>
            </a:extLst>
          </p:cNvPr>
          <p:cNvSpPr txBox="1"/>
          <p:nvPr/>
        </p:nvSpPr>
        <p:spPr>
          <a:xfrm>
            <a:off x="336550" y="924689"/>
            <a:ext cx="5905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----------------------------------SAssign</a:t>
            </a: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m s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{P} (assign a e) {P /\ x = e}</a:t>
            </a:r>
          </a:p>
          <a:p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 =&gt; </a:t>
            </a:r>
            <a:r>
              <a:rPr lang="en-US" altLang="zh-CN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y . f -&gt; 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----------------------------------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Read</a:t>
            </a:r>
            <a:endParaRPr lang="en-US" altLang="zh-CN" b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m s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{P} (cread a f y)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{P /\ a = e}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----------------------------------SWrite</a:t>
            </a: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m s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{a.f-&gt;e’}(cwrite a f e){(a.f-&gt;e)}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----------------------------------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New</a:t>
            </a:r>
            <a:endParaRPr lang="en-US" altLang="zh-CN" b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m s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{true}(calloc a C)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 a C}</a:t>
            </a:r>
          </a:p>
          <a:p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m s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{P &lt;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&gt;· test} c1 {Q} </a:t>
            </a: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m s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{P &lt;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&gt;· (not test)} c2 {Q} 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----------------------------------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Cond</a:t>
            </a: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m s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{P} (cond test c1 c2) {Q}</a:t>
            </a: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m s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{P} c {Q}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not_dep R (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mod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c) 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----------------------------------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Frme</a:t>
            </a: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m s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{P &lt;*&gt;· R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Q &lt;*&gt;· R}</a:t>
            </a:r>
          </a:p>
          <a:p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F040A4-7366-4C86-B308-88E281A1EB3F}"/>
              </a:ext>
            </a:extLst>
          </p:cNvPr>
          <p:cNvSpPr txBox="1"/>
          <p:nvPr/>
        </p:nvSpPr>
        <p:spPr>
          <a:xfrm>
            <a:off x="6096000" y="924689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 =&gt; </a:t>
            </a:r>
            <a:r>
              <a:rPr lang="en-US" altLang="zh-CN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acc e</a:t>
            </a:r>
          </a:p>
          <a:p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----------------------------------DAssign</a:t>
            </a: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m s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{P} (assign a e) {P /\ x = e}</a:t>
            </a:r>
          </a:p>
          <a:p>
            <a:endParaRPr lang="en-US" altLang="zh-CN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altLang="zh-CN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----------------------------------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Write</a:t>
            </a: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m s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{acc a.f} (cwrite a f e) 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a.f</a:t>
            </a:r>
            <a:r>
              <a:rPr lang="en-US" altLang="zh-CN">
                <a:solidFill>
                  <a:srgbClr val="6FD3BF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----------------------------------DNew</a:t>
            </a:r>
            <a:endParaRPr lang="en-US" altLang="zh-CN" b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m s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olda=alloc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(calloc a C) 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init a C &lt;*&gt;· a !∈ oldalloc) &lt;*&gt;· </a:t>
            </a:r>
          </a:p>
          <a:p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olda ⊂ alloc &lt;*&gt;· a ∈ alloc}</a:t>
            </a:r>
          </a:p>
          <a:p>
            <a:r>
              <a:rPr lang="en-US" altLang="zh-CN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pure test</a:t>
            </a: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m s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{P &lt;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&gt;· test} c1 {Q}  </a:t>
            </a: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m s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{P &lt;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&gt;· (not test)} c2 {Q} 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----------------------------------DCond</a:t>
            </a: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m s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{P} (cond test c1 c2) {Q}</a:t>
            </a: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m s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{P} c {Q}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not_dep R (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mod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c) 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----------------------------------DFrme</a:t>
            </a: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⊢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 m s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⧐</a:t>
            </a:r>
            <a:r>
              <a:rPr lang="en-US" altLang="zh-CN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{P &lt;*&gt;· R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Q &lt;*&gt;· R}</a:t>
            </a:r>
          </a:p>
        </p:txBody>
      </p:sp>
    </p:spTree>
    <p:extLst>
      <p:ext uri="{BB962C8B-B14F-4D97-AF65-F5344CB8AC3E}">
        <p14:creationId xmlns:p14="http://schemas.microsoft.com/office/powerpoint/2010/main" val="184744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C66CDA-1DA0-4A4E-9C69-953E78F30F46}"/>
              </a:ext>
            </a:extLst>
          </p:cNvPr>
          <p:cNvSpPr txBox="1"/>
          <p:nvPr/>
        </p:nvSpPr>
        <p:spPr>
          <a:xfrm>
            <a:off x="103909" y="180109"/>
            <a:ext cx="1188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Semantics of Deep</a:t>
            </a:r>
            <a:r>
              <a:rPr lang="zh-CN" altLang="en-US" sz="2400"/>
              <a:t> </a:t>
            </a:r>
            <a:r>
              <a:rPr lang="en-US" altLang="zh-CN" sz="2400"/>
              <a:t>Assertions and Dynamic Frames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6C8761-CE1C-412B-9125-360A5730B1F9}"/>
              </a:ext>
            </a:extLst>
          </p:cNvPr>
          <p:cNvSpPr txBox="1"/>
          <p:nvPr/>
        </p:nvSpPr>
        <p:spPr>
          <a:xfrm>
            <a:off x="349250" y="2274838"/>
            <a:ext cx="98361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state = stack*heap*PS</a:t>
            </a:r>
            <a:endParaRPr lang="en-US" altLang="zh-CN" b="0">
              <a:solidFill>
                <a:schemeClr val="accent3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ftpt</a:t>
            </a:r>
            <a:r>
              <a:rPr lang="en-US" altLang="zh-CN" b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 deepa -&gt; state -&gt; PNS</a:t>
            </a:r>
          </a:p>
          <a:p>
            <a:r>
              <a:rPr lang="en-US" altLang="zh-CN">
                <a:solidFill>
                  <a:srgbClr val="6FD3BF"/>
                </a:solidFill>
                <a:latin typeface="Consolas" panose="020B0609020204030204" pitchFamily="49" charset="0"/>
              </a:rPr>
              <a:t>interpe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 expr -&gt; state -&gt; val</a:t>
            </a:r>
          </a:p>
          <a:p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interpe</a:t>
            </a:r>
            <a:r>
              <a:rPr lang="en-US" altLang="zh-CN" b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x s = if x = alloc then s.2 else s.1.1 x</a:t>
            </a:r>
          </a:p>
          <a:p>
            <a:r>
              <a:rPr lang="en-US" altLang="zh-CN">
                <a:solidFill>
                  <a:srgbClr val="6FD3BF"/>
                </a:solidFill>
                <a:latin typeface="Consolas" panose="020B0609020204030204" pitchFamily="49" charset="0"/>
              </a:rPr>
              <a:t>interp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 deepa -&gt; state -&gt; bool</a:t>
            </a:r>
          </a:p>
          <a:p>
            <a:r>
              <a:rPr lang="en-US" altLang="zh-CN" b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interp</a:t>
            </a:r>
            <a:r>
              <a:rPr lang="en-US" altLang="zh-CN" b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(P &lt;*&gt; Q) s = (interp P s) &amp;&amp; (interp Q s) &amp;&amp; (ftpt P s !! ftpt Q s)</a:t>
            </a:r>
          </a:p>
          <a:p>
            <a:r>
              <a:rPr lang="en-US" altLang="zh-CN">
                <a:solidFill>
                  <a:srgbClr val="6FD3BF"/>
                </a:solidFill>
                <a:latin typeface="Consolas" panose="020B0609020204030204" pitchFamily="49" charset="0"/>
              </a:rPr>
              <a:t>sat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: deepa -&gt; state -&gt; bool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sat</a:t>
            </a:r>
            <a:r>
              <a:rPr lang="en-US" altLang="zh-CN" b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d s = interp d s &amp;&amp; reduce (ftpt d s) </a:t>
            </a:r>
            <a:r>
              <a:rPr lang="zh-CN" altLang="en-US" b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⊆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s.2</a:t>
            </a:r>
            <a:r>
              <a:rPr lang="en-US" altLang="zh-CN" b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540C65-BDFD-4EA7-8014-9B31F4C2157D}"/>
              </a:ext>
            </a:extLst>
          </p:cNvPr>
          <p:cNvSpPr txBox="1"/>
          <p:nvPr/>
        </p:nvSpPr>
        <p:spPr>
          <a:xfrm>
            <a:off x="349250" y="740023"/>
            <a:ext cx="7677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ptr = addr * classname</a:t>
            </a:r>
          </a:p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PS = Set ptr ---coarse-grained dynamic frames</a:t>
            </a:r>
          </a:p>
          <a:p>
            <a:r>
              <a:rPr lang="en-US" altLang="zh-CN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PNS = Set (ptr*field) ---fine-grained footprints</a:t>
            </a:r>
          </a:p>
          <a:p>
            <a:r>
              <a:rPr lang="en-US" altLang="zh-CN" b="0">
                <a:solidFill>
                  <a:srgbClr val="6FD3BF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altLang="zh-CN" b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 PNS -&gt; PS</a:t>
            </a:r>
          </a:p>
        </p:txBody>
      </p:sp>
    </p:spTree>
    <p:extLst>
      <p:ext uri="{BB962C8B-B14F-4D97-AF65-F5344CB8AC3E}">
        <p14:creationId xmlns:p14="http://schemas.microsoft.com/office/powerpoint/2010/main" val="12325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C66CDA-1DA0-4A4E-9C69-953E78F30F46}"/>
              </a:ext>
            </a:extLst>
          </p:cNvPr>
          <p:cNvSpPr txBox="1"/>
          <p:nvPr/>
        </p:nvSpPr>
        <p:spPr>
          <a:xfrm>
            <a:off x="103909" y="180109"/>
            <a:ext cx="1188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Some points</a:t>
            </a:r>
            <a:endParaRPr lang="zh-CN" altLang="en-US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75D1B3-1E7D-43D0-99A7-2DF02D505976}"/>
              </a:ext>
            </a:extLst>
          </p:cNvPr>
          <p:cNvSpPr txBox="1"/>
          <p:nvPr/>
        </p:nvSpPr>
        <p:spPr>
          <a:xfrm>
            <a:off x="298450" y="825500"/>
            <a:ext cx="11595100" cy="711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Simpler and more intuitive proofs for partial correctness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compared with operational semantics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step-indexing and frame-baking become very natural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verified interpreter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Novel approache of proving total correctness and defining total interpreters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the first for dynamic frames?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Elegant way of handling pure methods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natural blending of mathematical and computational semantics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a benefit of denotational semantics, but simpler and executable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easy to obtain first-order axiomatizations (rewriting and induction)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the first OO induction schemes?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Full Coq mechanization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[1]:</a:t>
            </a:r>
          </a:p>
        </p:txBody>
      </p:sp>
    </p:spTree>
    <p:extLst>
      <p:ext uri="{BB962C8B-B14F-4D97-AF65-F5344CB8AC3E}">
        <p14:creationId xmlns:p14="http://schemas.microsoft.com/office/powerpoint/2010/main" val="361444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1640</Words>
  <Application>Microsoft Office PowerPoint</Application>
  <PresentationFormat>宽屏</PresentationFormat>
  <Paragraphs>193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Program Logic Soundness Proofs with Intrinsic Definitional Interpreters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Logic Soundness Proofs with Intrinsic Definitional Interpreters </dc:title>
  <dc:creator>可</dc:creator>
  <cp:lastModifiedBy>可</cp:lastModifiedBy>
  <cp:revision>316</cp:revision>
  <dcterms:created xsi:type="dcterms:W3CDTF">2025-08-17T02:35:58Z</dcterms:created>
  <dcterms:modified xsi:type="dcterms:W3CDTF">2025-08-19T17:52:36Z</dcterms:modified>
</cp:coreProperties>
</file>