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56" r:id="rId4"/>
    <p:sldId id="258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9" r:id="rId14"/>
    <p:sldId id="270" r:id="rId15"/>
    <p:sldId id="271" r:id="rId16"/>
    <p:sldId id="272" r:id="rId17"/>
    <p:sldId id="279" r:id="rId18"/>
    <p:sldId id="280" r:id="rId19"/>
    <p:sldId id="285" r:id="rId20"/>
    <p:sldId id="281" r:id="rId21"/>
    <p:sldId id="284" r:id="rId22"/>
    <p:sldId id="283" r:id="rId23"/>
    <p:sldId id="261" r:id="rId24"/>
    <p:sldId id="266" r:id="rId25"/>
    <p:sldId id="282" r:id="rId26"/>
    <p:sldId id="264" r:id="rId27"/>
    <p:sldId id="286" r:id="rId28"/>
    <p:sldId id="288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2D78-21A1-2B03-D557-2DB01561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83BF1-BB66-A58E-D67A-74076EB3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14A20-5C8B-978B-5BC6-5EB8B65F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443FD-447A-C7B1-24C9-AB49944D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DB25C-F225-C16F-A4C6-D158C4D8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0F953-242E-53C0-603D-47661736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88EA8-EBA4-8F06-CAF7-712E63FD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79382-1DDB-9FA0-6DD8-8503426B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B0D33-1492-109E-8C21-C9322767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5A469-1FC0-65B8-F817-196A4787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2CD9C3-08CA-4BB5-B22C-85CE32F8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92FB2-3280-2A83-2CAF-0E09F16A5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65546-6B81-9C4B-2B20-136E81AD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95D35-7F23-4D63-AC49-9C78BC3E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E6EBE-CA60-BF52-6C6C-8E19A3C5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E896-E904-EF08-F62F-7927D1E3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DB107-BDAE-D5E2-DABC-A4DB37F8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F1933-6CE2-77C8-5775-DB5CB39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A451-2212-05B5-D8B2-9E1067AD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A0592-638C-9411-AE50-076A9C76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2E5DF-175A-0830-E309-0CDE224C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2971B-AD7C-675A-0B29-8B413628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2142C-0C0F-6948-6779-E0E5F366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834ED-3E92-634A-3DB8-D42D5E74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6457A-300E-4926-D0A7-6855A3B9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2BBA-C7CA-02E4-6E71-D8560507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8834D-923A-9305-8D8B-17C934AF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285ED-BC26-F065-F6AC-46E0254D8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D4107-5580-8299-8DC9-EB6A7AEF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3C9F2-CFCB-45EB-4E87-8C101D54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38925-FBE4-9B6D-6396-9E082D67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E3DD-F85D-3F16-29CF-B6FA3F19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13A1D-D7B0-C780-04E1-CEDA27D9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9F58F-63BA-832A-CF20-46BAE8FD0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09D47-3F4D-21C4-ECFA-EC5AECCFE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C5A7B-16F8-AD57-B43A-5D547C602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18EE9-6A0A-D24F-D350-298F8D9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9A4CA-C017-AF3B-A339-E3F320EE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6AED76-8566-1858-83F2-08BB00D6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6A17-2397-B124-B0DF-59A45EE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4AB660-B0D6-BF0D-0075-5B649355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5626BA-084A-B540-7AC7-1ABE32B8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7F2D8-ED20-0D5B-E224-251838CC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1EA429-D197-FFEC-203A-50E308C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423A1B-E885-7E0B-022D-E9FAF4D0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93989-A359-6E5E-41F0-56624685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5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2283A-71B0-6A74-D095-BF280011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5C34A-A15C-DEBB-30BF-90E13435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2CB7D-5CC9-8DB1-1B88-CB39D9079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FF56D-E880-5969-442A-D6AE76E0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2F9AF-E1A0-3375-BF6A-DF23D1C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335DD-27A2-7011-9B23-3BC39C5D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F2E94-DCDA-B123-F245-2A72D010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BD6A5-156C-6F9F-AD4E-F3D22C7A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EB63B-72CA-46E4-F0D4-490D0B7D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8B659-6752-4C65-C2B7-715F5027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7CDED-7DF1-A56E-85F5-2C202748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42E1-DBEB-4F83-901C-6D2ADC91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051E2-A4C9-C93E-C9B4-13875E85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2A96C-3771-84AC-017B-4B4D23A8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2719A-8815-5819-2A10-4E5214425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8CDB-1F1D-43D6-9C40-B148E3E3C6D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28385-6864-64FF-3021-B9C7AF38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9ADBC-FD0E-9DC4-53E5-D3647ECE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3E60-1FDF-4C3D-A4DE-8FDE5BC29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4C1-FF28-4DA8-F529-3282E234BBAF}"/>
              </a:ext>
            </a:extLst>
          </p:cNvPr>
          <p:cNvSpPr txBox="1"/>
          <p:nvPr/>
        </p:nvSpPr>
        <p:spPr>
          <a:xfrm>
            <a:off x="4547627" y="794107"/>
            <a:ext cx="3096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/>
              <a:t>PointNet</a:t>
            </a:r>
            <a:endParaRPr lang="ko-KR" alt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7F5DB-F289-A091-C94C-DA66F90BB748}"/>
              </a:ext>
            </a:extLst>
          </p:cNvPr>
          <p:cNvSpPr txBox="1"/>
          <p:nvPr/>
        </p:nvSpPr>
        <p:spPr>
          <a:xfrm>
            <a:off x="3365123" y="2679412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3D point cloud classification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BBD1-FD71-810B-8CD3-FA13AC498B3B}"/>
              </a:ext>
            </a:extLst>
          </p:cNvPr>
          <p:cNvSpPr txBox="1"/>
          <p:nvPr/>
        </p:nvSpPr>
        <p:spPr>
          <a:xfrm>
            <a:off x="2466974" y="6187577"/>
            <a:ext cx="7258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ucida Grande"/>
              </a:rPr>
              <a:t>CVPR 2017, </a:t>
            </a:r>
            <a:r>
              <a:rPr lang="en-US" altLang="ko-KR" dirty="0"/>
              <a:t>Charles R*. Qi, Hao </a:t>
            </a:r>
            <a:r>
              <a:rPr lang="en-US" altLang="ko-KR" dirty="0" err="1"/>
              <a:t>Su</a:t>
            </a:r>
            <a:r>
              <a:rPr lang="en-US" altLang="ko-KR" dirty="0"/>
              <a:t>*, </a:t>
            </a:r>
            <a:r>
              <a:rPr lang="en-US" altLang="ko-KR" dirty="0" err="1"/>
              <a:t>Kaichun</a:t>
            </a:r>
            <a:r>
              <a:rPr lang="en-US" altLang="ko-KR" dirty="0"/>
              <a:t> Mo, Leonidas J. </a:t>
            </a:r>
            <a:r>
              <a:rPr lang="en-US" altLang="ko-KR" dirty="0" err="1"/>
              <a:t>Guibas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BD1C9-BB51-F25E-A119-94C12CE00DDA}"/>
              </a:ext>
            </a:extLst>
          </p:cNvPr>
          <p:cNvSpPr txBox="1"/>
          <p:nvPr/>
        </p:nvSpPr>
        <p:spPr>
          <a:xfrm>
            <a:off x="1979213" y="5839821"/>
            <a:ext cx="84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PointNet</a:t>
            </a:r>
            <a:r>
              <a:rPr lang="en-US" altLang="ko-KR" dirty="0"/>
              <a:t>: Deep Learning on Point Sets for 3D Classification and Segmentation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9DEEC2-91E7-ECB2-FD38-3EAF04B3D468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832721-75A7-A097-09FF-4B009B131966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D11DB9-C9BC-C451-8431-A7D412180E3E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EAED8-BC28-492E-9060-E93983E68B0E}"/>
              </a:ext>
            </a:extLst>
          </p:cNvPr>
          <p:cNvSpPr txBox="1"/>
          <p:nvPr/>
        </p:nvSpPr>
        <p:spPr>
          <a:xfrm>
            <a:off x="3297733" y="4367338"/>
            <a:ext cx="559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https://github.com/shuuwook/PointCloud-Tutorial-1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46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73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Permute for 3D point clouds </a:t>
            </a:r>
            <a:r>
              <a:rPr lang="ko-KR" altLang="en-US" dirty="0"/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5E8E3-457D-B52C-6626-E0EA7F048E6A}"/>
              </a:ext>
            </a:extLst>
          </p:cNvPr>
          <p:cNvSpPr txBox="1"/>
          <p:nvPr/>
        </p:nvSpPr>
        <p:spPr>
          <a:xfrm>
            <a:off x="8161593" y="3852909"/>
            <a:ext cx="2118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(B, N, C) &gt; (B, C, 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(B, C, N) &gt; (B, N, C)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8817E4-7204-6660-C837-FDB90BDB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" y="3694483"/>
            <a:ext cx="6271847" cy="3110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784CF9-E550-11BE-3D8E-FA9910B25971}"/>
              </a:ext>
            </a:extLst>
          </p:cNvPr>
          <p:cNvSpPr txBox="1"/>
          <p:nvPr/>
        </p:nvSpPr>
        <p:spPr>
          <a:xfrm>
            <a:off x="8161593" y="4914725"/>
            <a:ext cx="17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Permute((?, ?, ?))</a:t>
            </a:r>
          </a:p>
        </p:txBody>
      </p:sp>
    </p:spTree>
    <p:extLst>
      <p:ext uri="{BB962C8B-B14F-4D97-AF65-F5344CB8AC3E}">
        <p14:creationId xmlns:p14="http://schemas.microsoft.com/office/powerpoint/2010/main" val="286906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5AC4B0-0F6F-4726-C79F-9B478F40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" y="3700262"/>
            <a:ext cx="7510507" cy="30724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Permute for 3D point clouds </a:t>
            </a:r>
            <a:r>
              <a:rPr lang="ko-KR" altLang="en-US" dirty="0"/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92E74-B5CE-F48F-C318-AE1079F919BD}"/>
              </a:ext>
            </a:extLst>
          </p:cNvPr>
          <p:cNvSpPr txBox="1"/>
          <p:nvPr/>
        </p:nvSpPr>
        <p:spPr>
          <a:xfrm>
            <a:off x="8161593" y="3852909"/>
            <a:ext cx="2118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(B, N, C) &gt; (B, C, 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(B, C, N) &gt; (B, N, 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53F37-315F-F900-D224-862646B57D44}"/>
              </a:ext>
            </a:extLst>
          </p:cNvPr>
          <p:cNvSpPr txBox="1"/>
          <p:nvPr/>
        </p:nvSpPr>
        <p:spPr>
          <a:xfrm>
            <a:off x="8161593" y="4914725"/>
            <a:ext cx="17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Permute((?, ?, ?))</a:t>
            </a:r>
          </a:p>
        </p:txBody>
      </p:sp>
    </p:spTree>
    <p:extLst>
      <p:ext uri="{BB962C8B-B14F-4D97-AF65-F5344CB8AC3E}">
        <p14:creationId xmlns:p14="http://schemas.microsoft.com/office/powerpoint/2010/main" val="43119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36011E56-9D43-6170-36BE-D1224E7B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6B6BD0-57E8-A02D-6D77-FD9A72A322B2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6C61C-AA4E-7DF5-4E0D-B083FD37B167}"/>
              </a:ext>
            </a:extLst>
          </p:cNvPr>
          <p:cNvSpPr txBox="1"/>
          <p:nvPr/>
        </p:nvSpPr>
        <p:spPr>
          <a:xfrm>
            <a:off x="133166" y="798990"/>
            <a:ext cx="494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Shared MLP </a:t>
            </a:r>
            <a:r>
              <a:rPr lang="ko-KR" altLang="en-US" dirty="0"/>
              <a:t>구현</a:t>
            </a:r>
          </a:p>
        </p:txBody>
      </p:sp>
      <p:grpSp>
        <p:nvGrpSpPr>
          <p:cNvPr id="5126" name="그룹 5125">
            <a:extLst>
              <a:ext uri="{FF2B5EF4-FFF2-40B4-BE49-F238E27FC236}">
                <a16:creationId xmlns:a16="http://schemas.microsoft.com/office/drawing/2014/main" id="{B6A1EA66-E18B-E6BF-97C6-4F3F3EDF823E}"/>
              </a:ext>
            </a:extLst>
          </p:cNvPr>
          <p:cNvGrpSpPr/>
          <p:nvPr/>
        </p:nvGrpSpPr>
        <p:grpSpPr>
          <a:xfrm>
            <a:off x="459834" y="4673985"/>
            <a:ext cx="1914730" cy="1238545"/>
            <a:chOff x="459834" y="4673985"/>
            <a:chExt cx="1914730" cy="123854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C338CBB-4766-8C19-1997-6BCD39730C26}"/>
                </a:ext>
              </a:extLst>
            </p:cNvPr>
            <p:cNvSpPr/>
            <p:nvPr/>
          </p:nvSpPr>
          <p:spPr>
            <a:xfrm>
              <a:off x="552421" y="4673985"/>
              <a:ext cx="1656314" cy="12385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B8E0177-2759-A4C3-2D50-C65DF3833226}"/>
                </a:ext>
              </a:extLst>
            </p:cNvPr>
            <p:cNvCxnSpPr/>
            <p:nvPr/>
          </p:nvCxnSpPr>
          <p:spPr>
            <a:xfrm>
              <a:off x="459834" y="5293257"/>
              <a:ext cx="3284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5BE86C1-10A0-C8B7-0648-34F9C28A8DB6}"/>
                </a:ext>
              </a:extLst>
            </p:cNvPr>
            <p:cNvSpPr/>
            <p:nvPr/>
          </p:nvSpPr>
          <p:spPr>
            <a:xfrm>
              <a:off x="814939" y="4782791"/>
              <a:ext cx="248575" cy="1020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308F8-6319-902F-0EBD-B49554F3C215}"/>
                </a:ext>
              </a:extLst>
            </p:cNvPr>
            <p:cNvSpPr txBox="1"/>
            <p:nvPr/>
          </p:nvSpPr>
          <p:spPr>
            <a:xfrm rot="10800000">
              <a:off x="686564" y="4988155"/>
              <a:ext cx="461665" cy="62292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n x 3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7FC0CB-92F6-3588-5212-3C67D4744483}"/>
                </a:ext>
              </a:extLst>
            </p:cNvPr>
            <p:cNvSpPr/>
            <p:nvPr/>
          </p:nvSpPr>
          <p:spPr>
            <a:xfrm>
              <a:off x="1304693" y="4784269"/>
              <a:ext cx="248575" cy="1020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7BDBB-BDDE-9A2C-CFFD-392563DF8E48}"/>
                </a:ext>
              </a:extLst>
            </p:cNvPr>
            <p:cNvSpPr txBox="1"/>
            <p:nvPr/>
          </p:nvSpPr>
          <p:spPr>
            <a:xfrm rot="10800000">
              <a:off x="1176318" y="4926314"/>
              <a:ext cx="461665" cy="7495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n x 64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1F2E55D-A7C2-DAE3-8736-F91899FA9105}"/>
                </a:ext>
              </a:extLst>
            </p:cNvPr>
            <p:cNvSpPr/>
            <p:nvPr/>
          </p:nvSpPr>
          <p:spPr>
            <a:xfrm>
              <a:off x="1800095" y="4784269"/>
              <a:ext cx="248575" cy="1020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F4C7C-4205-E48E-6AC9-39AC685354D8}"/>
                </a:ext>
              </a:extLst>
            </p:cNvPr>
            <p:cNvSpPr txBox="1"/>
            <p:nvPr/>
          </p:nvSpPr>
          <p:spPr>
            <a:xfrm rot="10800000">
              <a:off x="1671720" y="4926314"/>
              <a:ext cx="461665" cy="7495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n x 64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938D34-6A78-C04C-CC44-E210216ABD68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14" y="5299618"/>
              <a:ext cx="241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CEC484A-6EE5-4D9A-A753-B48E8483FB41}"/>
                </a:ext>
              </a:extLst>
            </p:cNvPr>
            <p:cNvCxnSpPr>
              <a:cxnSpLocks/>
            </p:cNvCxnSpPr>
            <p:nvPr/>
          </p:nvCxnSpPr>
          <p:spPr>
            <a:xfrm>
              <a:off x="1553268" y="5299618"/>
              <a:ext cx="241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E3EDA7-F119-8F35-1832-47DAC0CC3240}"/>
                </a:ext>
              </a:extLst>
            </p:cNvPr>
            <p:cNvCxnSpPr/>
            <p:nvPr/>
          </p:nvCxnSpPr>
          <p:spPr>
            <a:xfrm>
              <a:off x="2046090" y="5302135"/>
              <a:ext cx="3284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824FFFF-B06F-C2ED-91E6-0A56F47D39A5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1749377" y="3253291"/>
            <a:ext cx="1051895" cy="1789492"/>
          </a:xfrm>
          <a:prstGeom prst="bentConnector3">
            <a:avLst>
              <a:gd name="adj1" fmla="val 483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5127">
            <a:extLst>
              <a:ext uri="{FF2B5EF4-FFF2-40B4-BE49-F238E27FC236}">
                <a16:creationId xmlns:a16="http://schemas.microsoft.com/office/drawing/2014/main" id="{B7FEC82D-D9EC-E558-68ED-40C1CABB56F8}"/>
              </a:ext>
            </a:extLst>
          </p:cNvPr>
          <p:cNvSpPr txBox="1"/>
          <p:nvPr/>
        </p:nvSpPr>
        <p:spPr>
          <a:xfrm>
            <a:off x="8019887" y="3989457"/>
            <a:ext cx="2230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30025D-1D41-2B8C-FAE6-A22AD218E54C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3B6A850-7454-3747-3DF1-493594450872}"/>
              </a:ext>
            </a:extLst>
          </p:cNvPr>
          <p:cNvGrpSpPr/>
          <p:nvPr/>
        </p:nvGrpSpPr>
        <p:grpSpPr>
          <a:xfrm>
            <a:off x="2523472" y="4680345"/>
            <a:ext cx="1914730" cy="1238545"/>
            <a:chOff x="459834" y="4673985"/>
            <a:chExt cx="1914730" cy="123854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F41A9A0-E49B-6BBD-C2B9-1D46D219450B}"/>
                </a:ext>
              </a:extLst>
            </p:cNvPr>
            <p:cNvSpPr/>
            <p:nvPr/>
          </p:nvSpPr>
          <p:spPr>
            <a:xfrm>
              <a:off x="552421" y="4673985"/>
              <a:ext cx="1656314" cy="123854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D04835C-0D6B-46D7-E44C-FA0730F4DDC0}"/>
                </a:ext>
              </a:extLst>
            </p:cNvPr>
            <p:cNvCxnSpPr/>
            <p:nvPr/>
          </p:nvCxnSpPr>
          <p:spPr>
            <a:xfrm>
              <a:off x="459834" y="5293257"/>
              <a:ext cx="3284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E76827-1B71-8294-0A5C-7A25B20B81D4}"/>
                </a:ext>
              </a:extLst>
            </p:cNvPr>
            <p:cNvSpPr/>
            <p:nvPr/>
          </p:nvSpPr>
          <p:spPr>
            <a:xfrm>
              <a:off x="814939" y="4782791"/>
              <a:ext cx="248575" cy="1020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00EA4E-AD36-C5CB-07ED-41DFE147F1EA}"/>
                </a:ext>
              </a:extLst>
            </p:cNvPr>
            <p:cNvSpPr txBox="1"/>
            <p:nvPr/>
          </p:nvSpPr>
          <p:spPr>
            <a:xfrm rot="10800000">
              <a:off x="686564" y="4924837"/>
              <a:ext cx="461665" cy="7495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n x 64</a:t>
              </a:r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33A84FE-2280-3117-EBA4-EFEB23D4EAF9}"/>
                </a:ext>
              </a:extLst>
            </p:cNvPr>
            <p:cNvSpPr/>
            <p:nvPr/>
          </p:nvSpPr>
          <p:spPr>
            <a:xfrm>
              <a:off x="1304693" y="4784269"/>
              <a:ext cx="248575" cy="1020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08B813-F5B3-879A-9EE1-7AFD59A17751}"/>
                </a:ext>
              </a:extLst>
            </p:cNvPr>
            <p:cNvSpPr txBox="1"/>
            <p:nvPr/>
          </p:nvSpPr>
          <p:spPr>
            <a:xfrm rot="10800000">
              <a:off x="1176318" y="4926314"/>
              <a:ext cx="461665" cy="7495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n x 64</a:t>
              </a:r>
              <a:endParaRPr lang="ko-KR" altLang="en-US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55D6AA0-B9DB-E110-F52B-A2A309947EEB}"/>
                </a:ext>
              </a:extLst>
            </p:cNvPr>
            <p:cNvSpPr/>
            <p:nvPr/>
          </p:nvSpPr>
          <p:spPr>
            <a:xfrm>
              <a:off x="1800095" y="4784269"/>
              <a:ext cx="248575" cy="10209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B1398-D4E2-3804-FD0F-62E264463F71}"/>
                </a:ext>
              </a:extLst>
            </p:cNvPr>
            <p:cNvSpPr txBox="1"/>
            <p:nvPr/>
          </p:nvSpPr>
          <p:spPr>
            <a:xfrm rot="10800000">
              <a:off x="1671720" y="4926314"/>
              <a:ext cx="461665" cy="74956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dirty="0"/>
                <a:t>n x 64</a:t>
              </a:r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C142F53-097A-3996-4521-3E940923C50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14" y="5299618"/>
              <a:ext cx="241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F712DFF-53E6-13AB-2B5A-8C91CDD2A4A1}"/>
                </a:ext>
              </a:extLst>
            </p:cNvPr>
            <p:cNvCxnSpPr>
              <a:cxnSpLocks/>
            </p:cNvCxnSpPr>
            <p:nvPr/>
          </p:nvCxnSpPr>
          <p:spPr>
            <a:xfrm>
              <a:off x="1553268" y="5299618"/>
              <a:ext cx="241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C67E82D-B0D7-3A8D-A3B3-00BCADCFAC3F}"/>
                </a:ext>
              </a:extLst>
            </p:cNvPr>
            <p:cNvCxnSpPr/>
            <p:nvPr/>
          </p:nvCxnSpPr>
          <p:spPr>
            <a:xfrm>
              <a:off x="2046090" y="5302135"/>
              <a:ext cx="3284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B6108DA-44BD-7506-F834-3508B1C32C6A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5400000">
            <a:off x="4799907" y="2266400"/>
            <a:ext cx="1058255" cy="3769635"/>
          </a:xfrm>
          <a:prstGeom prst="bentConnector3">
            <a:avLst>
              <a:gd name="adj1" fmla="val 634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8D3C7E8-C73F-32C7-EC35-431ADE5E5B07}"/>
              </a:ext>
            </a:extLst>
          </p:cNvPr>
          <p:cNvSpPr txBox="1"/>
          <p:nvPr/>
        </p:nvSpPr>
        <p:spPr>
          <a:xfrm>
            <a:off x="10156667" y="3989457"/>
            <a:ext cx="17530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 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</a:t>
            </a:r>
            <a:r>
              <a:rPr lang="en-US" altLang="ko-KR" sz="1400" b="1" dirty="0">
                <a:solidFill>
                  <a:srgbClr val="FF0000"/>
                </a:solidFill>
              </a:rPr>
              <a:t>OUT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440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36011E56-9D43-6170-36BE-D1224E7B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6B6BD0-57E8-A02D-6D77-FD9A72A322B2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6C61C-AA4E-7DF5-4E0D-B083FD37B167}"/>
              </a:ext>
            </a:extLst>
          </p:cNvPr>
          <p:cNvSpPr txBox="1"/>
          <p:nvPr/>
        </p:nvSpPr>
        <p:spPr>
          <a:xfrm>
            <a:off x="133166" y="798990"/>
            <a:ext cx="494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Shared MLP </a:t>
            </a:r>
            <a:r>
              <a:rPr lang="ko-KR" altLang="en-US" dirty="0"/>
              <a:t>구현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30025D-1D41-2B8C-FAE6-A22AD218E54C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A2076B-2D4C-0FE7-8DE4-03253490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4" y="4001193"/>
            <a:ext cx="5849166" cy="24387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0F17939-401A-4C1C-D4FD-F24F0342CC92}"/>
              </a:ext>
            </a:extLst>
          </p:cNvPr>
          <p:cNvSpPr txBox="1"/>
          <p:nvPr/>
        </p:nvSpPr>
        <p:spPr>
          <a:xfrm>
            <a:off x="8019887" y="3989457"/>
            <a:ext cx="2230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978ADB-47CE-B34C-5BAF-60B6674788C0}"/>
              </a:ext>
            </a:extLst>
          </p:cNvPr>
          <p:cNvSpPr txBox="1"/>
          <p:nvPr/>
        </p:nvSpPr>
        <p:spPr>
          <a:xfrm>
            <a:off x="10156667" y="3989457"/>
            <a:ext cx="17530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 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</a:t>
            </a:r>
            <a:r>
              <a:rPr lang="en-US" altLang="ko-KR" sz="1400" b="1" dirty="0">
                <a:solidFill>
                  <a:srgbClr val="FF0000"/>
                </a:solidFill>
              </a:rPr>
              <a:t>OUT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90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C7CBD-8773-FFC1-D26C-6031AC99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4" y="3677634"/>
            <a:ext cx="6339425" cy="30858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36011E56-9D43-6170-36BE-D1224E7B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6B6BD0-57E8-A02D-6D77-FD9A72A322B2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6C61C-AA4E-7DF5-4E0D-B083FD37B167}"/>
              </a:ext>
            </a:extLst>
          </p:cNvPr>
          <p:cNvSpPr txBox="1"/>
          <p:nvPr/>
        </p:nvSpPr>
        <p:spPr>
          <a:xfrm>
            <a:off x="133166" y="798990"/>
            <a:ext cx="494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Shared MLP </a:t>
            </a:r>
            <a:r>
              <a:rPr lang="ko-KR" altLang="en-US" dirty="0"/>
              <a:t>구현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30025D-1D41-2B8C-FAE6-A22AD218E54C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90DDF-24C2-41E6-B9DB-E4D714129FAA}"/>
              </a:ext>
            </a:extLst>
          </p:cNvPr>
          <p:cNvSpPr txBox="1"/>
          <p:nvPr/>
        </p:nvSpPr>
        <p:spPr>
          <a:xfrm>
            <a:off x="8019887" y="3989457"/>
            <a:ext cx="2230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E728E-B85D-2F1D-CD10-1B4AFCA83122}"/>
              </a:ext>
            </a:extLst>
          </p:cNvPr>
          <p:cNvSpPr txBox="1"/>
          <p:nvPr/>
        </p:nvSpPr>
        <p:spPr>
          <a:xfrm>
            <a:off x="10156667" y="3989457"/>
            <a:ext cx="17530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 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</a:t>
            </a:r>
            <a:r>
              <a:rPr lang="en-US" altLang="ko-KR" sz="1400" b="1" dirty="0">
                <a:solidFill>
                  <a:srgbClr val="FF0000"/>
                </a:solidFill>
              </a:rPr>
              <a:t>OUT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09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36011E56-9D43-6170-36BE-D1224E7B3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6B6BD0-57E8-A02D-6D77-FD9A72A322B2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6C61C-AA4E-7DF5-4E0D-B083FD37B167}"/>
              </a:ext>
            </a:extLst>
          </p:cNvPr>
          <p:cNvSpPr txBox="1"/>
          <p:nvPr/>
        </p:nvSpPr>
        <p:spPr>
          <a:xfrm>
            <a:off x="133166" y="798990"/>
            <a:ext cx="494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Shared MLP </a:t>
            </a:r>
            <a:r>
              <a:rPr lang="ko-KR" altLang="en-US" dirty="0"/>
              <a:t>구현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30025D-1D41-2B8C-FAE6-A22AD218E54C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AB4A98-3D55-66C7-5137-C5B2A308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2" y="3739218"/>
            <a:ext cx="7211431" cy="2962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8BE73-1931-B4E8-9492-51DE7697C565}"/>
              </a:ext>
            </a:extLst>
          </p:cNvPr>
          <p:cNvSpPr txBox="1"/>
          <p:nvPr/>
        </p:nvSpPr>
        <p:spPr>
          <a:xfrm>
            <a:off x="8019887" y="3989457"/>
            <a:ext cx="2230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Fully-connected layer</a:t>
            </a:r>
          </a:p>
          <a:p>
            <a:r>
              <a:rPr lang="en-US" altLang="ko-KR" sz="1400" dirty="0"/>
              <a:t>Batch normalization</a:t>
            </a:r>
          </a:p>
          <a:p>
            <a:r>
              <a:rPr lang="en-US" altLang="ko-KR" sz="1400" dirty="0" err="1"/>
              <a:t>ReLU</a:t>
            </a:r>
            <a:r>
              <a:rPr lang="en-US" altLang="ko-KR" sz="1400" dirty="0"/>
              <a:t>  activation function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46795-BB0F-56B7-8378-0EB9E4C808E0}"/>
              </a:ext>
            </a:extLst>
          </p:cNvPr>
          <p:cNvSpPr txBox="1"/>
          <p:nvPr/>
        </p:nvSpPr>
        <p:spPr>
          <a:xfrm>
            <a:off x="10156667" y="3989457"/>
            <a:ext cx="17530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 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 D)</a:t>
            </a:r>
          </a:p>
          <a:p>
            <a:r>
              <a:rPr lang="en-US" altLang="ko-KR" sz="1400" dirty="0"/>
              <a:t>: (N,  D) &gt; (N, </a:t>
            </a:r>
            <a:r>
              <a:rPr lang="en-US" altLang="ko-KR" sz="1400" b="1" dirty="0">
                <a:solidFill>
                  <a:srgbClr val="FF0000"/>
                </a:solidFill>
              </a:rPr>
              <a:t>OUT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45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3468B3-4907-C882-8188-8FD7295303CC}"/>
              </a:ext>
            </a:extLst>
          </p:cNvPr>
          <p:cNvSpPr/>
          <p:nvPr/>
        </p:nvSpPr>
        <p:spPr>
          <a:xfrm>
            <a:off x="7547509" y="1781656"/>
            <a:ext cx="309681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Global max pooling </a:t>
            </a:r>
            <a:r>
              <a:rPr lang="ko-KR" altLang="en-US" dirty="0"/>
              <a:t>구현</a:t>
            </a:r>
          </a:p>
        </p:txBody>
      </p:sp>
      <p:pic>
        <p:nvPicPr>
          <p:cNvPr id="12290" name="Picture 2" descr="Explain Pooling layers: Max Pooling, Average Pooling, Global Average Pooling,  and Global Max pooling. - Knowledge Transfer">
            <a:extLst>
              <a:ext uri="{FF2B5EF4-FFF2-40B4-BE49-F238E27FC236}">
                <a16:creationId xmlns:a16="http://schemas.microsoft.com/office/drawing/2014/main" id="{EA7863D6-AB92-8116-389B-C24915F0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0" y="4068239"/>
            <a:ext cx="4886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EB9549-189B-DA52-4499-D8E7B406CC2A}"/>
              </a:ext>
            </a:extLst>
          </p:cNvPr>
          <p:cNvCxnSpPr/>
          <p:nvPr/>
        </p:nvCxnSpPr>
        <p:spPr>
          <a:xfrm>
            <a:off x="5960659" y="3915052"/>
            <a:ext cx="0" cy="25390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14DE58-6F11-CE6C-B941-21162A988CF0}"/>
              </a:ext>
            </a:extLst>
          </p:cNvPr>
          <p:cNvGrpSpPr/>
          <p:nvPr/>
        </p:nvGrpSpPr>
        <p:grpSpPr>
          <a:xfrm>
            <a:off x="6477415" y="4068239"/>
            <a:ext cx="4300075" cy="2219325"/>
            <a:chOff x="6477415" y="4068239"/>
            <a:chExt cx="4300075" cy="2219325"/>
          </a:xfrm>
        </p:grpSpPr>
        <p:pic>
          <p:nvPicPr>
            <p:cNvPr id="23" name="Picture 2" descr="Explain Pooling layers: Max Pooling, Average Pooling, Global Average Pooling,  and Global Max pooling. - Knowledge Transfer">
              <a:extLst>
                <a:ext uri="{FF2B5EF4-FFF2-40B4-BE49-F238E27FC236}">
                  <a16:creationId xmlns:a16="http://schemas.microsoft.com/office/drawing/2014/main" id="{48E115B1-F149-59D8-4CEB-77438D5DF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900"/>
            <a:stretch/>
          </p:blipFill>
          <p:spPr bwMode="auto">
            <a:xfrm>
              <a:off x="6477415" y="4068239"/>
              <a:ext cx="386507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Explain Pooling layers: Max Pooling, Average Pooling, Global Average Pooling,  and Global Max pooling. - Knowledge Transfer">
              <a:extLst>
                <a:ext uri="{FF2B5EF4-FFF2-40B4-BE49-F238E27FC236}">
                  <a16:creationId xmlns:a16="http://schemas.microsoft.com/office/drawing/2014/main" id="{344FF958-1E24-452C-7A35-8A03386885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/>
              <a:duotone>
                <a:prstClr val="black"/>
                <a:schemeClr val="bg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5" t="10303" r="59280" b="54096"/>
            <a:stretch/>
          </p:blipFill>
          <p:spPr bwMode="auto">
            <a:xfrm>
              <a:off x="7705585" y="4293111"/>
              <a:ext cx="763479" cy="790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Explain Pooling layers: Max Pooling, Average Pooling, Global Average Pooling,  and Global Max pooling. - Knowledge Transfer">
              <a:extLst>
                <a:ext uri="{FF2B5EF4-FFF2-40B4-BE49-F238E27FC236}">
                  <a16:creationId xmlns:a16="http://schemas.microsoft.com/office/drawing/2014/main" id="{96943840-AC85-7995-E0C6-054D80C1E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7" t="45778" r="9302" b="35725"/>
            <a:stretch/>
          </p:blipFill>
          <p:spPr bwMode="auto">
            <a:xfrm>
              <a:off x="10404628" y="4877973"/>
              <a:ext cx="372862" cy="41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991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3468B3-4907-C882-8188-8FD7295303CC}"/>
              </a:ext>
            </a:extLst>
          </p:cNvPr>
          <p:cNvSpPr/>
          <p:nvPr/>
        </p:nvSpPr>
        <p:spPr>
          <a:xfrm>
            <a:off x="7547509" y="1781656"/>
            <a:ext cx="309681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Global max pooling </a:t>
            </a:r>
            <a:r>
              <a:rPr lang="ko-KR" altLang="en-US" dirty="0"/>
              <a:t>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59DABD-A2ED-A4E0-B1B4-5777893DFE62}"/>
              </a:ext>
            </a:extLst>
          </p:cNvPr>
          <p:cNvGrpSpPr/>
          <p:nvPr/>
        </p:nvGrpSpPr>
        <p:grpSpPr>
          <a:xfrm>
            <a:off x="387312" y="4068239"/>
            <a:ext cx="4300075" cy="2219325"/>
            <a:chOff x="6477415" y="4068239"/>
            <a:chExt cx="4300075" cy="2219325"/>
          </a:xfrm>
        </p:grpSpPr>
        <p:pic>
          <p:nvPicPr>
            <p:cNvPr id="14" name="Picture 2" descr="Explain Pooling layers: Max Pooling, Average Pooling, Global Average Pooling,  and Global Max pooling. - Knowledge Transfer">
              <a:extLst>
                <a:ext uri="{FF2B5EF4-FFF2-40B4-BE49-F238E27FC236}">
                  <a16:creationId xmlns:a16="http://schemas.microsoft.com/office/drawing/2014/main" id="{89E4C861-9845-0B34-9448-6095DA2B7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900"/>
            <a:stretch/>
          </p:blipFill>
          <p:spPr bwMode="auto">
            <a:xfrm>
              <a:off x="6477415" y="4068239"/>
              <a:ext cx="386507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Explain Pooling layers: Max Pooling, Average Pooling, Global Average Pooling,  and Global Max pooling. - Knowledge Transfer">
              <a:extLst>
                <a:ext uri="{FF2B5EF4-FFF2-40B4-BE49-F238E27FC236}">
                  <a16:creationId xmlns:a16="http://schemas.microsoft.com/office/drawing/2014/main" id="{5E1B07F6-94BD-D7CA-97BD-FECC481C7A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/>
              <a:duotone>
                <a:prstClr val="black"/>
                <a:schemeClr val="bg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5" t="10303" r="59280" b="54096"/>
            <a:stretch/>
          </p:blipFill>
          <p:spPr bwMode="auto">
            <a:xfrm>
              <a:off x="7705585" y="4293111"/>
              <a:ext cx="763479" cy="790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Explain Pooling layers: Max Pooling, Average Pooling, Global Average Pooling,  and Global Max pooling. - Knowledge Transfer">
              <a:extLst>
                <a:ext uri="{FF2B5EF4-FFF2-40B4-BE49-F238E27FC236}">
                  <a16:creationId xmlns:a16="http://schemas.microsoft.com/office/drawing/2014/main" id="{09ED2C12-F22B-8229-77D2-0AAAA55A3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7" t="45778" r="9302" b="35725"/>
            <a:stretch/>
          </p:blipFill>
          <p:spPr bwMode="auto">
            <a:xfrm>
              <a:off x="10404628" y="4877973"/>
              <a:ext cx="372862" cy="41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7AE3D2-EC37-B46E-79C5-7E86A29CBB3B}"/>
              </a:ext>
            </a:extLst>
          </p:cNvPr>
          <p:cNvSpPr txBox="1"/>
          <p:nvPr/>
        </p:nvSpPr>
        <p:spPr>
          <a:xfrm>
            <a:off x="5960659" y="485492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: (B, N, 1024) &gt; (B, 1024)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4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3468B3-4907-C882-8188-8FD7295303CC}"/>
              </a:ext>
            </a:extLst>
          </p:cNvPr>
          <p:cNvSpPr/>
          <p:nvPr/>
        </p:nvSpPr>
        <p:spPr>
          <a:xfrm>
            <a:off x="7547509" y="1781656"/>
            <a:ext cx="309681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Global max pooling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BBAF76-C0FB-4D7A-ABE9-8977B76B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88" y="4477777"/>
            <a:ext cx="3781953" cy="1409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6B0C01-E854-4C41-B632-F50DD511B8A0}"/>
              </a:ext>
            </a:extLst>
          </p:cNvPr>
          <p:cNvSpPr txBox="1"/>
          <p:nvPr/>
        </p:nvSpPr>
        <p:spPr>
          <a:xfrm>
            <a:off x="5960659" y="485492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: (B, N, 1024) &gt; (B, 1024)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54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3468B3-4907-C882-8188-8FD7295303CC}"/>
              </a:ext>
            </a:extLst>
          </p:cNvPr>
          <p:cNvSpPr/>
          <p:nvPr/>
        </p:nvSpPr>
        <p:spPr>
          <a:xfrm>
            <a:off x="7547509" y="1781656"/>
            <a:ext cx="309681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Global max pooling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20264-7DC4-4875-AAE3-447C627C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88" y="4477777"/>
            <a:ext cx="3743847" cy="148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6B412C-7045-483D-B846-62706DFD075B}"/>
              </a:ext>
            </a:extLst>
          </p:cNvPr>
          <p:cNvSpPr txBox="1"/>
          <p:nvPr/>
        </p:nvSpPr>
        <p:spPr>
          <a:xfrm>
            <a:off x="5960659" y="485492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: (B, N, 1024) &gt; (B, 1024)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84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4C1-FF28-4DA8-F529-3282E234BBAF}"/>
              </a:ext>
            </a:extLst>
          </p:cNvPr>
          <p:cNvSpPr txBox="1"/>
          <p:nvPr/>
        </p:nvSpPr>
        <p:spPr>
          <a:xfrm>
            <a:off x="4547627" y="794107"/>
            <a:ext cx="3096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err="1"/>
              <a:t>PointNet</a:t>
            </a:r>
            <a:endParaRPr lang="ko-KR" altLang="en-US" sz="54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9DEEC2-91E7-ECB2-FD38-3EAF04B3D468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832721-75A7-A097-09FF-4B009B131966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D11DB9-C9BC-C451-8431-A7D412180E3E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EAED8-BC28-492E-9060-E93983E68B0E}"/>
              </a:ext>
            </a:extLst>
          </p:cNvPr>
          <p:cNvSpPr txBox="1"/>
          <p:nvPr/>
        </p:nvSpPr>
        <p:spPr>
          <a:xfrm>
            <a:off x="1188341" y="3533584"/>
            <a:ext cx="981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https://github.com/shuuwook/PointCloud-Tutorial-1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408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3468B3-4907-C882-8188-8FD7295303CC}"/>
              </a:ext>
            </a:extLst>
          </p:cNvPr>
          <p:cNvSpPr/>
          <p:nvPr/>
        </p:nvSpPr>
        <p:spPr>
          <a:xfrm>
            <a:off x="7547509" y="1781656"/>
            <a:ext cx="3096817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582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Global max pooling </a:t>
            </a:r>
            <a:r>
              <a:rPr lang="ko-KR" altLang="en-US" dirty="0"/>
              <a:t>구현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240361-9746-1991-2F95-BC50BC14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11" y="4571707"/>
            <a:ext cx="4296375" cy="1305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6268C7-2FF9-40F6-9018-A147C5139B9A}"/>
              </a:ext>
            </a:extLst>
          </p:cNvPr>
          <p:cNvSpPr txBox="1"/>
          <p:nvPr/>
        </p:nvSpPr>
        <p:spPr>
          <a:xfrm>
            <a:off x="5960659" y="485492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: (B, N, 1024) &gt; (B, 1024)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1E211408-22E6-CDB9-5BA5-A31B87D64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13A4C-53B3-B66A-DC4A-DBC60DE63F83}"/>
              </a:ext>
            </a:extLst>
          </p:cNvPr>
          <p:cNvSpPr txBox="1"/>
          <p:nvPr/>
        </p:nvSpPr>
        <p:spPr>
          <a:xfrm>
            <a:off x="133166" y="798990"/>
            <a:ext cx="557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Transform module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938B2-EC2C-A8D4-65B4-A254E3DA7D2F}"/>
              </a:ext>
            </a:extLst>
          </p:cNvPr>
          <p:cNvSpPr/>
          <p:nvPr/>
        </p:nvSpPr>
        <p:spPr>
          <a:xfrm>
            <a:off x="417251" y="1781656"/>
            <a:ext cx="193533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PointNet">
            <a:extLst>
              <a:ext uri="{FF2B5EF4-FFF2-40B4-BE49-F238E27FC236}">
                <a16:creationId xmlns:a16="http://schemas.microsoft.com/office/drawing/2014/main" id="{28598943-5736-4332-9125-B1A606D4A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55065" r="79320" b="13512"/>
          <a:stretch/>
        </p:blipFill>
        <p:spPr bwMode="auto">
          <a:xfrm>
            <a:off x="284086" y="4461787"/>
            <a:ext cx="2201662" cy="14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F9BEACE-6251-1CD5-C3C8-B32DF2352FF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384917" y="3622090"/>
            <a:ext cx="0" cy="839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4D9301-9F39-1CC7-E9A0-9E5B19686D5B}"/>
              </a:ext>
            </a:extLst>
          </p:cNvPr>
          <p:cNvSpPr/>
          <p:nvPr/>
        </p:nvSpPr>
        <p:spPr>
          <a:xfrm>
            <a:off x="3632451" y="1781656"/>
            <a:ext cx="2635184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PointNet">
            <a:extLst>
              <a:ext uri="{FF2B5EF4-FFF2-40B4-BE49-F238E27FC236}">
                <a16:creationId xmlns:a16="http://schemas.microsoft.com/office/drawing/2014/main" id="{9CAE3144-2CAD-9B66-9E6D-569BD7E77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1" t="55065" r="57839" b="13512"/>
          <a:stretch/>
        </p:blipFill>
        <p:spPr bwMode="auto">
          <a:xfrm>
            <a:off x="3835141" y="4488421"/>
            <a:ext cx="2237173" cy="14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4BC495-3058-0E2E-B3E1-248084413A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950043" y="3622090"/>
            <a:ext cx="3685" cy="866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A9651-5A66-0AD6-4208-3C5C7CA51717}"/>
              </a:ext>
            </a:extLst>
          </p:cNvPr>
          <p:cNvSpPr txBox="1"/>
          <p:nvPr/>
        </p:nvSpPr>
        <p:spPr>
          <a:xfrm>
            <a:off x="7679841" y="3995678"/>
            <a:ext cx="45127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Transform network (T-Net) ?</a:t>
            </a:r>
          </a:p>
          <a:p>
            <a:endParaRPr lang="en-US" altLang="ko-KR" dirty="0"/>
          </a:p>
          <a:p>
            <a:r>
              <a:rPr lang="en-US" altLang="ko-KR" dirty="0"/>
              <a:t>1. Permutation invariant </a:t>
            </a:r>
            <a:br>
              <a:rPr lang="en-US" altLang="ko-KR" dirty="0"/>
            </a:br>
            <a:r>
              <a:rPr lang="en-US" altLang="ko-KR" dirty="0"/>
              <a:t>   → (n! </a:t>
            </a:r>
            <a:r>
              <a:rPr lang="ko-KR" altLang="en-US" dirty="0"/>
              <a:t>경우의 수는 모두 동일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Rigid motion invariant </a:t>
            </a:r>
            <a:br>
              <a:rPr lang="en-US" altLang="ko-KR" dirty="0"/>
            </a:br>
            <a:r>
              <a:rPr lang="en-US" altLang="ko-KR" dirty="0"/>
              <a:t>   → (</a:t>
            </a:r>
            <a:r>
              <a:rPr lang="ko-KR" altLang="en-US" dirty="0"/>
              <a:t>점 사이의 상대적 거리와 방향 유지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→ Translation, Rotation, Reflection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66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1E211408-22E6-CDB9-5BA5-A31B87D64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13A4C-53B3-B66A-DC4A-DBC60DE63F83}"/>
              </a:ext>
            </a:extLst>
          </p:cNvPr>
          <p:cNvSpPr txBox="1"/>
          <p:nvPr/>
        </p:nvSpPr>
        <p:spPr>
          <a:xfrm>
            <a:off x="133166" y="798990"/>
            <a:ext cx="563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Transform module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938B2-EC2C-A8D4-65B4-A254E3DA7D2F}"/>
              </a:ext>
            </a:extLst>
          </p:cNvPr>
          <p:cNvSpPr/>
          <p:nvPr/>
        </p:nvSpPr>
        <p:spPr>
          <a:xfrm>
            <a:off x="417251" y="1781656"/>
            <a:ext cx="193533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PointNet">
            <a:extLst>
              <a:ext uri="{FF2B5EF4-FFF2-40B4-BE49-F238E27FC236}">
                <a16:creationId xmlns:a16="http://schemas.microsoft.com/office/drawing/2014/main" id="{28598943-5736-4332-9125-B1A606D4A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55065" r="79320" b="13512"/>
          <a:stretch/>
        </p:blipFill>
        <p:spPr bwMode="auto">
          <a:xfrm>
            <a:off x="284086" y="4461787"/>
            <a:ext cx="2201662" cy="14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F9BEACE-6251-1CD5-C3C8-B32DF2352FF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384917" y="3622090"/>
            <a:ext cx="0" cy="839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4D9301-9F39-1CC7-E9A0-9E5B19686D5B}"/>
              </a:ext>
            </a:extLst>
          </p:cNvPr>
          <p:cNvSpPr/>
          <p:nvPr/>
        </p:nvSpPr>
        <p:spPr>
          <a:xfrm>
            <a:off x="3632451" y="1781656"/>
            <a:ext cx="2635184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PointNet">
            <a:extLst>
              <a:ext uri="{FF2B5EF4-FFF2-40B4-BE49-F238E27FC236}">
                <a16:creationId xmlns:a16="http://schemas.microsoft.com/office/drawing/2014/main" id="{9CAE3144-2CAD-9B66-9E6D-569BD7E77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1" t="55065" r="57839" b="13512"/>
          <a:stretch/>
        </p:blipFill>
        <p:spPr bwMode="auto">
          <a:xfrm>
            <a:off x="3835141" y="4488421"/>
            <a:ext cx="2237173" cy="14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4BC495-3058-0E2E-B3E1-248084413A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950043" y="3622090"/>
            <a:ext cx="3685" cy="866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0B0DDC-5692-4BFE-A4F0-E6BAA384D86E}"/>
              </a:ext>
            </a:extLst>
          </p:cNvPr>
          <p:cNvGrpSpPr/>
          <p:nvPr/>
        </p:nvGrpSpPr>
        <p:grpSpPr>
          <a:xfrm>
            <a:off x="7551188" y="4041938"/>
            <a:ext cx="2859372" cy="752257"/>
            <a:chOff x="7421707" y="5239737"/>
            <a:chExt cx="2859372" cy="7522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065FD9-B245-4294-B1BB-90A19069CA45}"/>
                    </a:ext>
                  </a:extLst>
                </p:cNvPr>
                <p:cNvSpPr txBox="1"/>
                <p:nvPr/>
              </p:nvSpPr>
              <p:spPr>
                <a:xfrm>
                  <a:off x="8058676" y="5250029"/>
                  <a:ext cx="1829603" cy="7316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065FD9-B245-4294-B1BB-90A19069C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676" y="5250029"/>
                  <a:ext cx="1829603" cy="7316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42266D-293B-4319-973A-1703AAB0F3BC}"/>
                    </a:ext>
                  </a:extLst>
                </p:cNvPr>
                <p:cNvSpPr txBox="1"/>
                <p:nvPr/>
              </p:nvSpPr>
              <p:spPr>
                <a:xfrm>
                  <a:off x="9888279" y="5273498"/>
                  <a:ext cx="392800" cy="6847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42266D-293B-4319-973A-1703AAB0F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279" y="5273498"/>
                  <a:ext cx="392800" cy="6847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DF5806-7812-4D2B-ADA8-E3E3E1BA222A}"/>
                    </a:ext>
                  </a:extLst>
                </p:cNvPr>
                <p:cNvSpPr txBox="1"/>
                <p:nvPr/>
              </p:nvSpPr>
              <p:spPr>
                <a:xfrm>
                  <a:off x="7421707" y="5239737"/>
                  <a:ext cx="636969" cy="7522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DF5806-7812-4D2B-ADA8-E3E3E1BA2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707" y="5239737"/>
                  <a:ext cx="636969" cy="752257"/>
                </a:xfrm>
                <a:prstGeom prst="rect">
                  <a:avLst/>
                </a:prstGeom>
                <a:blipFill>
                  <a:blip r:embed="rId5"/>
                  <a:stretch>
                    <a:fillRect b="-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194FE9-644E-495C-8FAA-DEB3E210294F}"/>
              </a:ext>
            </a:extLst>
          </p:cNvPr>
          <p:cNvGrpSpPr/>
          <p:nvPr/>
        </p:nvGrpSpPr>
        <p:grpSpPr>
          <a:xfrm>
            <a:off x="7389463" y="5247804"/>
            <a:ext cx="3388173" cy="880369"/>
            <a:chOff x="7421707" y="5239737"/>
            <a:chExt cx="3388173" cy="880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049129-6E3F-4637-8EAB-8B8BDFB9CF62}"/>
                    </a:ext>
                  </a:extLst>
                </p:cNvPr>
                <p:cNvSpPr txBox="1"/>
                <p:nvPr/>
              </p:nvSpPr>
              <p:spPr>
                <a:xfrm>
                  <a:off x="8224940" y="5290137"/>
                  <a:ext cx="2023311" cy="7726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0,63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63,0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63,63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049129-6E3F-4637-8EAB-8B8BDFB9C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940" y="5290137"/>
                  <a:ext cx="2023311" cy="7726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7ED6CA-DC80-4E3B-8E9D-7E7954C8146B}"/>
                    </a:ext>
                  </a:extLst>
                </p:cNvPr>
                <p:cNvSpPr txBox="1"/>
                <p:nvPr/>
              </p:nvSpPr>
              <p:spPr>
                <a:xfrm>
                  <a:off x="10248251" y="5282506"/>
                  <a:ext cx="561629" cy="7879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7ED6CA-DC80-4E3B-8E9D-7E7954C81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251" y="5282506"/>
                  <a:ext cx="561629" cy="7879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9AF5F5-5F09-419B-A592-C6B478C5869F}"/>
                    </a:ext>
                  </a:extLst>
                </p:cNvPr>
                <p:cNvSpPr txBox="1"/>
                <p:nvPr/>
              </p:nvSpPr>
              <p:spPr>
                <a:xfrm>
                  <a:off x="7421707" y="5239737"/>
                  <a:ext cx="803233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63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9AF5F5-5F09-419B-A592-C6B478C58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707" y="5239737"/>
                  <a:ext cx="803233" cy="8803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29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1E211408-22E6-CDB9-5BA5-A31B87D64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13A4C-53B3-B66A-DC4A-DBC60DE63F83}"/>
              </a:ext>
            </a:extLst>
          </p:cNvPr>
          <p:cNvSpPr txBox="1"/>
          <p:nvPr/>
        </p:nvSpPr>
        <p:spPr>
          <a:xfrm>
            <a:off x="133166" y="798990"/>
            <a:ext cx="549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Transform module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938B2-EC2C-A8D4-65B4-A254E3DA7D2F}"/>
              </a:ext>
            </a:extLst>
          </p:cNvPr>
          <p:cNvSpPr/>
          <p:nvPr/>
        </p:nvSpPr>
        <p:spPr>
          <a:xfrm>
            <a:off x="417251" y="1781656"/>
            <a:ext cx="193533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30DAD5-D879-D0DA-2B2A-FA9F0716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6" y="4525271"/>
            <a:ext cx="5106113" cy="15337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D7B4B2-6FC2-0177-2E88-9C490AF77AC6}"/>
              </a:ext>
            </a:extLst>
          </p:cNvPr>
          <p:cNvSpPr/>
          <p:nvPr/>
        </p:nvSpPr>
        <p:spPr>
          <a:xfrm>
            <a:off x="3632451" y="1781656"/>
            <a:ext cx="2635184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429A07-A9C8-4084-BECF-77CBA09B4A10}"/>
              </a:ext>
            </a:extLst>
          </p:cNvPr>
          <p:cNvSpPr txBox="1"/>
          <p:nvPr/>
        </p:nvSpPr>
        <p:spPr>
          <a:xfrm>
            <a:off x="7155253" y="4362684"/>
            <a:ext cx="118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MLP</a:t>
            </a:r>
          </a:p>
          <a:p>
            <a:r>
              <a:rPr lang="en-US" altLang="ko-KR" sz="1400" dirty="0" err="1"/>
              <a:t>MaxPooling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BatchNorm</a:t>
            </a:r>
            <a:endParaRPr lang="en-US" altLang="ko-KR" sz="1400" dirty="0"/>
          </a:p>
          <a:p>
            <a:r>
              <a:rPr lang="en-US" altLang="ko-KR" sz="1400" dirty="0"/>
              <a:t>MLP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63929A-3324-46B1-AD43-D7F75B1200F5}"/>
              </a:ext>
            </a:extLst>
          </p:cNvPr>
          <p:cNvSpPr txBox="1"/>
          <p:nvPr/>
        </p:nvSpPr>
        <p:spPr>
          <a:xfrm>
            <a:off x="8290547" y="4356464"/>
            <a:ext cx="3764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64) &gt; (N, 128) &gt; (N, 1024) </a:t>
            </a:r>
          </a:p>
          <a:p>
            <a:r>
              <a:rPr lang="en-US" altLang="ko-KR" sz="1400" dirty="0"/>
              <a:t>: (N,  1024) &gt; (1024,)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: (B,  1024) &gt; (B,  1024)</a:t>
            </a:r>
          </a:p>
          <a:p>
            <a:r>
              <a:rPr lang="en-US" altLang="ko-KR" sz="1400" dirty="0"/>
              <a:t>: (B, 1024) &gt; (B, 512) &gt; (B, 256) &gt; (B, </a:t>
            </a:r>
            <a:r>
              <a:rPr lang="en-US" altLang="ko-KR" sz="1400" b="1" dirty="0">
                <a:solidFill>
                  <a:srgbClr val="FF0000"/>
                </a:solidFill>
              </a:rPr>
              <a:t>IN*IN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(B, </a:t>
            </a:r>
            <a:r>
              <a:rPr lang="en-US" altLang="ko-KR" sz="1400" b="1" dirty="0">
                <a:solidFill>
                  <a:srgbClr val="FF0000"/>
                </a:solidFill>
              </a:rPr>
              <a:t>IN*IN</a:t>
            </a:r>
            <a:r>
              <a:rPr lang="en-US" altLang="ko-KR" sz="1400" dirty="0"/>
              <a:t>) &gt; (B, </a:t>
            </a:r>
            <a:r>
              <a:rPr lang="en-US" altLang="ko-KR" sz="1400" b="1" dirty="0">
                <a:solidFill>
                  <a:srgbClr val="FF0000"/>
                </a:solidFill>
              </a:rPr>
              <a:t>IN, IN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27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1E211408-22E6-CDB9-5BA5-A31B87D64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13A4C-53B3-B66A-DC4A-DBC60DE63F83}"/>
              </a:ext>
            </a:extLst>
          </p:cNvPr>
          <p:cNvSpPr txBox="1"/>
          <p:nvPr/>
        </p:nvSpPr>
        <p:spPr>
          <a:xfrm>
            <a:off x="133166" y="798990"/>
            <a:ext cx="549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Transform module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938B2-EC2C-A8D4-65B4-A254E3DA7D2F}"/>
              </a:ext>
            </a:extLst>
          </p:cNvPr>
          <p:cNvSpPr/>
          <p:nvPr/>
        </p:nvSpPr>
        <p:spPr>
          <a:xfrm>
            <a:off x="417251" y="1781656"/>
            <a:ext cx="193533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A7BEC3-44B4-5FCB-E1D3-066345C39874}"/>
              </a:ext>
            </a:extLst>
          </p:cNvPr>
          <p:cNvSpPr/>
          <p:nvPr/>
        </p:nvSpPr>
        <p:spPr>
          <a:xfrm>
            <a:off x="3632451" y="1781656"/>
            <a:ext cx="2635184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C83B01-5BEB-CDB6-99DF-57CFFAB4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5" y="4260352"/>
            <a:ext cx="5096586" cy="2048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DC7053-A54E-4107-9768-6E390C720C16}"/>
              </a:ext>
            </a:extLst>
          </p:cNvPr>
          <p:cNvSpPr txBox="1"/>
          <p:nvPr/>
        </p:nvSpPr>
        <p:spPr>
          <a:xfrm>
            <a:off x="7155253" y="4362684"/>
            <a:ext cx="118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MLP</a:t>
            </a:r>
          </a:p>
          <a:p>
            <a:r>
              <a:rPr lang="en-US" altLang="ko-KR" sz="1400" dirty="0" err="1"/>
              <a:t>MaxPooling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BatchNorm</a:t>
            </a:r>
            <a:endParaRPr lang="en-US" altLang="ko-KR" sz="1400" dirty="0"/>
          </a:p>
          <a:p>
            <a:r>
              <a:rPr lang="en-US" altLang="ko-KR" sz="1400" dirty="0"/>
              <a:t>MLP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905BB-121D-4940-A06F-03C89D854D27}"/>
              </a:ext>
            </a:extLst>
          </p:cNvPr>
          <p:cNvSpPr txBox="1"/>
          <p:nvPr/>
        </p:nvSpPr>
        <p:spPr>
          <a:xfrm>
            <a:off x="8290547" y="4356464"/>
            <a:ext cx="3764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64) &gt; (N, 128) &gt; (N, 1024) </a:t>
            </a:r>
          </a:p>
          <a:p>
            <a:r>
              <a:rPr lang="en-US" altLang="ko-KR" sz="1400" dirty="0"/>
              <a:t>: (N,  1024) &gt; (1024,)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: (B,  1024) &gt; (B,  1024)</a:t>
            </a:r>
          </a:p>
          <a:p>
            <a:r>
              <a:rPr lang="en-US" altLang="ko-KR" sz="1400" dirty="0"/>
              <a:t>: (B, 1024) &gt; (B, 512) &gt; (B, 256) &gt; (B, </a:t>
            </a:r>
            <a:r>
              <a:rPr lang="en-US" altLang="ko-KR" sz="1400" b="1" dirty="0">
                <a:solidFill>
                  <a:srgbClr val="FF0000"/>
                </a:solidFill>
              </a:rPr>
              <a:t>IN*IN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(B, </a:t>
            </a:r>
            <a:r>
              <a:rPr lang="en-US" altLang="ko-KR" sz="1400" b="1" dirty="0">
                <a:solidFill>
                  <a:srgbClr val="FF0000"/>
                </a:solidFill>
              </a:rPr>
              <a:t>IN*IN</a:t>
            </a:r>
            <a:r>
              <a:rPr lang="en-US" altLang="ko-KR" sz="1400" dirty="0"/>
              <a:t>) &gt; (B, </a:t>
            </a:r>
            <a:r>
              <a:rPr lang="en-US" altLang="ko-KR" sz="1400" b="1" dirty="0">
                <a:solidFill>
                  <a:srgbClr val="FF0000"/>
                </a:solidFill>
              </a:rPr>
              <a:t>IN, IN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10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1E211408-22E6-CDB9-5BA5-A31B87D64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13A4C-53B3-B66A-DC4A-DBC60DE63F83}"/>
              </a:ext>
            </a:extLst>
          </p:cNvPr>
          <p:cNvSpPr txBox="1"/>
          <p:nvPr/>
        </p:nvSpPr>
        <p:spPr>
          <a:xfrm>
            <a:off x="133166" y="798990"/>
            <a:ext cx="549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Transform module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938B2-EC2C-A8D4-65B4-A254E3DA7D2F}"/>
              </a:ext>
            </a:extLst>
          </p:cNvPr>
          <p:cNvSpPr/>
          <p:nvPr/>
        </p:nvSpPr>
        <p:spPr>
          <a:xfrm>
            <a:off x="417251" y="1781656"/>
            <a:ext cx="1935332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D853A0-8E57-93F0-4EB9-CD45061B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5" y="4355615"/>
            <a:ext cx="6420746" cy="18576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721D5-35BD-1F8E-6C33-26E0654B3E8F}"/>
              </a:ext>
            </a:extLst>
          </p:cNvPr>
          <p:cNvSpPr/>
          <p:nvPr/>
        </p:nvSpPr>
        <p:spPr>
          <a:xfrm>
            <a:off x="3632451" y="1781656"/>
            <a:ext cx="2635184" cy="1840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F106D6-681A-4D82-B9B2-6D291C05316C}"/>
              </a:ext>
            </a:extLst>
          </p:cNvPr>
          <p:cNvSpPr txBox="1"/>
          <p:nvPr/>
        </p:nvSpPr>
        <p:spPr>
          <a:xfrm>
            <a:off x="7155253" y="4362684"/>
            <a:ext cx="118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MLP</a:t>
            </a:r>
          </a:p>
          <a:p>
            <a:r>
              <a:rPr lang="en-US" altLang="ko-KR" sz="1400" dirty="0" err="1"/>
              <a:t>MaxPooling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BatchNorm</a:t>
            </a:r>
            <a:endParaRPr lang="en-US" altLang="ko-KR" sz="1400" dirty="0"/>
          </a:p>
          <a:p>
            <a:r>
              <a:rPr lang="en-US" altLang="ko-KR" sz="1400" dirty="0"/>
              <a:t>MLP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Reshape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6BC8B-1876-44F5-AD56-C79F2D006D84}"/>
              </a:ext>
            </a:extLst>
          </p:cNvPr>
          <p:cNvSpPr txBox="1"/>
          <p:nvPr/>
        </p:nvSpPr>
        <p:spPr>
          <a:xfrm>
            <a:off x="8290547" y="4356464"/>
            <a:ext cx="3764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: (N,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/>
              <a:t>) &gt; (N,  64) &gt; (N, 128) &gt; (N, 1024) </a:t>
            </a:r>
          </a:p>
          <a:p>
            <a:r>
              <a:rPr lang="en-US" altLang="ko-KR" sz="1400" dirty="0"/>
              <a:t>: (N,  1024) &gt; (1024,)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: (B,  1024) &gt; (B,  1024)</a:t>
            </a:r>
          </a:p>
          <a:p>
            <a:r>
              <a:rPr lang="en-US" altLang="ko-KR" sz="1400" dirty="0"/>
              <a:t>: (B, 1024) &gt; (B, 512) &gt; (B, 256) &gt; (B, </a:t>
            </a:r>
            <a:r>
              <a:rPr lang="en-US" altLang="ko-KR" sz="1400" b="1" dirty="0">
                <a:solidFill>
                  <a:srgbClr val="FF0000"/>
                </a:solidFill>
              </a:rPr>
              <a:t>IN*IN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: (B, </a:t>
            </a:r>
            <a:r>
              <a:rPr lang="en-US" altLang="ko-KR" sz="1400" b="1" dirty="0">
                <a:solidFill>
                  <a:srgbClr val="FF0000"/>
                </a:solidFill>
              </a:rPr>
              <a:t>IN*IN</a:t>
            </a:r>
            <a:r>
              <a:rPr lang="en-US" altLang="ko-KR" sz="1400" dirty="0"/>
              <a:t>) &gt; (B, </a:t>
            </a:r>
            <a:r>
              <a:rPr lang="en-US" altLang="ko-KR" sz="1400" b="1" dirty="0">
                <a:solidFill>
                  <a:srgbClr val="FF0000"/>
                </a:solidFill>
              </a:rPr>
              <a:t>IN, IN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217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449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PointNet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6FFD0-57B8-4AB7-ACAF-DEAA721CA38B}"/>
              </a:ext>
            </a:extLst>
          </p:cNvPr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92BEB7-1FBF-4EBE-944E-A10041CF1389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1384917" y="3763024"/>
            <a:ext cx="5260" cy="69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BA3718-A26B-4BF8-A3B1-AC03050BB6BE}"/>
              </a:ext>
            </a:extLst>
          </p:cNvPr>
          <p:cNvSpPr/>
          <p:nvPr/>
        </p:nvSpPr>
        <p:spPr>
          <a:xfrm>
            <a:off x="3632451" y="1683098"/>
            <a:ext cx="2635184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38C7B5-AD53-4EA3-A701-8863B8CCA4A8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4950043" y="3763024"/>
            <a:ext cx="8997" cy="712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F88B8E-1B10-4127-B440-873F910F07DE}"/>
              </a:ext>
            </a:extLst>
          </p:cNvPr>
          <p:cNvSpPr/>
          <p:nvPr/>
        </p:nvSpPr>
        <p:spPr>
          <a:xfrm>
            <a:off x="7547509" y="1683098"/>
            <a:ext cx="3096817" cy="207992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B1797-58AA-4FB2-803F-AF77FB0F5F1C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95A2BE-46E9-47DB-9DC7-1057134246B4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533684-17DF-4BFB-98CF-87E76E2AD85A}"/>
              </a:ext>
            </a:extLst>
          </p:cNvPr>
          <p:cNvSpPr/>
          <p:nvPr/>
        </p:nvSpPr>
        <p:spPr>
          <a:xfrm>
            <a:off x="9661358" y="1781656"/>
            <a:ext cx="24183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392E64-1CF0-4C9B-80A6-559CE520DE0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3170070" y="3622090"/>
            <a:ext cx="0" cy="9011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F456CF-1DBE-4685-8A30-DDB85E298A18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7212269" y="3622090"/>
            <a:ext cx="1582" cy="9000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C606F3-E493-4ABD-BA4D-EC3DF27E929C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10866602" y="3622090"/>
            <a:ext cx="3930" cy="8989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76B329-BCB5-4651-BC72-852ADEC8096E}"/>
              </a:ext>
            </a:extLst>
          </p:cNvPr>
          <p:cNvSpPr txBox="1"/>
          <p:nvPr/>
        </p:nvSpPr>
        <p:spPr>
          <a:xfrm>
            <a:off x="2247734" y="4523239"/>
            <a:ext cx="1844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1"/>
                </a:solidFill>
              </a:rPr>
              <a:t>BatchNorm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MLP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412C0-0C8E-4EC1-8E3C-32267492A293}"/>
              </a:ext>
            </a:extLst>
          </p:cNvPr>
          <p:cNvSpPr txBox="1"/>
          <p:nvPr/>
        </p:nvSpPr>
        <p:spPr>
          <a:xfrm>
            <a:off x="6289933" y="4522156"/>
            <a:ext cx="1844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1"/>
                </a:solidFill>
              </a:rPr>
              <a:t>BatchNorm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MLP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57328-5A71-496C-BA2D-86E128099FC4}"/>
              </a:ext>
            </a:extLst>
          </p:cNvPr>
          <p:cNvSpPr txBox="1"/>
          <p:nvPr/>
        </p:nvSpPr>
        <p:spPr>
          <a:xfrm>
            <a:off x="9944266" y="4521068"/>
            <a:ext cx="1844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1"/>
                </a:solidFill>
              </a:rPr>
              <a:t>BatchNorm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MLP</a:t>
            </a: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+</a:t>
            </a: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Dropout</a:t>
            </a: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Linear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73D05-0741-4D40-A3FB-80DDDB57CE68}"/>
              </a:ext>
            </a:extLst>
          </p:cNvPr>
          <p:cNvSpPr txBox="1"/>
          <p:nvPr/>
        </p:nvSpPr>
        <p:spPr>
          <a:xfrm>
            <a:off x="941175" y="4461787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TNet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5DE29-635C-4BA7-88A9-1EB5073FF908}"/>
              </a:ext>
            </a:extLst>
          </p:cNvPr>
          <p:cNvSpPr txBox="1"/>
          <p:nvPr/>
        </p:nvSpPr>
        <p:spPr>
          <a:xfrm>
            <a:off x="4510038" y="4475989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TNet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65B727-DD47-4FFB-90DD-A6362C45CDB3}"/>
              </a:ext>
            </a:extLst>
          </p:cNvPr>
          <p:cNvSpPr txBox="1"/>
          <p:nvPr/>
        </p:nvSpPr>
        <p:spPr>
          <a:xfrm>
            <a:off x="7800618" y="3861582"/>
            <a:ext cx="260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</a:rPr>
              <a:t>Global </a:t>
            </a:r>
            <a:r>
              <a:rPr lang="en-US" altLang="ko-KR" sz="2400" b="1" dirty="0" err="1">
                <a:solidFill>
                  <a:schemeClr val="accent6"/>
                </a:solidFill>
              </a:rPr>
              <a:t>Maxpool</a:t>
            </a:r>
            <a:endParaRPr lang="en-US" altLang="ko-KR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8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449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PointNet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6FFD0-57B8-4AB7-ACAF-DEAA721CA38B}"/>
              </a:ext>
            </a:extLst>
          </p:cNvPr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BA3718-A26B-4BF8-A3B1-AC03050BB6BE}"/>
              </a:ext>
            </a:extLst>
          </p:cNvPr>
          <p:cNvSpPr/>
          <p:nvPr/>
        </p:nvSpPr>
        <p:spPr>
          <a:xfrm>
            <a:off x="3632451" y="1683098"/>
            <a:ext cx="2635184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F88B8E-1B10-4127-B440-873F910F07DE}"/>
              </a:ext>
            </a:extLst>
          </p:cNvPr>
          <p:cNvSpPr/>
          <p:nvPr/>
        </p:nvSpPr>
        <p:spPr>
          <a:xfrm>
            <a:off x="7547509" y="1683098"/>
            <a:ext cx="3096817" cy="207992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B1797-58AA-4FB2-803F-AF77FB0F5F1C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95A2BE-46E9-47DB-9DC7-1057134246B4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533684-17DF-4BFB-98CF-87E76E2AD85A}"/>
              </a:ext>
            </a:extLst>
          </p:cNvPr>
          <p:cNvSpPr/>
          <p:nvPr/>
        </p:nvSpPr>
        <p:spPr>
          <a:xfrm>
            <a:off x="9661358" y="1781656"/>
            <a:ext cx="24183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99668-5762-451C-B2A2-C0E2F190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1" y="4006119"/>
            <a:ext cx="6676698" cy="2699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5337B9-286C-4ABE-A3D2-BD9624C8F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40" y="5637310"/>
            <a:ext cx="2762636" cy="447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32F62E-1412-439C-8691-A22F6DC77242}"/>
                  </a:ext>
                </a:extLst>
              </p:cNvPr>
              <p:cNvSpPr txBox="1"/>
              <p:nvPr/>
            </p:nvSpPr>
            <p:spPr>
              <a:xfrm>
                <a:off x="7737273" y="4473900"/>
                <a:ext cx="3848169" cy="631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32F62E-1412-439C-8691-A22F6DC7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73" y="4473900"/>
                <a:ext cx="3848169" cy="631263"/>
              </a:xfrm>
              <a:prstGeom prst="rect">
                <a:avLst/>
              </a:prstGeom>
              <a:blipFill>
                <a:blip r:embed="rId5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56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449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PointNet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6FFD0-57B8-4AB7-ACAF-DEAA721CA38B}"/>
              </a:ext>
            </a:extLst>
          </p:cNvPr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BA3718-A26B-4BF8-A3B1-AC03050BB6BE}"/>
              </a:ext>
            </a:extLst>
          </p:cNvPr>
          <p:cNvSpPr/>
          <p:nvPr/>
        </p:nvSpPr>
        <p:spPr>
          <a:xfrm>
            <a:off x="3632451" y="1683098"/>
            <a:ext cx="2635184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F88B8E-1B10-4127-B440-873F910F07DE}"/>
              </a:ext>
            </a:extLst>
          </p:cNvPr>
          <p:cNvSpPr/>
          <p:nvPr/>
        </p:nvSpPr>
        <p:spPr>
          <a:xfrm>
            <a:off x="7547509" y="1683098"/>
            <a:ext cx="3096817" cy="207992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B1797-58AA-4FB2-803F-AF77FB0F5F1C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95A2BE-46E9-47DB-9DC7-1057134246B4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533684-17DF-4BFB-98CF-87E76E2AD85A}"/>
              </a:ext>
            </a:extLst>
          </p:cNvPr>
          <p:cNvSpPr/>
          <p:nvPr/>
        </p:nvSpPr>
        <p:spPr>
          <a:xfrm>
            <a:off x="9661358" y="1781656"/>
            <a:ext cx="24183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A2C98-4265-4391-86FB-4CA20ABF7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524" b="60554"/>
          <a:stretch/>
        </p:blipFill>
        <p:spPr>
          <a:xfrm>
            <a:off x="239182" y="4227005"/>
            <a:ext cx="5637841" cy="23824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4DE33E0-646C-4B5E-891C-7E34CEB95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9" t="41696"/>
          <a:stretch/>
        </p:blipFill>
        <p:spPr>
          <a:xfrm>
            <a:off x="6130351" y="4042689"/>
            <a:ext cx="6061650" cy="28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0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449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PointNet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D6FFD0-57B8-4AB7-ACAF-DEAA721CA38B}"/>
              </a:ext>
            </a:extLst>
          </p:cNvPr>
          <p:cNvSpPr/>
          <p:nvPr/>
        </p:nvSpPr>
        <p:spPr>
          <a:xfrm>
            <a:off x="417251" y="1683098"/>
            <a:ext cx="1935332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BA3718-A26B-4BF8-A3B1-AC03050BB6BE}"/>
              </a:ext>
            </a:extLst>
          </p:cNvPr>
          <p:cNvSpPr/>
          <p:nvPr/>
        </p:nvSpPr>
        <p:spPr>
          <a:xfrm>
            <a:off x="3632451" y="1683098"/>
            <a:ext cx="2635184" cy="2079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F88B8E-1B10-4127-B440-873F910F07DE}"/>
              </a:ext>
            </a:extLst>
          </p:cNvPr>
          <p:cNvSpPr/>
          <p:nvPr/>
        </p:nvSpPr>
        <p:spPr>
          <a:xfrm>
            <a:off x="7547509" y="1683098"/>
            <a:ext cx="3096817" cy="207992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B1797-58AA-4FB2-803F-AF77FB0F5F1C}"/>
              </a:ext>
            </a:extLst>
          </p:cNvPr>
          <p:cNvSpPr/>
          <p:nvPr/>
        </p:nvSpPr>
        <p:spPr>
          <a:xfrm>
            <a:off x="1963449" y="1781656"/>
            <a:ext cx="2413242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95A2BE-46E9-47DB-9DC7-1057134246B4}"/>
              </a:ext>
            </a:extLst>
          </p:cNvPr>
          <p:cNvSpPr/>
          <p:nvPr/>
        </p:nvSpPr>
        <p:spPr>
          <a:xfrm>
            <a:off x="5532277" y="1781656"/>
            <a:ext cx="33631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533684-17DF-4BFB-98CF-87E76E2AD85A}"/>
              </a:ext>
            </a:extLst>
          </p:cNvPr>
          <p:cNvSpPr/>
          <p:nvPr/>
        </p:nvSpPr>
        <p:spPr>
          <a:xfrm>
            <a:off x="9661358" y="1781656"/>
            <a:ext cx="2418347" cy="184043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EB8808-9DF1-4658-8E8F-53D45E76A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" t="-589" r="-190" b="62573"/>
          <a:stretch/>
        </p:blipFill>
        <p:spPr>
          <a:xfrm>
            <a:off x="0" y="4628149"/>
            <a:ext cx="6532563" cy="16610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C0BC7A9-91B7-4C76-9246-0B8831733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" t="39508" r="9998"/>
          <a:stretch/>
        </p:blipFill>
        <p:spPr>
          <a:xfrm>
            <a:off x="6532562" y="4214942"/>
            <a:ext cx="5659437" cy="26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intNet">
            <a:extLst>
              <a:ext uri="{FF2B5EF4-FFF2-40B4-BE49-F238E27FC236}">
                <a16:creationId xmlns:a16="http://schemas.microsoft.com/office/drawing/2014/main" id="{EF96A485-B754-036C-9658-F3F095F5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1991"/>
            <a:ext cx="12192000" cy="44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C5011E59-C930-54D5-6F34-C243C9E96D50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4257D3F-1133-2959-1824-8A5B8A3BA0DB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1DF472-EF2F-FFC8-4279-F1A6FE133183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150DF6-E4E3-C385-2A36-72AF11B5AE96}"/>
              </a:ext>
            </a:extLst>
          </p:cNvPr>
          <p:cNvSpPr txBox="1"/>
          <p:nvPr/>
        </p:nvSpPr>
        <p:spPr>
          <a:xfrm>
            <a:off x="133166" y="798990"/>
            <a:ext cx="271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architecture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2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EC45AB-D1FB-C164-BF4E-4C342D3E8FC2}"/>
              </a:ext>
            </a:extLst>
          </p:cNvPr>
          <p:cNvSpPr txBox="1"/>
          <p:nvPr/>
        </p:nvSpPr>
        <p:spPr>
          <a:xfrm>
            <a:off x="133166" y="798990"/>
            <a:ext cx="281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</a:t>
            </a:r>
            <a:endParaRPr lang="ko-KR" altLang="en-US" b="1" dirty="0"/>
          </a:p>
        </p:txBody>
      </p:sp>
      <p:pic>
        <p:nvPicPr>
          <p:cNvPr id="9" name="Picture 2" descr="PointNet">
            <a:extLst>
              <a:ext uri="{FF2B5EF4-FFF2-40B4-BE49-F238E27FC236}">
                <a16:creationId xmlns:a16="http://schemas.microsoft.com/office/drawing/2014/main" id="{8B96FB55-2032-40C7-9FEE-7CDE01FD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1991"/>
            <a:ext cx="12192000" cy="44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3D96A6-0703-BB0F-16BD-F3CE2767FC91}"/>
              </a:ext>
            </a:extLst>
          </p:cNvPr>
          <p:cNvSpPr/>
          <p:nvPr/>
        </p:nvSpPr>
        <p:spPr>
          <a:xfrm>
            <a:off x="0" y="3693111"/>
            <a:ext cx="12192000" cy="2264993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MLP, T-Net, </a:t>
            </a:r>
            <a:r>
              <a:rPr lang="en-US" altLang="ko-KR" sz="4400" b="1" dirty="0" err="1">
                <a:solidFill>
                  <a:srgbClr val="FF0000"/>
                </a:solidFill>
              </a:rPr>
              <a:t>MaxPooling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6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89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BatchNorm</a:t>
            </a:r>
            <a:r>
              <a:rPr lang="en-US" altLang="ko-KR" dirty="0"/>
              <a:t> for 3D point clouds </a:t>
            </a:r>
            <a:r>
              <a:rPr lang="ko-KR" altLang="en-US" dirty="0"/>
              <a:t>구현</a:t>
            </a:r>
          </a:p>
        </p:txBody>
      </p:sp>
      <p:pic>
        <p:nvPicPr>
          <p:cNvPr id="11266" name="Picture 2" descr="Batch Normalization. Batch Normalization | by Romain Bouges | unpack |  Medium">
            <a:extLst>
              <a:ext uri="{FF2B5EF4-FFF2-40B4-BE49-F238E27FC236}">
                <a16:creationId xmlns:a16="http://schemas.microsoft.com/office/drawing/2014/main" id="{5F1D4E24-667F-BB0A-DE1F-64A27D65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0" y="3852909"/>
            <a:ext cx="3908281" cy="28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36BF9-EA25-E6F2-02BA-6BC69C593116}"/>
              </a:ext>
            </a:extLst>
          </p:cNvPr>
          <p:cNvSpPr txBox="1"/>
          <p:nvPr/>
        </p:nvSpPr>
        <p:spPr>
          <a:xfrm>
            <a:off x="4773116" y="4350109"/>
            <a:ext cx="603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(B, C, H, W) input &gt; nn.BatchNorm2d(C) &gt; (B, C, H, W) output</a:t>
            </a:r>
          </a:p>
          <a:p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C414C-08E7-F47C-B159-DA7B1F284F25}"/>
              </a:ext>
            </a:extLst>
          </p:cNvPr>
          <p:cNvSpPr txBox="1"/>
          <p:nvPr/>
        </p:nvSpPr>
        <p:spPr>
          <a:xfrm>
            <a:off x="4773115" y="4717150"/>
            <a:ext cx="626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(B, C, H*W) input &gt; nn.BatchNorm1d(C) &gt; (B, C, H*W) output</a:t>
            </a:r>
          </a:p>
          <a:p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5E8E3-457D-B52C-6626-E0EA7F048E6A}"/>
              </a:ext>
            </a:extLst>
          </p:cNvPr>
          <p:cNvSpPr txBox="1"/>
          <p:nvPr/>
        </p:nvSpPr>
        <p:spPr>
          <a:xfrm>
            <a:off x="4773115" y="5587212"/>
            <a:ext cx="682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(B, N, C) input &gt; nn.BatchNorm1d(C) &gt; (B, C, N) output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6287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89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BatchNorm</a:t>
            </a:r>
            <a:r>
              <a:rPr lang="en-US" altLang="ko-KR" dirty="0"/>
              <a:t> for 3D point clouds </a:t>
            </a:r>
            <a:r>
              <a:rPr lang="ko-KR" altLang="en-US" dirty="0"/>
              <a:t>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5E8E3-457D-B52C-6626-E0EA7F048E6A}"/>
              </a:ext>
            </a:extLst>
          </p:cNvPr>
          <p:cNvSpPr txBox="1"/>
          <p:nvPr/>
        </p:nvSpPr>
        <p:spPr>
          <a:xfrm>
            <a:off x="8521543" y="3905267"/>
            <a:ext cx="338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Input : (B, C, 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BatchNorm1d : nn.BatchNorm1d(C)</a:t>
            </a:r>
          </a:p>
          <a:p>
            <a:endParaRPr lang="en-US" altLang="ko-KR" sz="1600" b="1" dirty="0"/>
          </a:p>
          <a:p>
            <a:r>
              <a:rPr lang="en-US" altLang="ko-KR" sz="1600" dirty="0"/>
              <a:t>Output : (B, C, N)</a:t>
            </a:r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E169F2-5DCE-30FA-F698-B9CDF0E6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" y="3666480"/>
            <a:ext cx="819264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89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BatchNorm</a:t>
            </a:r>
            <a:r>
              <a:rPr lang="en-US" altLang="ko-KR" dirty="0"/>
              <a:t> for 3D point clouds </a:t>
            </a:r>
            <a:r>
              <a:rPr lang="ko-KR" altLang="en-US" dirty="0"/>
              <a:t>구현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707DDC-2DE1-0DEE-5660-6C65F862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" y="3665615"/>
            <a:ext cx="7337292" cy="3144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0130CD-F356-60F5-ACE6-BB831F41E2EF}"/>
              </a:ext>
            </a:extLst>
          </p:cNvPr>
          <p:cNvSpPr txBox="1"/>
          <p:nvPr/>
        </p:nvSpPr>
        <p:spPr>
          <a:xfrm>
            <a:off x="8521543" y="3905267"/>
            <a:ext cx="338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Input : (B, C, 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BatchNorm1d : nn.BatchNorm1d(C)</a:t>
            </a:r>
          </a:p>
          <a:p>
            <a:endParaRPr lang="en-US" altLang="ko-KR" sz="1600" b="1" dirty="0"/>
          </a:p>
          <a:p>
            <a:r>
              <a:rPr lang="en-US" altLang="ko-KR" sz="1600" dirty="0"/>
              <a:t>Output : (B, C, N)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821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89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 err="1"/>
              <a:t>BatchNorm</a:t>
            </a:r>
            <a:r>
              <a:rPr lang="en-US" altLang="ko-KR" dirty="0"/>
              <a:t> for 3D point clouds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4F18C-8BF4-9618-0A28-CB76B9D7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" y="3928021"/>
            <a:ext cx="8164064" cy="2619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571224-4855-4A1E-4E9B-705BFB52EECE}"/>
              </a:ext>
            </a:extLst>
          </p:cNvPr>
          <p:cNvSpPr txBox="1"/>
          <p:nvPr/>
        </p:nvSpPr>
        <p:spPr>
          <a:xfrm>
            <a:off x="8521543" y="3905267"/>
            <a:ext cx="338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Input : (B, C, 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BatchNorm1d : nn.BatchNorm1d(C)</a:t>
            </a:r>
          </a:p>
          <a:p>
            <a:endParaRPr lang="en-US" altLang="ko-KR" sz="1600" b="1" dirty="0"/>
          </a:p>
          <a:p>
            <a:r>
              <a:rPr lang="en-US" altLang="ko-KR" sz="1600" dirty="0"/>
              <a:t>Output : (B, C, N)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540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7D4437-A9A6-D212-09EE-F0E1BCD7FFAD}"/>
              </a:ext>
            </a:extLst>
          </p:cNvPr>
          <p:cNvGrpSpPr/>
          <p:nvPr/>
        </p:nvGrpSpPr>
        <p:grpSpPr>
          <a:xfrm>
            <a:off x="0" y="-32425"/>
            <a:ext cx="12192000" cy="369332"/>
            <a:chOff x="0" y="-32425"/>
            <a:chExt cx="12192000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337068-1DF8-FBA7-049E-C06BC3AEB48D}"/>
                </a:ext>
              </a:extLst>
            </p:cNvPr>
            <p:cNvSpPr/>
            <p:nvPr/>
          </p:nvSpPr>
          <p:spPr>
            <a:xfrm>
              <a:off x="0" y="-32425"/>
              <a:ext cx="12192000" cy="369332"/>
            </a:xfrm>
            <a:prstGeom prst="rect">
              <a:avLst/>
            </a:prstGeom>
            <a:solidFill>
              <a:srgbClr val="1428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EC1684-7240-860C-8049-F7B5EA7E9EC5}"/>
                </a:ext>
              </a:extLst>
            </p:cNvPr>
            <p:cNvSpPr txBox="1"/>
            <p:nvPr/>
          </p:nvSpPr>
          <p:spPr>
            <a:xfrm>
              <a:off x="0" y="-32425"/>
              <a:ext cx="3532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AI </a:t>
              </a:r>
              <a:r>
                <a:rPr lang="ko-KR" altLang="en-US" b="1" dirty="0">
                  <a:solidFill>
                    <a:schemeClr val="bg1"/>
                  </a:solidFill>
                </a:rPr>
                <a:t>전문가 과정</a:t>
              </a:r>
              <a:r>
                <a:rPr lang="en-US" altLang="ko-KR" b="1" dirty="0">
                  <a:solidFill>
                    <a:schemeClr val="bg1"/>
                  </a:solidFill>
                </a:rPr>
                <a:t> –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PointNet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구현</a:t>
              </a:r>
            </a:p>
          </p:txBody>
        </p:sp>
      </p:grpSp>
      <p:pic>
        <p:nvPicPr>
          <p:cNvPr id="8" name="Picture 2" descr="PointNet">
            <a:extLst>
              <a:ext uri="{FF2B5EF4-FFF2-40B4-BE49-F238E27FC236}">
                <a16:creationId xmlns:a16="http://schemas.microsoft.com/office/drawing/2014/main" id="{D735CA7C-FF0E-3831-0AD6-09A9E9227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3"/>
          <a:stretch/>
        </p:blipFill>
        <p:spPr bwMode="auto">
          <a:xfrm>
            <a:off x="0" y="1501991"/>
            <a:ext cx="12192000" cy="21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E89A6-3FCB-B8AA-F3D6-84D6DB5AB621}"/>
              </a:ext>
            </a:extLst>
          </p:cNvPr>
          <p:cNvSpPr txBox="1"/>
          <p:nvPr/>
        </p:nvSpPr>
        <p:spPr>
          <a:xfrm>
            <a:off x="133166" y="798990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PointNet</a:t>
            </a:r>
            <a:r>
              <a:rPr lang="ko-KR" altLang="en-US" b="1" dirty="0"/>
              <a:t> </a:t>
            </a:r>
            <a:r>
              <a:rPr lang="en-US" altLang="ko-KR" b="1" dirty="0"/>
              <a:t>classification : </a:t>
            </a:r>
            <a:r>
              <a:rPr lang="en-US" altLang="ko-KR" dirty="0"/>
              <a:t>Permute for 3D point clouds </a:t>
            </a:r>
            <a:r>
              <a:rPr lang="ko-KR" altLang="en-US" dirty="0"/>
              <a:t>구현</a:t>
            </a:r>
          </a:p>
        </p:txBody>
      </p:sp>
      <p:pic>
        <p:nvPicPr>
          <p:cNvPr id="11266" name="Picture 2" descr="Batch Normalization. Batch Normalization | by Romain Bouges | unpack |  Medium">
            <a:extLst>
              <a:ext uri="{FF2B5EF4-FFF2-40B4-BE49-F238E27FC236}">
                <a16:creationId xmlns:a16="http://schemas.microsoft.com/office/drawing/2014/main" id="{5F1D4E24-667F-BB0A-DE1F-64A27D65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0" y="3852909"/>
            <a:ext cx="3908281" cy="28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36BF9-EA25-E6F2-02BA-6BC69C593116}"/>
              </a:ext>
            </a:extLst>
          </p:cNvPr>
          <p:cNvSpPr txBox="1"/>
          <p:nvPr/>
        </p:nvSpPr>
        <p:spPr>
          <a:xfrm>
            <a:off x="4773116" y="4350109"/>
            <a:ext cx="6033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(B, C, H, W) input &gt; nn.BatchNorm2d(C) &gt; (B, C, H, W) output</a:t>
            </a:r>
          </a:p>
          <a:p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C414C-08E7-F47C-B159-DA7B1F284F25}"/>
              </a:ext>
            </a:extLst>
          </p:cNvPr>
          <p:cNvSpPr txBox="1"/>
          <p:nvPr/>
        </p:nvSpPr>
        <p:spPr>
          <a:xfrm>
            <a:off x="4773115" y="4717150"/>
            <a:ext cx="626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(B, C, H*W) input &gt; nn.BatchNorm1d(C) &gt; (B, C, H*W) output</a:t>
            </a:r>
          </a:p>
          <a:p>
            <a:endParaRPr lang="en-US" altLang="ko-KR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5E8E3-457D-B52C-6626-E0EA7F048E6A}"/>
              </a:ext>
            </a:extLst>
          </p:cNvPr>
          <p:cNvSpPr txBox="1"/>
          <p:nvPr/>
        </p:nvSpPr>
        <p:spPr>
          <a:xfrm>
            <a:off x="4211031" y="5647154"/>
            <a:ext cx="790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(B, N, C) input &gt; (B, C, N)</a:t>
            </a:r>
            <a:r>
              <a:rPr lang="en-US" altLang="ko-KR" sz="1600" dirty="0"/>
              <a:t> &gt; nn.BatchNorm1d(C) &gt; </a:t>
            </a:r>
            <a:r>
              <a:rPr lang="en-US" altLang="ko-KR" sz="1600" b="1" dirty="0"/>
              <a:t>(B, C, N) &gt; (B, N, C) output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9588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40804</TotalTime>
  <Words>1704</Words>
  <Application>Microsoft Office PowerPoint</Application>
  <PresentationFormat>와이드스크린</PresentationFormat>
  <Paragraphs>263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Lucida Grande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서동욱</dc:creator>
  <cp:lastModifiedBy>npex_3</cp:lastModifiedBy>
  <cp:revision>100</cp:revision>
  <dcterms:created xsi:type="dcterms:W3CDTF">2022-06-16T04:28:54Z</dcterms:created>
  <dcterms:modified xsi:type="dcterms:W3CDTF">2022-07-15T05:03:18Z</dcterms:modified>
</cp:coreProperties>
</file>