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g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 txBox="1"/>
          <p:nvPr/>
        </p:nvSpPr>
        <p:spPr>
          <a:xfrm>
            <a:off x="3352622" y="850089"/>
            <a:ext cx="5228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/>
            </a:lvl1pPr>
          </a:lstStyle>
          <a:p>
            <a:pPr/>
            <a:r>
              <a:t>PointNet + GCN</a:t>
            </a:r>
          </a:p>
        </p:txBody>
      </p:sp>
      <p:sp>
        <p:nvSpPr>
          <p:cNvPr id="95" name="TextBox 4"/>
          <p:cNvSpPr txBox="1"/>
          <p:nvPr/>
        </p:nvSpPr>
        <p:spPr>
          <a:xfrm>
            <a:off x="3410842" y="2679412"/>
            <a:ext cx="511905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3D point cloud classification</a:t>
            </a:r>
          </a:p>
        </p:txBody>
      </p:sp>
      <p:sp>
        <p:nvSpPr>
          <p:cNvPr id="96" name="TextBox 7"/>
          <p:cNvSpPr txBox="1"/>
          <p:nvPr/>
        </p:nvSpPr>
        <p:spPr>
          <a:xfrm>
            <a:off x="2512694" y="6187576"/>
            <a:ext cx="716661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CVPR 2017,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Charles R*. Qi, Hao Su*, Kaichun Mo, Leonidas J. Guibas</a:t>
            </a:r>
          </a:p>
        </p:txBody>
      </p:sp>
      <p:sp>
        <p:nvSpPr>
          <p:cNvPr id="97" name="TextBox 9"/>
          <p:cNvSpPr txBox="1"/>
          <p:nvPr/>
        </p:nvSpPr>
        <p:spPr>
          <a:xfrm>
            <a:off x="2024932" y="5839821"/>
            <a:ext cx="83553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PointNet: Deep Learning on Point Sets for 3D Classification and Segmentation</a:t>
            </a:r>
          </a:p>
        </p:txBody>
      </p:sp>
      <p:grpSp>
        <p:nvGrpSpPr>
          <p:cNvPr id="100" name="그룹 1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98" name="직사각형 12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TextBox 13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238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2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Box 9"/>
          <p:cNvSpPr txBox="1"/>
          <p:nvPr/>
        </p:nvSpPr>
        <p:spPr>
          <a:xfrm>
            <a:off x="178886" y="798989"/>
            <a:ext cx="462982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PointNet</a:t>
            </a:r>
            <a:r>
              <a:rPr b="0"/>
              <a:t>의 한계점</a:t>
            </a:r>
          </a:p>
        </p:txBody>
      </p:sp>
      <p:sp>
        <p:nvSpPr>
          <p:cNvPr id="243" name="직사각형 10"/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직사각형 12"/>
          <p:cNvSpPr/>
          <p:nvPr/>
        </p:nvSpPr>
        <p:spPr>
          <a:xfrm>
            <a:off x="3632451" y="1683098"/>
            <a:ext cx="2635185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직사각형 14"/>
          <p:cNvSpPr/>
          <p:nvPr/>
        </p:nvSpPr>
        <p:spPr>
          <a:xfrm>
            <a:off x="7547509" y="1683098"/>
            <a:ext cx="3096818" cy="2079926"/>
          </a:xfrm>
          <a:prstGeom prst="rect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직사각형 15"/>
          <p:cNvSpPr/>
          <p:nvPr/>
        </p:nvSpPr>
        <p:spPr>
          <a:xfrm>
            <a:off x="1963448" y="1781655"/>
            <a:ext cx="2413243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직사각형 16"/>
          <p:cNvSpPr/>
          <p:nvPr/>
        </p:nvSpPr>
        <p:spPr>
          <a:xfrm>
            <a:off x="5532277" y="1781655"/>
            <a:ext cx="33631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직사각형 17"/>
          <p:cNvSpPr/>
          <p:nvPr/>
        </p:nvSpPr>
        <p:spPr>
          <a:xfrm>
            <a:off x="9661358" y="1781655"/>
            <a:ext cx="24183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9" name="그림 8" descr="그림 8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2538" y="3955758"/>
            <a:ext cx="4194334" cy="2824758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타원 25"/>
          <p:cNvSpPr/>
          <p:nvPr/>
        </p:nvSpPr>
        <p:spPr>
          <a:xfrm>
            <a:off x="7213850" y="4130564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타원 29"/>
          <p:cNvSpPr/>
          <p:nvPr/>
        </p:nvSpPr>
        <p:spPr>
          <a:xfrm>
            <a:off x="7213850" y="4371251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타원 30"/>
          <p:cNvSpPr/>
          <p:nvPr/>
        </p:nvSpPr>
        <p:spPr>
          <a:xfrm>
            <a:off x="7213850" y="4611937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타원 31"/>
          <p:cNvSpPr/>
          <p:nvPr/>
        </p:nvSpPr>
        <p:spPr>
          <a:xfrm>
            <a:off x="7213850" y="4852625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타원 32"/>
          <p:cNvSpPr/>
          <p:nvPr/>
        </p:nvSpPr>
        <p:spPr>
          <a:xfrm>
            <a:off x="7213850" y="5093311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타원 34"/>
          <p:cNvSpPr/>
          <p:nvPr/>
        </p:nvSpPr>
        <p:spPr>
          <a:xfrm>
            <a:off x="7213850" y="5333998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타원 36"/>
          <p:cNvSpPr/>
          <p:nvPr/>
        </p:nvSpPr>
        <p:spPr>
          <a:xfrm>
            <a:off x="7213850" y="5918372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타원 37"/>
          <p:cNvSpPr/>
          <p:nvPr/>
        </p:nvSpPr>
        <p:spPr>
          <a:xfrm>
            <a:off x="7213850" y="6159060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타원 38"/>
          <p:cNvSpPr/>
          <p:nvPr/>
        </p:nvSpPr>
        <p:spPr>
          <a:xfrm>
            <a:off x="7213850" y="6399746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9" name="TextBox 26"/>
          <p:cNvSpPr txBox="1"/>
          <p:nvPr/>
        </p:nvSpPr>
        <p:spPr>
          <a:xfrm>
            <a:off x="7282782" y="5509100"/>
            <a:ext cx="38711" cy="2164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400"/>
          </a:p>
        </p:txBody>
      </p:sp>
      <p:sp>
        <p:nvSpPr>
          <p:cNvPr id="260" name="타원 39"/>
          <p:cNvSpPr/>
          <p:nvPr/>
        </p:nvSpPr>
        <p:spPr>
          <a:xfrm>
            <a:off x="8909729" y="4135816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타원 40"/>
          <p:cNvSpPr/>
          <p:nvPr/>
        </p:nvSpPr>
        <p:spPr>
          <a:xfrm>
            <a:off x="8909729" y="4376504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타원 41"/>
          <p:cNvSpPr/>
          <p:nvPr/>
        </p:nvSpPr>
        <p:spPr>
          <a:xfrm>
            <a:off x="8909729" y="4617191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타원 42"/>
          <p:cNvSpPr/>
          <p:nvPr/>
        </p:nvSpPr>
        <p:spPr>
          <a:xfrm>
            <a:off x="8909729" y="4857877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타원 43"/>
          <p:cNvSpPr/>
          <p:nvPr/>
        </p:nvSpPr>
        <p:spPr>
          <a:xfrm>
            <a:off x="8909729" y="5098565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타원 44"/>
          <p:cNvSpPr/>
          <p:nvPr/>
        </p:nvSpPr>
        <p:spPr>
          <a:xfrm>
            <a:off x="8909729" y="5339252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타원 45"/>
          <p:cNvSpPr/>
          <p:nvPr/>
        </p:nvSpPr>
        <p:spPr>
          <a:xfrm>
            <a:off x="8909729" y="5923626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타원 46"/>
          <p:cNvSpPr/>
          <p:nvPr/>
        </p:nvSpPr>
        <p:spPr>
          <a:xfrm>
            <a:off x="8909729" y="6164312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타원 47"/>
          <p:cNvSpPr/>
          <p:nvPr/>
        </p:nvSpPr>
        <p:spPr>
          <a:xfrm>
            <a:off x="8909729" y="6405000"/>
            <a:ext cx="176575" cy="176575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TextBox 48"/>
          <p:cNvSpPr txBox="1"/>
          <p:nvPr/>
        </p:nvSpPr>
        <p:spPr>
          <a:xfrm>
            <a:off x="8978661" y="5514354"/>
            <a:ext cx="38710" cy="2164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400"/>
          </a:p>
        </p:txBody>
      </p:sp>
      <p:cxnSp>
        <p:nvCxnSpPr>
          <p:cNvPr id="270" name="직선 화살표 연결선 49"/>
          <p:cNvCxnSpPr>
            <a:stCxn id="250" idx="0"/>
            <a:endCxn id="260" idx="0"/>
          </p:cNvCxnSpPr>
          <p:nvPr/>
        </p:nvCxnSpPr>
        <p:spPr>
          <a:xfrm>
            <a:off x="7302137" y="4218851"/>
            <a:ext cx="1695880" cy="5253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  <p:cxnSp>
        <p:nvCxnSpPr>
          <p:cNvPr id="271" name="직선 화살표 연결선 50"/>
          <p:cNvCxnSpPr>
            <a:stCxn id="251" idx="0"/>
            <a:endCxn id="261" idx="0"/>
          </p:cNvCxnSpPr>
          <p:nvPr/>
        </p:nvCxnSpPr>
        <p:spPr>
          <a:xfrm>
            <a:off x="7302137" y="4459538"/>
            <a:ext cx="1695880" cy="5254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  <p:cxnSp>
        <p:nvCxnSpPr>
          <p:cNvPr id="272" name="직선 화살표 연결선 53"/>
          <p:cNvCxnSpPr>
            <a:stCxn id="252" idx="0"/>
            <a:endCxn id="262" idx="0"/>
          </p:cNvCxnSpPr>
          <p:nvPr/>
        </p:nvCxnSpPr>
        <p:spPr>
          <a:xfrm>
            <a:off x="7302137" y="4700224"/>
            <a:ext cx="1695880" cy="5255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  <p:cxnSp>
        <p:nvCxnSpPr>
          <p:cNvPr id="273" name="직선 화살표 연결선 57"/>
          <p:cNvCxnSpPr>
            <a:stCxn id="253" idx="0"/>
            <a:endCxn id="263" idx="0"/>
          </p:cNvCxnSpPr>
          <p:nvPr/>
        </p:nvCxnSpPr>
        <p:spPr>
          <a:xfrm>
            <a:off x="7302137" y="4940912"/>
            <a:ext cx="1695880" cy="5253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  <p:cxnSp>
        <p:nvCxnSpPr>
          <p:cNvPr id="274" name="직선 화살표 연결선 58"/>
          <p:cNvCxnSpPr>
            <a:stCxn id="254" idx="0"/>
            <a:endCxn id="264" idx="0"/>
          </p:cNvCxnSpPr>
          <p:nvPr/>
        </p:nvCxnSpPr>
        <p:spPr>
          <a:xfrm>
            <a:off x="7302137" y="5181598"/>
            <a:ext cx="1695880" cy="5255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  <p:cxnSp>
        <p:nvCxnSpPr>
          <p:cNvPr id="275" name="직선 화살표 연결선 59"/>
          <p:cNvCxnSpPr>
            <a:stCxn id="255" idx="0"/>
            <a:endCxn id="265" idx="0"/>
          </p:cNvCxnSpPr>
          <p:nvPr/>
        </p:nvCxnSpPr>
        <p:spPr>
          <a:xfrm>
            <a:off x="7302137" y="5422285"/>
            <a:ext cx="1695880" cy="5255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  <p:cxnSp>
        <p:nvCxnSpPr>
          <p:cNvPr id="276" name="직선 화살표 연결선 66"/>
          <p:cNvCxnSpPr>
            <a:stCxn id="256" idx="0"/>
            <a:endCxn id="266" idx="0"/>
          </p:cNvCxnSpPr>
          <p:nvPr/>
        </p:nvCxnSpPr>
        <p:spPr>
          <a:xfrm>
            <a:off x="7302137" y="6006659"/>
            <a:ext cx="1695880" cy="5255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  <p:cxnSp>
        <p:nvCxnSpPr>
          <p:cNvPr id="277" name="직선 화살표 연결선 69"/>
          <p:cNvCxnSpPr>
            <a:stCxn id="257" idx="0"/>
            <a:endCxn id="267" idx="0"/>
          </p:cNvCxnSpPr>
          <p:nvPr/>
        </p:nvCxnSpPr>
        <p:spPr>
          <a:xfrm>
            <a:off x="7302137" y="6247347"/>
            <a:ext cx="1695880" cy="5253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  <p:cxnSp>
        <p:nvCxnSpPr>
          <p:cNvPr id="278" name="직선 화살표 연결선 72"/>
          <p:cNvCxnSpPr>
            <a:stCxn id="258" idx="0"/>
            <a:endCxn id="268" idx="0"/>
          </p:cNvCxnSpPr>
          <p:nvPr/>
        </p:nvCxnSpPr>
        <p:spPr>
          <a:xfrm>
            <a:off x="7302137" y="6488033"/>
            <a:ext cx="1695880" cy="5255"/>
          </a:xfrm>
          <a:prstGeom prst="straightConnector1">
            <a:avLst/>
          </a:prstGeom>
          <a:ln w="6350">
            <a:solidFill>
              <a:srgbClr val="000000"/>
            </a:solidFill>
            <a:miter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280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2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extBox 9"/>
          <p:cNvSpPr txBox="1"/>
          <p:nvPr/>
        </p:nvSpPr>
        <p:spPr>
          <a:xfrm>
            <a:off x="178886" y="798989"/>
            <a:ext cx="462982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PointNet</a:t>
            </a:r>
            <a:r>
              <a:rPr b="0"/>
              <a:t>의 한계점</a:t>
            </a:r>
          </a:p>
        </p:txBody>
      </p:sp>
      <p:sp>
        <p:nvSpPr>
          <p:cNvPr id="285" name="직사각형 10"/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직사각형 12"/>
          <p:cNvSpPr/>
          <p:nvPr/>
        </p:nvSpPr>
        <p:spPr>
          <a:xfrm>
            <a:off x="3632451" y="1683098"/>
            <a:ext cx="2635185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직사각형 14"/>
          <p:cNvSpPr/>
          <p:nvPr/>
        </p:nvSpPr>
        <p:spPr>
          <a:xfrm>
            <a:off x="7547509" y="1683098"/>
            <a:ext cx="3096818" cy="2079926"/>
          </a:xfrm>
          <a:prstGeom prst="rect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직사각형 15"/>
          <p:cNvSpPr/>
          <p:nvPr/>
        </p:nvSpPr>
        <p:spPr>
          <a:xfrm>
            <a:off x="1963448" y="1781655"/>
            <a:ext cx="2413243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직사각형 16"/>
          <p:cNvSpPr/>
          <p:nvPr/>
        </p:nvSpPr>
        <p:spPr>
          <a:xfrm>
            <a:off x="5532277" y="1781655"/>
            <a:ext cx="33631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0" name="직사각형 17"/>
          <p:cNvSpPr/>
          <p:nvPr/>
        </p:nvSpPr>
        <p:spPr>
          <a:xfrm>
            <a:off x="9661358" y="1781655"/>
            <a:ext cx="24183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1" name="그림 8" descr="그림 8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701" y="3955758"/>
            <a:ext cx="4194335" cy="2824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218" t="0" r="0" b="21348"/>
          <a:stretch>
            <a:fillRect/>
          </a:stretch>
        </p:blipFill>
        <p:spPr>
          <a:xfrm>
            <a:off x="4526214" y="3918418"/>
            <a:ext cx="7384792" cy="2899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7"/>
          <p:cNvGrpSpPr/>
          <p:nvPr/>
        </p:nvGrpSpPr>
        <p:grpSpPr>
          <a:xfrm>
            <a:off x="0" y="4217199"/>
            <a:ext cx="12192000" cy="2120101"/>
            <a:chOff x="0" y="0"/>
            <a:chExt cx="12192000" cy="2120099"/>
          </a:xfrm>
        </p:grpSpPr>
        <p:pic>
          <p:nvPicPr>
            <p:cNvPr id="29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52423"/>
            <a:stretch>
              <a:fillRect/>
            </a:stretch>
          </p:blipFill>
          <p:spPr>
            <a:xfrm>
              <a:off x="0" y="0"/>
              <a:ext cx="12192000" cy="2120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직사각형 24"/>
            <p:cNvSpPr/>
            <p:nvPr/>
          </p:nvSpPr>
          <p:spPr>
            <a:xfrm>
              <a:off x="6096000" y="343912"/>
              <a:ext cx="1719311" cy="290310"/>
            </a:xfrm>
            <a:prstGeom prst="rect">
              <a:avLst/>
            </a:prstGeom>
            <a:solidFill>
              <a:srgbClr val="CBDA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직사각형 43"/>
            <p:cNvSpPr/>
            <p:nvPr/>
          </p:nvSpPr>
          <p:spPr>
            <a:xfrm rot="5400000">
              <a:off x="6087912" y="875794"/>
              <a:ext cx="1719312" cy="648176"/>
            </a:xfrm>
            <a:prstGeom prst="rect">
              <a:avLst/>
            </a:prstGeom>
            <a:solidFill>
              <a:srgbClr val="CBDA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0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298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3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TextBox 9"/>
          <p:cNvSpPr txBox="1"/>
          <p:nvPr/>
        </p:nvSpPr>
        <p:spPr>
          <a:xfrm>
            <a:off x="178886" y="798989"/>
            <a:ext cx="462982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PointNet</a:t>
            </a:r>
            <a:r>
              <a:rPr b="0"/>
              <a:t>의 한계점</a:t>
            </a:r>
          </a:p>
        </p:txBody>
      </p:sp>
      <p:sp>
        <p:nvSpPr>
          <p:cNvPr id="303" name="직사각형 10"/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직사각형 12"/>
          <p:cNvSpPr/>
          <p:nvPr/>
        </p:nvSpPr>
        <p:spPr>
          <a:xfrm>
            <a:off x="3632451" y="1683098"/>
            <a:ext cx="2635185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직사각형 14"/>
          <p:cNvSpPr/>
          <p:nvPr/>
        </p:nvSpPr>
        <p:spPr>
          <a:xfrm>
            <a:off x="7547509" y="1683098"/>
            <a:ext cx="3096818" cy="2079926"/>
          </a:xfrm>
          <a:prstGeom prst="rect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직사각형 15"/>
          <p:cNvSpPr/>
          <p:nvPr/>
        </p:nvSpPr>
        <p:spPr>
          <a:xfrm>
            <a:off x="1963448" y="1781655"/>
            <a:ext cx="2413243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직사각형 16"/>
          <p:cNvSpPr/>
          <p:nvPr/>
        </p:nvSpPr>
        <p:spPr>
          <a:xfrm>
            <a:off x="5532277" y="1781655"/>
            <a:ext cx="33631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직사각형 17"/>
          <p:cNvSpPr/>
          <p:nvPr/>
        </p:nvSpPr>
        <p:spPr>
          <a:xfrm>
            <a:off x="9661358" y="1781655"/>
            <a:ext cx="24183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36642" r="82590" b="31874"/>
          <a:stretch>
            <a:fillRect/>
          </a:stretch>
        </p:blipFill>
        <p:spPr>
          <a:xfrm>
            <a:off x="6629086" y="4837173"/>
            <a:ext cx="1285142" cy="1205155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직사각형 37"/>
          <p:cNvSpPr/>
          <p:nvPr/>
        </p:nvSpPr>
        <p:spPr>
          <a:xfrm>
            <a:off x="417251" y="4398307"/>
            <a:ext cx="1935332" cy="2079927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직사각형 38"/>
          <p:cNvSpPr/>
          <p:nvPr/>
        </p:nvSpPr>
        <p:spPr>
          <a:xfrm>
            <a:off x="3632451" y="4398307"/>
            <a:ext cx="2635185" cy="2079927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직사각형 39"/>
          <p:cNvSpPr/>
          <p:nvPr/>
        </p:nvSpPr>
        <p:spPr>
          <a:xfrm>
            <a:off x="7547509" y="4398307"/>
            <a:ext cx="3096818" cy="2079927"/>
          </a:xfrm>
          <a:prstGeom prst="rect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직사각형 40"/>
          <p:cNvSpPr/>
          <p:nvPr/>
        </p:nvSpPr>
        <p:spPr>
          <a:xfrm>
            <a:off x="1963448" y="4496865"/>
            <a:ext cx="2413243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직사각형 42"/>
          <p:cNvSpPr/>
          <p:nvPr/>
        </p:nvSpPr>
        <p:spPr>
          <a:xfrm>
            <a:off x="9661358" y="4496865"/>
            <a:ext cx="24183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7" name="그룹 47"/>
          <p:cNvGrpSpPr/>
          <p:nvPr/>
        </p:nvGrpSpPr>
        <p:grpSpPr>
          <a:xfrm>
            <a:off x="7910987" y="4505021"/>
            <a:ext cx="985165" cy="1840435"/>
            <a:chOff x="0" y="0"/>
            <a:chExt cx="985163" cy="1840433"/>
          </a:xfrm>
        </p:grpSpPr>
        <p:pic>
          <p:nvPicPr>
            <p:cNvPr id="31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9636" t="6276" r="27065" b="52423"/>
            <a:stretch>
              <a:fillRect/>
            </a:stretch>
          </p:blipFill>
          <p:spPr>
            <a:xfrm>
              <a:off x="0" y="0"/>
              <a:ext cx="985164" cy="1840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6" name="직사각형 44"/>
            <p:cNvSpPr/>
            <p:nvPr/>
          </p:nvSpPr>
          <p:spPr>
            <a:xfrm>
              <a:off x="0" y="43465"/>
              <a:ext cx="349402" cy="303234"/>
            </a:xfrm>
            <a:prstGeom prst="rect">
              <a:avLst/>
            </a:prstGeom>
            <a:solidFill>
              <a:srgbClr val="CBDA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8" name="TextBox 19"/>
          <p:cNvSpPr txBox="1"/>
          <p:nvPr/>
        </p:nvSpPr>
        <p:spPr>
          <a:xfrm>
            <a:off x="6745947" y="4513129"/>
            <a:ext cx="978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MLP+GCN</a:t>
            </a:r>
          </a:p>
        </p:txBody>
      </p:sp>
      <p:sp>
        <p:nvSpPr>
          <p:cNvPr id="319" name="직사각형 41"/>
          <p:cNvSpPr/>
          <p:nvPr/>
        </p:nvSpPr>
        <p:spPr>
          <a:xfrm>
            <a:off x="5553293" y="4496863"/>
            <a:ext cx="3363149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21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24" name="TextBox 9"/>
          <p:cNvSpPr txBox="1"/>
          <p:nvPr/>
        </p:nvSpPr>
        <p:spPr>
          <a:xfrm>
            <a:off x="178885" y="798989"/>
            <a:ext cx="62719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 + GCN</a:t>
            </a:r>
            <a:r>
              <a:t> </a:t>
            </a:r>
            <a:r>
              <a:t>classification : </a:t>
            </a:r>
            <a:r>
              <a:rPr b="0"/>
              <a:t>From point cloud to graph</a:t>
            </a:r>
          </a:p>
        </p:txBody>
      </p:sp>
      <p:pic>
        <p:nvPicPr>
          <p:cNvPr id="3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25951" b="0"/>
          <a:stretch>
            <a:fillRect/>
          </a:stretch>
        </p:blipFill>
        <p:spPr>
          <a:xfrm>
            <a:off x="2867574" y="1630404"/>
            <a:ext cx="5995115" cy="3838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27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30" name="TextBox 9"/>
          <p:cNvSpPr txBox="1"/>
          <p:nvPr/>
        </p:nvSpPr>
        <p:spPr>
          <a:xfrm>
            <a:off x="178885" y="798989"/>
            <a:ext cx="62719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From point cloud to graph</a:t>
            </a:r>
          </a:p>
        </p:txBody>
      </p:sp>
      <p:sp>
        <p:nvSpPr>
          <p:cNvPr id="331" name="TextBox 2"/>
          <p:cNvSpPr txBox="1"/>
          <p:nvPr/>
        </p:nvSpPr>
        <p:spPr>
          <a:xfrm>
            <a:off x="7941085" y="2705877"/>
            <a:ext cx="204846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K-nearest neighbor</a:t>
            </a:r>
          </a:p>
        </p:txBody>
      </p:sp>
      <p:pic>
        <p:nvPicPr>
          <p:cNvPr id="33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7856" y="2146040"/>
            <a:ext cx="4198145" cy="350959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직사각형 11"/>
          <p:cNvSpPr txBox="1"/>
          <p:nvPr/>
        </p:nvSpPr>
        <p:spPr>
          <a:xfrm>
            <a:off x="6581517" y="3531506"/>
            <a:ext cx="4825671" cy="3340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𝑑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−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𝑦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sSup>
                    <m:e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−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𝑦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35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38" name="TextBox 9"/>
          <p:cNvSpPr txBox="1"/>
          <p:nvPr/>
        </p:nvSpPr>
        <p:spPr>
          <a:xfrm>
            <a:off x="178885" y="798989"/>
            <a:ext cx="72115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Graph structure (Adjacency matrix)</a:t>
            </a:r>
          </a:p>
        </p:txBody>
      </p:sp>
      <p:pic>
        <p:nvPicPr>
          <p:cNvPr id="3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030607"/>
            <a:ext cx="12192001" cy="3414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41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44" name="TextBox 9"/>
          <p:cNvSpPr txBox="1"/>
          <p:nvPr/>
        </p:nvSpPr>
        <p:spPr>
          <a:xfrm>
            <a:off x="178885" y="798989"/>
            <a:ext cx="72115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Graph structure (Adjacency matrix)</a:t>
            </a:r>
          </a:p>
        </p:txBody>
      </p:sp>
      <p:pic>
        <p:nvPicPr>
          <p:cNvPr id="3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1993913"/>
            <a:ext cx="11531600" cy="35941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dataset.py"/>
          <p:cNvSpPr txBox="1"/>
          <p:nvPr/>
        </p:nvSpPr>
        <p:spPr>
          <a:xfrm>
            <a:off x="326692" y="1396451"/>
            <a:ext cx="11589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dataset.py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48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51" name="TextBox 9"/>
          <p:cNvSpPr txBox="1"/>
          <p:nvPr/>
        </p:nvSpPr>
        <p:spPr>
          <a:xfrm>
            <a:off x="178885" y="798989"/>
            <a:ext cx="72115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Graph structure (Adjacency matrix)</a:t>
            </a:r>
          </a:p>
        </p:txBody>
      </p:sp>
      <p:pic>
        <p:nvPicPr>
          <p:cNvPr id="3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499" y="1509617"/>
            <a:ext cx="7949002" cy="4749474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dataset.py"/>
          <p:cNvSpPr txBox="1"/>
          <p:nvPr/>
        </p:nvSpPr>
        <p:spPr>
          <a:xfrm>
            <a:off x="326692" y="1396451"/>
            <a:ext cx="11589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dataset.py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55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58" name="TextBox 9"/>
          <p:cNvSpPr txBox="1"/>
          <p:nvPr/>
        </p:nvSpPr>
        <p:spPr>
          <a:xfrm>
            <a:off x="178885" y="798989"/>
            <a:ext cx="72115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Graph structure (Adjacency matrix)</a:t>
            </a:r>
          </a:p>
        </p:txBody>
      </p:sp>
      <p:pic>
        <p:nvPicPr>
          <p:cNvPr id="35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5244" y="1354454"/>
            <a:ext cx="8341512" cy="5307313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utils.py"/>
          <p:cNvSpPr txBox="1"/>
          <p:nvPr/>
        </p:nvSpPr>
        <p:spPr>
          <a:xfrm>
            <a:off x="326692" y="1396451"/>
            <a:ext cx="8156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utils.py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62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65" name="TextBox 9"/>
          <p:cNvSpPr txBox="1"/>
          <p:nvPr/>
        </p:nvSpPr>
        <p:spPr>
          <a:xfrm>
            <a:off x="178885" y="798989"/>
            <a:ext cx="62593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Graph convolutional layer</a:t>
            </a:r>
          </a:p>
        </p:txBody>
      </p:sp>
      <p:pic>
        <p:nvPicPr>
          <p:cNvPr id="36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627" y="1242485"/>
            <a:ext cx="6752599" cy="5544888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support 는 input과 weight의 matrix multiplication"/>
          <p:cNvSpPr txBox="1"/>
          <p:nvPr/>
        </p:nvSpPr>
        <p:spPr>
          <a:xfrm>
            <a:off x="7664420" y="1965755"/>
            <a:ext cx="3816806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support 는 input과 weight의 matrix multiplication</a:t>
            </a:r>
          </a:p>
        </p:txBody>
      </p:sp>
      <p:sp>
        <p:nvSpPr>
          <p:cNvPr id="368" name="output은 support와 adj matrix의 matrix multiplication"/>
          <p:cNvSpPr txBox="1"/>
          <p:nvPr/>
        </p:nvSpPr>
        <p:spPr>
          <a:xfrm>
            <a:off x="7664420" y="2490688"/>
            <a:ext cx="4132905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output은 support와 adj matrix의 matrix multiplication</a:t>
            </a:r>
          </a:p>
        </p:txBody>
      </p:sp>
      <p:sp>
        <p:nvSpPr>
          <p:cNvPr id="369" name="adj matrix가 identity matrix(I)일 때 nn.Linear와 동일합니다"/>
          <p:cNvSpPr txBox="1"/>
          <p:nvPr/>
        </p:nvSpPr>
        <p:spPr>
          <a:xfrm>
            <a:off x="7664420" y="4023155"/>
            <a:ext cx="4462557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adj matrix가 identity matrix(I)일 때 nn.Linear와 동일합니다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1990"/>
            <a:ext cx="12192000" cy="44561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그룹 72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103" name="직사각형 73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TextBox 74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106" name="TextBox 71"/>
          <p:cNvSpPr txBox="1"/>
          <p:nvPr/>
        </p:nvSpPr>
        <p:spPr>
          <a:xfrm>
            <a:off x="178885" y="798989"/>
            <a:ext cx="25556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71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74" name="TextBox 9"/>
          <p:cNvSpPr txBox="1"/>
          <p:nvPr/>
        </p:nvSpPr>
        <p:spPr>
          <a:xfrm>
            <a:off x="178885" y="798989"/>
            <a:ext cx="62593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Graph convolutional layer</a:t>
            </a:r>
          </a:p>
        </p:txBody>
      </p:sp>
      <p:sp>
        <p:nvSpPr>
          <p:cNvPr id="375" name="support 는 input과 weight의 matrix multiplication"/>
          <p:cNvSpPr txBox="1"/>
          <p:nvPr/>
        </p:nvSpPr>
        <p:spPr>
          <a:xfrm>
            <a:off x="7664420" y="1965755"/>
            <a:ext cx="3816806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support 는 input과 weight의 matrix multiplication</a:t>
            </a:r>
          </a:p>
        </p:txBody>
      </p:sp>
      <p:sp>
        <p:nvSpPr>
          <p:cNvPr id="376" name="output은 support와 adj matrix의 matrix multiplication"/>
          <p:cNvSpPr txBox="1"/>
          <p:nvPr/>
        </p:nvSpPr>
        <p:spPr>
          <a:xfrm>
            <a:off x="7664420" y="2490688"/>
            <a:ext cx="4132905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output은 support와 adj matrix의 matrix multiplication</a:t>
            </a:r>
          </a:p>
        </p:txBody>
      </p:sp>
      <p:sp>
        <p:nvSpPr>
          <p:cNvPr id="377" name="adj matrix가 identity matrix(I)일 때 nn.Linear와 동일합니다"/>
          <p:cNvSpPr txBox="1"/>
          <p:nvPr/>
        </p:nvSpPr>
        <p:spPr>
          <a:xfrm>
            <a:off x="7664420" y="4023155"/>
            <a:ext cx="4462557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adj matrix가 identity matrix(I)일 때 nn.Linear와 동일합니다</a:t>
            </a:r>
          </a:p>
        </p:txBody>
      </p:sp>
      <p:pic>
        <p:nvPicPr>
          <p:cNvPr id="3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227" y="1250562"/>
            <a:ext cx="6574232" cy="5528734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torch.spmm = sparse matrix multiplication"/>
          <p:cNvSpPr txBox="1"/>
          <p:nvPr/>
        </p:nvSpPr>
        <p:spPr>
          <a:xfrm>
            <a:off x="7573126" y="5293879"/>
            <a:ext cx="43154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torch.spmm = sparse matrix multiplication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81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84" name="TextBox 9"/>
          <p:cNvSpPr txBox="1"/>
          <p:nvPr/>
        </p:nvSpPr>
        <p:spPr>
          <a:xfrm>
            <a:off x="178885" y="798989"/>
            <a:ext cx="6564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Graph convolutional network</a:t>
            </a:r>
          </a:p>
        </p:txBody>
      </p:sp>
      <p:pic>
        <p:nvPicPr>
          <p:cNvPr id="3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22795" b="0"/>
          <a:stretch>
            <a:fillRect/>
          </a:stretch>
        </p:blipFill>
        <p:spPr>
          <a:xfrm>
            <a:off x="687773" y="1224389"/>
            <a:ext cx="5840692" cy="5476978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GCN은 graph convolution과 batch norm을 세트로 구성…"/>
          <p:cNvSpPr txBox="1"/>
          <p:nvPr/>
        </p:nvSpPr>
        <p:spPr>
          <a:xfrm>
            <a:off x="7228387" y="2164706"/>
            <a:ext cx="4694541" cy="2528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GCN은 graph convolution과 batch norm을 세트로 구성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n_in, n_hid1, n_hid2, n_out은 input dim부터 output dim까지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xs1은 gc1과 batchnorm1, relu activation을 통과한 후 얻은</a:t>
            </a:r>
          </a:p>
          <a:p>
            <a:pPr>
              <a:defRPr sz="1400"/>
            </a:pPr>
            <a:r>
              <a:t>output을 input과 concatenation하여 다음 레이어에 전달합니다.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x1, x2, x3를 거쳐 얻은 최종 output을 반환합니다.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25897" b="0"/>
          <a:stretch>
            <a:fillRect/>
          </a:stretch>
        </p:blipFill>
        <p:spPr>
          <a:xfrm>
            <a:off x="686205" y="1236987"/>
            <a:ext cx="6004380" cy="5451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1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89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92" name="TextBox 9"/>
          <p:cNvSpPr txBox="1"/>
          <p:nvPr/>
        </p:nvSpPr>
        <p:spPr>
          <a:xfrm>
            <a:off x="178885" y="798989"/>
            <a:ext cx="6564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Graph convolutional network</a:t>
            </a:r>
          </a:p>
        </p:txBody>
      </p:sp>
      <p:sp>
        <p:nvSpPr>
          <p:cNvPr id="393" name="GCN은 graph convolution과 batch norm을 세트로 구성…"/>
          <p:cNvSpPr txBox="1"/>
          <p:nvPr/>
        </p:nvSpPr>
        <p:spPr>
          <a:xfrm>
            <a:off x="7228387" y="2164706"/>
            <a:ext cx="4694541" cy="2528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GCN은 graph convolution과 batch norm을 세트로 구성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n_in, n_hid1, n_hid2, n_out은 input dim부터 output dim까지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xs1은 gc1과 batchnorm1, relu activation을 통과한 후 얻은</a:t>
            </a:r>
          </a:p>
          <a:p>
            <a:pPr>
              <a:defRPr sz="1400"/>
            </a:pPr>
            <a:r>
              <a:t>output을 input과 concatenation하여 다음 레이어에 전달합니다.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x1, x2, x3를 거쳐 얻은 최종 output을 반환합니다.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395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398" name="TextBox 9"/>
          <p:cNvSpPr txBox="1"/>
          <p:nvPr/>
        </p:nvSpPr>
        <p:spPr>
          <a:xfrm>
            <a:off x="178885" y="798989"/>
            <a:ext cx="49309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TNet + GCN</a:t>
            </a:r>
          </a:p>
        </p:txBody>
      </p:sp>
      <p:pic>
        <p:nvPicPr>
          <p:cNvPr id="39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74" y="2370437"/>
            <a:ext cx="6726998" cy="2117126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기존의 TNet은 MLP(nfeat, 64, 128, 1024), maxpooling으로…"/>
          <p:cNvSpPr txBox="1"/>
          <p:nvPr/>
        </p:nvSpPr>
        <p:spPr>
          <a:xfrm>
            <a:off x="7016720" y="2380606"/>
            <a:ext cx="4960748" cy="2985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기존의 TNet은 MLP(nfeat, 64, 128, 1024), maxpooling으로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이어지는 구성이었는데,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TNet + GCN을 추가하기 위해 MLP(nfeat, 64, 128, 128) 이후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GCN을 거쳐 input dimension 128에서 output dimension 1024로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매핑한 후 maxpooling으로 이루어집니다.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앞서 정의한 GCN에서 concatenation을 통해 output dimension이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2배가 되는 것에 주의하여 작성해주세요.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02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405" name="TextBox 9"/>
          <p:cNvSpPr txBox="1"/>
          <p:nvPr/>
        </p:nvSpPr>
        <p:spPr>
          <a:xfrm>
            <a:off x="178885" y="798989"/>
            <a:ext cx="49309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TNet + GCN</a:t>
            </a:r>
          </a:p>
        </p:txBody>
      </p:sp>
      <p:pic>
        <p:nvPicPr>
          <p:cNvPr id="40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34" y="2355501"/>
            <a:ext cx="6804594" cy="2146998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기존의 TNet은 MLP(nfeat, 64, 128, 1024), maxpooling으로…"/>
          <p:cNvSpPr txBox="1"/>
          <p:nvPr/>
        </p:nvSpPr>
        <p:spPr>
          <a:xfrm>
            <a:off x="7016720" y="2380606"/>
            <a:ext cx="4960748" cy="2985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기존의 TNet은 MLP(nfeat, 64, 128, 1024), maxpooling으로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이어지는 구성이었는데,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TNet + GCN을 추가하기 위해 MLP(nfeat, 64, 128, 128) 이후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GCN을 거쳐 input dimension 128에서 output dimension 1024로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매핑한 후 maxpooling으로 이루어집니다.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앞서 정의한 GCN에서 concatenation을 통해 output dimension이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2배가 되는 것에 주의하여 작성해주세요.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16" y="1308608"/>
            <a:ext cx="7699570" cy="53715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10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413" name="TextBox 9"/>
          <p:cNvSpPr txBox="1"/>
          <p:nvPr/>
        </p:nvSpPr>
        <p:spPr>
          <a:xfrm>
            <a:off x="178885" y="798989"/>
            <a:ext cx="49309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TNet + GCN</a:t>
            </a:r>
          </a:p>
        </p:txBody>
      </p:sp>
      <p:sp>
        <p:nvSpPr>
          <p:cNvPr id="414" name="기존의 Batch norm과 MLP로 구성된 세트를…"/>
          <p:cNvSpPr txBox="1"/>
          <p:nvPr/>
        </p:nvSpPr>
        <p:spPr>
          <a:xfrm>
            <a:off x="8077234" y="1652601"/>
            <a:ext cx="3936688" cy="4357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기존의 Batch norm과 MLP로 구성된 세트를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encoder, decoder란 이름으로 추상화했습니다.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(B,N,64)로 mapping된 features를 knn 기반의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Graph structure로 graph convolution합니다.</a:t>
            </a:r>
          </a:p>
          <a:p>
            <a:pPr>
              <a:defRPr sz="1400"/>
            </a:pP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TNet : (B,N,3) &gt; (B,N,3)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Encoder : (B,N,3) &gt; (B,N,3) &gt; (B,N,64) &gt; (B,N,64)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TNet : (B,N,64) &gt; (B,N,64)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BatchNorm : (B,N,64) &gt; (B,N,64)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MLP : (B,N,64) &gt; (B,N,64) &gt; (B,N,128) &gt; (B,N,128)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GCN : (B,N,128) &gt; (B,N,128) &gt; (B,N,256) &gt; (B,N,512*2)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Maxpooling : (B,N,1024) &gt; (B,1024)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Decoder : (B,1024) &gt; (B,1024) &gt; (B,512) &gt; (B,256)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Dropout : (B,256) &gt; (B,256)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FC-layer for k classes : (B,256) &gt; (B,nclass)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16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419" name="TextBox 9"/>
          <p:cNvSpPr txBox="1"/>
          <p:nvPr/>
        </p:nvSpPr>
        <p:spPr>
          <a:xfrm>
            <a:off x="178885" y="798989"/>
            <a:ext cx="49309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TNet + GCN</a:t>
            </a:r>
          </a:p>
        </p:txBody>
      </p:sp>
      <p:pic>
        <p:nvPicPr>
          <p:cNvPr id="42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11" y="1308608"/>
            <a:ext cx="7637335" cy="537159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기존의 Batch norm과 MLP로 구성된 세트를…"/>
          <p:cNvSpPr txBox="1"/>
          <p:nvPr/>
        </p:nvSpPr>
        <p:spPr>
          <a:xfrm>
            <a:off x="8077234" y="1652601"/>
            <a:ext cx="3936688" cy="4357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기존의 Batch norm과 MLP로 구성된 세트를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encoder, decoder란 이름으로 추상화했습니다.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(B,N,64)로 mapping된 features를 knn 기반의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Graph structure로 graph convolution합니다.</a:t>
            </a:r>
          </a:p>
          <a:p>
            <a:pPr>
              <a:defRPr sz="1400"/>
            </a:pP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TNet : (B,N,3) &gt; (B,N,3)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Encoder : (B,N,3) &gt; (B,N,3) &gt; (B,N,64) &gt; (B,N,64)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TNet : (B,N,64) &gt; (B,N,64)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BatchNorm : (B,N,64) &gt; (B,N,64)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MLP : (B,N,64) &gt; (B,N,64) &gt; (B,N,128) &gt; (B,N,128)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GCN : (B,N,128) &gt; (B,N,128) &gt; (B,N,256) &gt; (B,N,512*2)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Maxpooling : (B,N,1024) &gt; (B,1024)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Decoder : (B,1024) &gt; (B,1024) &gt; (B,512) &gt; (B,256)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Dropout : (B,256) &gt; (B,256)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796E6"/>
                </a:solidFill>
              </a:rPr>
              <a:t>-</a:t>
            </a:r>
            <a:r>
              <a:t> FC-layer for k classes : (B,256) &gt; (B,nclass)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23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426" name="TextBox 9"/>
          <p:cNvSpPr txBox="1"/>
          <p:nvPr/>
        </p:nvSpPr>
        <p:spPr>
          <a:xfrm>
            <a:off x="178885" y="798989"/>
            <a:ext cx="50771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Sparse matrix</a:t>
            </a:r>
          </a:p>
        </p:txBody>
      </p:sp>
      <p:pic>
        <p:nvPicPr>
          <p:cNvPr id="42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500" y="2743104"/>
            <a:ext cx="3372321" cy="1371792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TextBox 7"/>
          <p:cNvSpPr txBox="1"/>
          <p:nvPr/>
        </p:nvSpPr>
        <p:spPr>
          <a:xfrm>
            <a:off x="458220" y="2052734"/>
            <a:ext cx="300122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1. Pairwise distance</a:t>
            </a:r>
          </a:p>
        </p:txBody>
      </p:sp>
      <p:grpSp>
        <p:nvGrpSpPr>
          <p:cNvPr id="432" name="그룹"/>
          <p:cNvGrpSpPr/>
          <p:nvPr/>
        </p:nvGrpSpPr>
        <p:grpSpPr>
          <a:xfrm>
            <a:off x="7848897" y="1817897"/>
            <a:ext cx="3749651" cy="3651893"/>
            <a:chOff x="0" y="0"/>
            <a:chExt cx="3749649" cy="3651892"/>
          </a:xfrm>
        </p:grpSpPr>
        <p:sp>
          <p:nvSpPr>
            <p:cNvPr id="429" name="TextBox 12"/>
            <p:cNvSpPr txBox="1"/>
            <p:nvPr/>
          </p:nvSpPr>
          <p:spPr>
            <a:xfrm>
              <a:off x="821557" y="2806341"/>
              <a:ext cx="204846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K-nearest neighbor</a:t>
              </a:r>
            </a:p>
          </p:txBody>
        </p:sp>
        <p:sp>
          <p:nvSpPr>
            <p:cNvPr id="430" name="직사각형 13"/>
            <p:cNvSpPr txBox="1"/>
            <p:nvPr/>
          </p:nvSpPr>
          <p:spPr>
            <a:xfrm>
              <a:off x="0" y="3370714"/>
              <a:ext cx="3749650" cy="281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m:oMathPara>
              </a14:m>
            </a:p>
          </p:txBody>
        </p:sp>
        <p:pic>
          <p:nvPicPr>
            <p:cNvPr id="431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4736" y="0"/>
              <a:ext cx="3000177" cy="2508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34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43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00" y="2543050"/>
            <a:ext cx="5591956" cy="1771899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TextBox 10"/>
          <p:cNvSpPr txBox="1"/>
          <p:nvPr/>
        </p:nvSpPr>
        <p:spPr>
          <a:xfrm>
            <a:off x="320282" y="1909665"/>
            <a:ext cx="300122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1. Pairwise distance</a:t>
            </a:r>
          </a:p>
        </p:txBody>
      </p:sp>
      <p:grpSp>
        <p:nvGrpSpPr>
          <p:cNvPr id="442" name="그룹"/>
          <p:cNvGrpSpPr/>
          <p:nvPr/>
        </p:nvGrpSpPr>
        <p:grpSpPr>
          <a:xfrm>
            <a:off x="7848897" y="1817897"/>
            <a:ext cx="3749651" cy="3651893"/>
            <a:chOff x="0" y="0"/>
            <a:chExt cx="3749649" cy="3651892"/>
          </a:xfrm>
        </p:grpSpPr>
        <p:sp>
          <p:nvSpPr>
            <p:cNvPr id="439" name="TextBox 12"/>
            <p:cNvSpPr txBox="1"/>
            <p:nvPr/>
          </p:nvSpPr>
          <p:spPr>
            <a:xfrm>
              <a:off x="821557" y="2806341"/>
              <a:ext cx="204846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K-nearest neighbor</a:t>
              </a:r>
            </a:p>
          </p:txBody>
        </p:sp>
        <p:sp>
          <p:nvSpPr>
            <p:cNvPr id="440" name="직사각형 13"/>
            <p:cNvSpPr txBox="1"/>
            <p:nvPr/>
          </p:nvSpPr>
          <p:spPr>
            <a:xfrm>
              <a:off x="0" y="3370714"/>
              <a:ext cx="3749650" cy="281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m:oMathPara>
              </a14:m>
            </a:p>
          </p:txBody>
        </p:sp>
        <p:pic>
          <p:nvPicPr>
            <p:cNvPr id="441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4736" y="0"/>
              <a:ext cx="3000177" cy="2508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3" name="TextBox 9"/>
          <p:cNvSpPr txBox="1"/>
          <p:nvPr/>
        </p:nvSpPr>
        <p:spPr>
          <a:xfrm>
            <a:off x="178885" y="798989"/>
            <a:ext cx="50771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Sparse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45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448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994" y="2705877"/>
            <a:ext cx="6746903" cy="1600424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extBox 10"/>
          <p:cNvSpPr txBox="1"/>
          <p:nvPr/>
        </p:nvSpPr>
        <p:spPr>
          <a:xfrm>
            <a:off x="230714" y="2090056"/>
            <a:ext cx="300122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1. Pairwise distance</a:t>
            </a:r>
          </a:p>
        </p:txBody>
      </p:sp>
      <p:grpSp>
        <p:nvGrpSpPr>
          <p:cNvPr id="453" name="그룹"/>
          <p:cNvGrpSpPr/>
          <p:nvPr/>
        </p:nvGrpSpPr>
        <p:grpSpPr>
          <a:xfrm>
            <a:off x="7848897" y="1817897"/>
            <a:ext cx="3749651" cy="3651893"/>
            <a:chOff x="0" y="0"/>
            <a:chExt cx="3749649" cy="3651892"/>
          </a:xfrm>
        </p:grpSpPr>
        <p:sp>
          <p:nvSpPr>
            <p:cNvPr id="450" name="TextBox 12"/>
            <p:cNvSpPr txBox="1"/>
            <p:nvPr/>
          </p:nvSpPr>
          <p:spPr>
            <a:xfrm>
              <a:off x="821557" y="2806341"/>
              <a:ext cx="204846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K-nearest neighbor</a:t>
              </a:r>
            </a:p>
          </p:txBody>
        </p:sp>
        <p:sp>
          <p:nvSpPr>
            <p:cNvPr id="451" name="직사각형 13"/>
            <p:cNvSpPr txBox="1"/>
            <p:nvPr/>
          </p:nvSpPr>
          <p:spPr>
            <a:xfrm>
              <a:off x="0" y="3370714"/>
              <a:ext cx="3749650" cy="281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m:oMathPara>
              </a14:m>
            </a:p>
          </p:txBody>
        </p:sp>
        <p:pic>
          <p:nvPicPr>
            <p:cNvPr id="452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4736" y="0"/>
              <a:ext cx="3000177" cy="2508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4" name="TextBox 9"/>
          <p:cNvSpPr txBox="1"/>
          <p:nvPr/>
        </p:nvSpPr>
        <p:spPr>
          <a:xfrm>
            <a:off x="178885" y="798989"/>
            <a:ext cx="50771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Sparse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108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111" name="TextBox 7"/>
          <p:cNvSpPr txBox="1"/>
          <p:nvPr/>
        </p:nvSpPr>
        <p:spPr>
          <a:xfrm>
            <a:off x="178885" y="798989"/>
            <a:ext cx="26954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</a:t>
            </a:r>
          </a:p>
        </p:txBody>
      </p:sp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1990"/>
            <a:ext cx="12192000" cy="44561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직사각형 9"/>
          <p:cNvGrpSpPr/>
          <p:nvPr/>
        </p:nvGrpSpPr>
        <p:grpSpPr>
          <a:xfrm>
            <a:off x="0" y="3693111"/>
            <a:ext cx="12192000" cy="2264993"/>
            <a:chOff x="0" y="0"/>
            <a:chExt cx="12192000" cy="2264992"/>
          </a:xfrm>
        </p:grpSpPr>
        <p:sp>
          <p:nvSpPr>
            <p:cNvPr id="113" name="직사각형"/>
            <p:cNvSpPr/>
            <p:nvPr/>
          </p:nvSpPr>
          <p:spPr>
            <a:xfrm>
              <a:off x="0" y="0"/>
              <a:ext cx="12192000" cy="2264993"/>
            </a:xfrm>
            <a:prstGeom prst="rect">
              <a:avLst/>
            </a:prstGeom>
            <a:solidFill>
              <a:srgbClr val="E7E6E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4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114" name="MLP, T-Net, MaxPooling"/>
            <p:cNvSpPr txBox="1"/>
            <p:nvPr/>
          </p:nvSpPr>
          <p:spPr>
            <a:xfrm>
              <a:off x="45719" y="750226"/>
              <a:ext cx="12100561" cy="76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400">
                  <a:solidFill>
                    <a:srgbClr val="FF0000"/>
                  </a:solidFill>
                </a:defRPr>
              </a:lvl1pPr>
            </a:lstStyle>
            <a:p>
              <a:pPr/>
              <a:r>
                <a:t>MLP, T-Net, MaxPooling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56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459" name="TextBox 10"/>
          <p:cNvSpPr txBox="1"/>
          <p:nvPr/>
        </p:nvSpPr>
        <p:spPr>
          <a:xfrm>
            <a:off x="230713" y="2090056"/>
            <a:ext cx="39662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2. Sample k-nearest points</a:t>
            </a:r>
          </a:p>
        </p:txBody>
      </p:sp>
      <p:pic>
        <p:nvPicPr>
          <p:cNvPr id="46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03101"/>
            <a:ext cx="12192001" cy="2149405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TextBox 12"/>
          <p:cNvSpPr txBox="1"/>
          <p:nvPr/>
        </p:nvSpPr>
        <p:spPr>
          <a:xfrm>
            <a:off x="3410509" y="5362882"/>
            <a:ext cx="537098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K-nearest neighbor &gt; torch.topk(input, k, dim)</a:t>
            </a:r>
          </a:p>
          <a:p>
            <a:pPr/>
          </a:p>
          <a:p>
            <a:pPr/>
            <a:r>
              <a:t>topk_values, topk_indices = torch.topk(input, k, dim)</a:t>
            </a:r>
          </a:p>
        </p:txBody>
      </p:sp>
      <p:sp>
        <p:nvSpPr>
          <p:cNvPr id="462" name="TextBox 9"/>
          <p:cNvSpPr txBox="1"/>
          <p:nvPr/>
        </p:nvSpPr>
        <p:spPr>
          <a:xfrm>
            <a:off x="178885" y="798989"/>
            <a:ext cx="50771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Sparse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64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467" name="TextBox 10"/>
          <p:cNvSpPr txBox="1"/>
          <p:nvPr/>
        </p:nvSpPr>
        <p:spPr>
          <a:xfrm>
            <a:off x="230713" y="2090056"/>
            <a:ext cx="24591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3. Sparse matrix</a:t>
            </a:r>
          </a:p>
        </p:txBody>
      </p:sp>
      <p:pic>
        <p:nvPicPr>
          <p:cNvPr id="46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03101"/>
            <a:ext cx="12192001" cy="2149405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extBox 12"/>
          <p:cNvSpPr txBox="1"/>
          <p:nvPr/>
        </p:nvSpPr>
        <p:spPr>
          <a:xfrm>
            <a:off x="3493220" y="5106409"/>
            <a:ext cx="5205560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 = torch.sparse.FloatTensor(indices, values, size)</a:t>
            </a:r>
          </a:p>
          <a:p>
            <a:pPr/>
          </a:p>
          <a:p>
            <a:pPr/>
            <a:r>
              <a:t>Indices (2, N) torch.LongTensor</a:t>
            </a:r>
          </a:p>
          <a:p>
            <a:pPr/>
            <a:r>
              <a:t>Values (2*N,) torch. FloatTensor</a:t>
            </a:r>
          </a:p>
          <a:p>
            <a:pPr/>
            <a:r>
              <a:t>Size : torch.Size([N,N])</a:t>
            </a:r>
          </a:p>
        </p:txBody>
      </p:sp>
      <p:sp>
        <p:nvSpPr>
          <p:cNvPr id="470" name="TextBox 9"/>
          <p:cNvSpPr txBox="1"/>
          <p:nvPr/>
        </p:nvSpPr>
        <p:spPr>
          <a:xfrm>
            <a:off x="178885" y="798989"/>
            <a:ext cx="50771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Sparse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72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475" name="TextBox 10"/>
          <p:cNvSpPr txBox="1"/>
          <p:nvPr/>
        </p:nvSpPr>
        <p:spPr>
          <a:xfrm>
            <a:off x="230713" y="2090056"/>
            <a:ext cx="24591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3. Sparse matrix</a:t>
            </a:r>
          </a:p>
        </p:txBody>
      </p:sp>
      <p:pic>
        <p:nvPicPr>
          <p:cNvPr id="47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03101"/>
            <a:ext cx="12192001" cy="2149405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TextBox 12"/>
          <p:cNvSpPr txBox="1"/>
          <p:nvPr/>
        </p:nvSpPr>
        <p:spPr>
          <a:xfrm>
            <a:off x="3481165" y="5691168"/>
            <a:ext cx="52296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Sparse matrix (N,N) &gt; Batch sparse matrix (B,N,N)</a:t>
            </a:r>
          </a:p>
        </p:txBody>
      </p:sp>
      <p:sp>
        <p:nvSpPr>
          <p:cNvPr id="478" name="TextBox 12"/>
          <p:cNvSpPr txBox="1"/>
          <p:nvPr/>
        </p:nvSpPr>
        <p:spPr>
          <a:xfrm>
            <a:off x="4627235" y="5086417"/>
            <a:ext cx="29375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torch.stack([A1, A2, …, AB])</a:t>
            </a:r>
          </a:p>
        </p:txBody>
      </p:sp>
      <p:sp>
        <p:nvSpPr>
          <p:cNvPr id="479" name="TextBox 9"/>
          <p:cNvSpPr txBox="1"/>
          <p:nvPr/>
        </p:nvSpPr>
        <p:spPr>
          <a:xfrm>
            <a:off x="178885" y="798989"/>
            <a:ext cx="50771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Sparse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81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sp>
        <p:nvSpPr>
          <p:cNvPr id="484" name="TextBox 10"/>
          <p:cNvSpPr txBox="1"/>
          <p:nvPr/>
        </p:nvSpPr>
        <p:spPr>
          <a:xfrm>
            <a:off x="230713" y="2090056"/>
            <a:ext cx="452508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4. Sparse matrix multiplication</a:t>
            </a:r>
          </a:p>
        </p:txBody>
      </p:sp>
      <p:pic>
        <p:nvPicPr>
          <p:cNvPr id="4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9235" y="2793955"/>
            <a:ext cx="4572001" cy="256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520" y="3470023"/>
            <a:ext cx="41656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torch.spmm"/>
          <p:cNvSpPr txBox="1"/>
          <p:nvPr/>
        </p:nvSpPr>
        <p:spPr>
          <a:xfrm>
            <a:off x="2369244" y="5701814"/>
            <a:ext cx="12981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torch.spmm</a:t>
            </a:r>
          </a:p>
        </p:txBody>
      </p:sp>
      <p:sp>
        <p:nvSpPr>
          <p:cNvPr id="488" name="torch.bmm"/>
          <p:cNvSpPr txBox="1"/>
          <p:nvPr/>
        </p:nvSpPr>
        <p:spPr>
          <a:xfrm>
            <a:off x="8473309" y="5701814"/>
            <a:ext cx="1183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torch.bmm</a:t>
            </a:r>
          </a:p>
        </p:txBody>
      </p:sp>
      <p:sp>
        <p:nvSpPr>
          <p:cNvPr id="489" name="(B*N, B*N) @ (B*N, D)"/>
          <p:cNvSpPr txBox="1"/>
          <p:nvPr/>
        </p:nvSpPr>
        <p:spPr>
          <a:xfrm>
            <a:off x="1815101" y="6105805"/>
            <a:ext cx="24064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(B*N, B*N) @ (B*N, D)</a:t>
            </a:r>
          </a:p>
        </p:txBody>
      </p:sp>
      <p:sp>
        <p:nvSpPr>
          <p:cNvPr id="490" name="(B, N, N) @ (B, N, D)"/>
          <p:cNvSpPr txBox="1"/>
          <p:nvPr/>
        </p:nvSpPr>
        <p:spPr>
          <a:xfrm>
            <a:off x="7944672" y="6105805"/>
            <a:ext cx="22411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(B, N, N) @ (B, N, D)</a:t>
            </a:r>
          </a:p>
        </p:txBody>
      </p:sp>
      <p:sp>
        <p:nvSpPr>
          <p:cNvPr id="491" name="TextBox 9"/>
          <p:cNvSpPr txBox="1"/>
          <p:nvPr/>
        </p:nvSpPr>
        <p:spPr>
          <a:xfrm>
            <a:off x="178885" y="798989"/>
            <a:ext cx="50771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Sparse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493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4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TextBox 9"/>
          <p:cNvSpPr txBox="1"/>
          <p:nvPr/>
        </p:nvSpPr>
        <p:spPr>
          <a:xfrm>
            <a:off x="178886" y="798989"/>
            <a:ext cx="65259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+ GCN </a:t>
            </a:r>
            <a:r>
              <a:t>classification : </a:t>
            </a:r>
            <a:r>
              <a:rPr b="0"/>
              <a:t>Dynamic Graph Convolution</a:t>
            </a:r>
          </a:p>
        </p:txBody>
      </p:sp>
      <p:sp>
        <p:nvSpPr>
          <p:cNvPr id="498" name="직사각형 10"/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직사각형 12"/>
          <p:cNvSpPr/>
          <p:nvPr/>
        </p:nvSpPr>
        <p:spPr>
          <a:xfrm>
            <a:off x="3632451" y="1683098"/>
            <a:ext cx="2635185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0" name="직사각형 14"/>
          <p:cNvSpPr/>
          <p:nvPr/>
        </p:nvSpPr>
        <p:spPr>
          <a:xfrm>
            <a:off x="7547509" y="1683098"/>
            <a:ext cx="3096818" cy="2079926"/>
          </a:xfrm>
          <a:prstGeom prst="rect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1" name="직사각형 15"/>
          <p:cNvSpPr/>
          <p:nvPr/>
        </p:nvSpPr>
        <p:spPr>
          <a:xfrm>
            <a:off x="1963448" y="1781655"/>
            <a:ext cx="2413243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2" name="직사각형 16"/>
          <p:cNvSpPr/>
          <p:nvPr/>
        </p:nvSpPr>
        <p:spPr>
          <a:xfrm>
            <a:off x="5532277" y="1781655"/>
            <a:ext cx="33631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3" name="직사각형 17"/>
          <p:cNvSpPr/>
          <p:nvPr/>
        </p:nvSpPr>
        <p:spPr>
          <a:xfrm>
            <a:off x="9661358" y="1781655"/>
            <a:ext cx="24183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36642" r="82590" b="31874"/>
          <a:stretch>
            <a:fillRect/>
          </a:stretch>
        </p:blipFill>
        <p:spPr>
          <a:xfrm>
            <a:off x="2471629" y="4391608"/>
            <a:ext cx="1160822" cy="1088573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TextBox 1"/>
          <p:cNvSpPr txBox="1"/>
          <p:nvPr/>
        </p:nvSpPr>
        <p:spPr>
          <a:xfrm>
            <a:off x="2756160" y="4022276"/>
            <a:ext cx="6121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GCN</a:t>
            </a:r>
          </a:p>
        </p:txBody>
      </p:sp>
      <p:pic>
        <p:nvPicPr>
          <p:cNvPr id="50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36642" r="82590" b="31874"/>
          <a:stretch>
            <a:fillRect/>
          </a:stretch>
        </p:blipFill>
        <p:spPr>
          <a:xfrm>
            <a:off x="6386688" y="4391608"/>
            <a:ext cx="1160821" cy="1088573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TextBox 19"/>
          <p:cNvSpPr txBox="1"/>
          <p:nvPr/>
        </p:nvSpPr>
        <p:spPr>
          <a:xfrm>
            <a:off x="6671217" y="4022276"/>
            <a:ext cx="6121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GCN</a:t>
            </a:r>
          </a:p>
        </p:txBody>
      </p:sp>
      <p:sp>
        <p:nvSpPr>
          <p:cNvPr id="508" name="연결선: 꺾임 3"/>
          <p:cNvSpPr/>
          <p:nvPr/>
        </p:nvSpPr>
        <p:spPr>
          <a:xfrm flipH="1" rot="16200000">
            <a:off x="1504847" y="3969110"/>
            <a:ext cx="1607978" cy="325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9" name="연결선: 꺾임 20"/>
          <p:cNvSpPr/>
          <p:nvPr/>
        </p:nvSpPr>
        <p:spPr>
          <a:xfrm flipV="1">
            <a:off x="3632451" y="3295100"/>
            <a:ext cx="361052" cy="164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0" name="연결선: 꺾임 23"/>
          <p:cNvSpPr/>
          <p:nvPr/>
        </p:nvSpPr>
        <p:spPr>
          <a:xfrm flipH="1" rot="16200000">
            <a:off x="5327901" y="3877107"/>
            <a:ext cx="1624387" cy="493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연결선: 꺾임 25"/>
          <p:cNvSpPr/>
          <p:nvPr/>
        </p:nvSpPr>
        <p:spPr>
          <a:xfrm flipV="1">
            <a:off x="7547509" y="3295100"/>
            <a:ext cx="663431" cy="164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2" name="TextBox 26"/>
          <p:cNvSpPr txBox="1"/>
          <p:nvPr/>
        </p:nvSpPr>
        <p:spPr>
          <a:xfrm>
            <a:off x="2739328" y="5480180"/>
            <a:ext cx="6251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nx64</a:t>
            </a:r>
          </a:p>
        </p:txBody>
      </p:sp>
      <p:sp>
        <p:nvSpPr>
          <p:cNvPr id="513" name="TextBox 29"/>
          <p:cNvSpPr txBox="1"/>
          <p:nvPr/>
        </p:nvSpPr>
        <p:spPr>
          <a:xfrm>
            <a:off x="6521336" y="5480180"/>
            <a:ext cx="8794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nx1024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117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Box 9"/>
          <p:cNvSpPr txBox="1"/>
          <p:nvPr/>
        </p:nvSpPr>
        <p:spPr>
          <a:xfrm>
            <a:off x="178885" y="798989"/>
            <a:ext cx="619106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Permute for 3D point clouds </a:t>
            </a:r>
            <a:r>
              <a:rPr b="0"/>
              <a:t>구현</a:t>
            </a:r>
          </a:p>
        </p:txBody>
      </p:sp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750" y="3852909"/>
            <a:ext cx="3908281" cy="281866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23"/>
          <p:cNvSpPr txBox="1"/>
          <p:nvPr/>
        </p:nvSpPr>
        <p:spPr>
          <a:xfrm>
            <a:off x="4818836" y="4350108"/>
            <a:ext cx="5941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(B, C, H, W) input &gt; nn.BatchNorm2d(C) &gt; (B, C, H, W) output</a:t>
            </a:r>
          </a:p>
        </p:txBody>
      </p:sp>
      <p:sp>
        <p:nvSpPr>
          <p:cNvPr id="124" name="TextBox 24"/>
          <p:cNvSpPr txBox="1"/>
          <p:nvPr/>
        </p:nvSpPr>
        <p:spPr>
          <a:xfrm>
            <a:off x="4818834" y="4717150"/>
            <a:ext cx="617038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(B, C, H*W) input &gt; nn.BatchNorm1d(C) &gt; (B, C, H*W) output</a:t>
            </a:r>
          </a:p>
        </p:txBody>
      </p:sp>
      <p:sp>
        <p:nvSpPr>
          <p:cNvPr id="125" name="TextBox 27"/>
          <p:cNvSpPr txBox="1"/>
          <p:nvPr/>
        </p:nvSpPr>
        <p:spPr>
          <a:xfrm>
            <a:off x="4256751" y="5647154"/>
            <a:ext cx="781275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/>
            </a:pPr>
            <a:r>
              <a:t>(B, N, C) input &gt; (B, C, N)</a:t>
            </a:r>
            <a:r>
              <a:rPr b="0"/>
              <a:t> &gt; nn.BatchNorm1d(C) &gt; </a:t>
            </a:r>
            <a:r>
              <a:t>(B, C, N) &gt; (B, N, C)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127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직사각형 8"/>
          <p:cNvSpPr/>
          <p:nvPr/>
        </p:nvSpPr>
        <p:spPr>
          <a:xfrm>
            <a:off x="1963448" y="1781655"/>
            <a:ext cx="2413243" cy="1840435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extBox 9"/>
          <p:cNvSpPr txBox="1"/>
          <p:nvPr/>
        </p:nvSpPr>
        <p:spPr>
          <a:xfrm>
            <a:off x="178886" y="798989"/>
            <a:ext cx="462424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Shared MLP </a:t>
            </a:r>
            <a:r>
              <a:rPr b="0"/>
              <a:t>구현</a:t>
            </a:r>
          </a:p>
        </p:txBody>
      </p:sp>
      <p:grpSp>
        <p:nvGrpSpPr>
          <p:cNvPr id="144" name="그룹 5125"/>
          <p:cNvGrpSpPr/>
          <p:nvPr/>
        </p:nvGrpSpPr>
        <p:grpSpPr>
          <a:xfrm>
            <a:off x="459833" y="4673984"/>
            <a:ext cx="1914732" cy="1238546"/>
            <a:chOff x="0" y="0"/>
            <a:chExt cx="1914730" cy="1238545"/>
          </a:xfrm>
        </p:grpSpPr>
        <p:sp>
          <p:nvSpPr>
            <p:cNvPr id="133" name="사각형: 둥근 모서리 3"/>
            <p:cNvSpPr/>
            <p:nvPr/>
          </p:nvSpPr>
          <p:spPr>
            <a:xfrm>
              <a:off x="92587" y="0"/>
              <a:ext cx="1656315" cy="1238546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직선 화살표 연결선 12"/>
            <p:cNvSpPr/>
            <p:nvPr/>
          </p:nvSpPr>
          <p:spPr>
            <a:xfrm>
              <a:off x="-1" y="619272"/>
              <a:ext cx="328476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사각형: 둥근 모서리 13"/>
            <p:cNvSpPr/>
            <p:nvPr/>
          </p:nvSpPr>
          <p:spPr>
            <a:xfrm>
              <a:off x="355105" y="108805"/>
              <a:ext cx="248576" cy="1020934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TextBox 14"/>
            <p:cNvSpPr txBox="1"/>
            <p:nvPr/>
          </p:nvSpPr>
          <p:spPr>
            <a:xfrm rot="10800000">
              <a:off x="272450" y="337359"/>
              <a:ext cx="370841" cy="59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/>
            <a:p>
              <a:pPr/>
              <a:r>
                <a:t>n x 3</a:t>
              </a:r>
            </a:p>
          </p:txBody>
        </p:sp>
        <p:sp>
          <p:nvSpPr>
            <p:cNvPr id="137" name="사각형: 둥근 모서리 16"/>
            <p:cNvSpPr/>
            <p:nvPr/>
          </p:nvSpPr>
          <p:spPr>
            <a:xfrm>
              <a:off x="844858" y="110283"/>
              <a:ext cx="248576" cy="1020934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TextBox 17"/>
            <p:cNvSpPr txBox="1"/>
            <p:nvPr/>
          </p:nvSpPr>
          <p:spPr>
            <a:xfrm rot="10800000">
              <a:off x="762204" y="275018"/>
              <a:ext cx="370840" cy="72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/>
            <a:p>
              <a:pPr/>
              <a:r>
                <a:t>n x 64</a:t>
              </a:r>
            </a:p>
          </p:txBody>
        </p:sp>
        <p:sp>
          <p:nvSpPr>
            <p:cNvPr id="139" name="사각형: 둥근 모서리 19"/>
            <p:cNvSpPr/>
            <p:nvPr/>
          </p:nvSpPr>
          <p:spPr>
            <a:xfrm>
              <a:off x="1340261" y="110283"/>
              <a:ext cx="248576" cy="1020934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TextBox 20"/>
            <p:cNvSpPr txBox="1"/>
            <p:nvPr/>
          </p:nvSpPr>
          <p:spPr>
            <a:xfrm rot="10800000">
              <a:off x="1257605" y="275018"/>
              <a:ext cx="370841" cy="72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/>
            <a:p>
              <a:pPr/>
              <a:r>
                <a:t>n x 64</a:t>
              </a:r>
            </a:p>
          </p:txBody>
        </p:sp>
        <p:sp>
          <p:nvSpPr>
            <p:cNvPr id="141" name="직선 화살표 연결선 21"/>
            <p:cNvSpPr/>
            <p:nvPr/>
          </p:nvSpPr>
          <p:spPr>
            <a:xfrm>
              <a:off x="603680" y="625633"/>
              <a:ext cx="241180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직선 화살표 연결선 35"/>
            <p:cNvSpPr/>
            <p:nvPr/>
          </p:nvSpPr>
          <p:spPr>
            <a:xfrm>
              <a:off x="1093434" y="625633"/>
              <a:ext cx="241180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직선 화살표 연결선 36"/>
            <p:cNvSpPr/>
            <p:nvPr/>
          </p:nvSpPr>
          <p:spPr>
            <a:xfrm>
              <a:off x="1586255" y="628150"/>
              <a:ext cx="328476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2" name="연결선: 꺾임 37"/>
          <p:cNvSpPr/>
          <p:nvPr/>
        </p:nvSpPr>
        <p:spPr>
          <a:xfrm>
            <a:off x="1416050" y="3639820"/>
            <a:ext cx="1753870" cy="1027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0306"/>
                </a:lnTo>
                <a:lnTo>
                  <a:pt x="0" y="10306"/>
                </a:lnTo>
                <a:lnTo>
                  <a:pt x="0" y="21600"/>
                </a:ln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6" name="TextBox 5127"/>
          <p:cNvSpPr txBox="1"/>
          <p:nvPr/>
        </p:nvSpPr>
        <p:spPr>
          <a:xfrm>
            <a:off x="8065606" y="3989456"/>
            <a:ext cx="2080777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Fully-connected layer</a:t>
            </a:r>
          </a:p>
          <a:p>
            <a:pPr>
              <a:defRPr sz="1400"/>
            </a:pPr>
            <a:r>
              <a:t>Batch normalization</a:t>
            </a:r>
          </a:p>
          <a:p>
            <a:pPr>
              <a:defRPr sz="1400"/>
            </a:pPr>
            <a:r>
              <a:t>ReLU  activation function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Fully-connected layer</a:t>
            </a:r>
          </a:p>
          <a:p>
            <a:pPr>
              <a:defRPr sz="1400"/>
            </a:pPr>
            <a:r>
              <a:t>Batch normalization</a:t>
            </a:r>
          </a:p>
          <a:p>
            <a:pPr>
              <a:defRPr sz="1400"/>
            </a:pPr>
            <a:r>
              <a:t>ReLU  activation function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Fully-connected layer</a:t>
            </a:r>
          </a:p>
          <a:p>
            <a:pPr>
              <a:defRPr sz="1400"/>
            </a:pPr>
            <a:r>
              <a:t>Batch normalization</a:t>
            </a:r>
          </a:p>
          <a:p>
            <a:pPr>
              <a:defRPr sz="1400"/>
            </a:pPr>
            <a:r>
              <a:t>ReLU  activation function</a:t>
            </a:r>
          </a:p>
        </p:txBody>
      </p:sp>
      <p:sp>
        <p:nvSpPr>
          <p:cNvPr id="147" name="직사각형 44"/>
          <p:cNvSpPr/>
          <p:nvPr/>
        </p:nvSpPr>
        <p:spPr>
          <a:xfrm>
            <a:off x="5532277" y="1781655"/>
            <a:ext cx="3363148" cy="1840435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9" name="그룹 45"/>
          <p:cNvGrpSpPr/>
          <p:nvPr/>
        </p:nvGrpSpPr>
        <p:grpSpPr>
          <a:xfrm>
            <a:off x="2523471" y="4680344"/>
            <a:ext cx="1914731" cy="1238546"/>
            <a:chOff x="0" y="0"/>
            <a:chExt cx="1914730" cy="1238545"/>
          </a:xfrm>
        </p:grpSpPr>
        <p:sp>
          <p:nvSpPr>
            <p:cNvPr id="148" name="사각형: 둥근 모서리 46"/>
            <p:cNvSpPr/>
            <p:nvPr/>
          </p:nvSpPr>
          <p:spPr>
            <a:xfrm>
              <a:off x="92587" y="0"/>
              <a:ext cx="1656315" cy="1238546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직선 화살표 연결선 47"/>
            <p:cNvSpPr/>
            <p:nvPr/>
          </p:nvSpPr>
          <p:spPr>
            <a:xfrm>
              <a:off x="-1" y="619272"/>
              <a:ext cx="328476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사각형: 둥근 모서리 48"/>
            <p:cNvSpPr/>
            <p:nvPr/>
          </p:nvSpPr>
          <p:spPr>
            <a:xfrm>
              <a:off x="355105" y="108805"/>
              <a:ext cx="248576" cy="1020934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TextBox 49"/>
            <p:cNvSpPr txBox="1"/>
            <p:nvPr/>
          </p:nvSpPr>
          <p:spPr>
            <a:xfrm rot="10800000">
              <a:off x="272450" y="273541"/>
              <a:ext cx="370841" cy="726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/>
            <a:p>
              <a:pPr/>
              <a:r>
                <a:t>n x 64</a:t>
              </a:r>
            </a:p>
          </p:txBody>
        </p:sp>
        <p:sp>
          <p:nvSpPr>
            <p:cNvPr id="152" name="사각형: 둥근 모서리 50"/>
            <p:cNvSpPr/>
            <p:nvPr/>
          </p:nvSpPr>
          <p:spPr>
            <a:xfrm>
              <a:off x="844858" y="110283"/>
              <a:ext cx="248576" cy="1020934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TextBox 51"/>
            <p:cNvSpPr txBox="1"/>
            <p:nvPr/>
          </p:nvSpPr>
          <p:spPr>
            <a:xfrm rot="10800000">
              <a:off x="762204" y="275018"/>
              <a:ext cx="370840" cy="72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/>
            <a:p>
              <a:pPr/>
              <a:r>
                <a:t>n x 64</a:t>
              </a:r>
            </a:p>
          </p:txBody>
        </p:sp>
        <p:sp>
          <p:nvSpPr>
            <p:cNvPr id="154" name="사각형: 둥근 모서리 52"/>
            <p:cNvSpPr/>
            <p:nvPr/>
          </p:nvSpPr>
          <p:spPr>
            <a:xfrm>
              <a:off x="1340261" y="110283"/>
              <a:ext cx="248576" cy="1020934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TextBox 53"/>
            <p:cNvSpPr txBox="1"/>
            <p:nvPr/>
          </p:nvSpPr>
          <p:spPr>
            <a:xfrm rot="10800000">
              <a:off x="1257605" y="275018"/>
              <a:ext cx="370841" cy="72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/>
            <a:p>
              <a:pPr/>
              <a:r>
                <a:t>n x 64</a:t>
              </a:r>
            </a:p>
          </p:txBody>
        </p:sp>
        <p:sp>
          <p:nvSpPr>
            <p:cNvPr id="156" name="직선 화살표 연결선 54"/>
            <p:cNvSpPr/>
            <p:nvPr/>
          </p:nvSpPr>
          <p:spPr>
            <a:xfrm>
              <a:off x="603680" y="625633"/>
              <a:ext cx="241180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직선 화살표 연결선 55"/>
            <p:cNvSpPr/>
            <p:nvPr/>
          </p:nvSpPr>
          <p:spPr>
            <a:xfrm>
              <a:off x="1093434" y="625633"/>
              <a:ext cx="241180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직선 화살표 연결선 56"/>
            <p:cNvSpPr/>
            <p:nvPr/>
          </p:nvSpPr>
          <p:spPr>
            <a:xfrm>
              <a:off x="1586255" y="628150"/>
              <a:ext cx="328476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3" name="연결선: 꺾임 57"/>
          <p:cNvSpPr/>
          <p:nvPr/>
        </p:nvSpPr>
        <p:spPr>
          <a:xfrm>
            <a:off x="3479800" y="3639820"/>
            <a:ext cx="3733800" cy="103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3639"/>
                </a:lnTo>
                <a:lnTo>
                  <a:pt x="0" y="13639"/>
                </a:lnTo>
                <a:lnTo>
                  <a:pt x="0" y="21600"/>
                </a:ln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1" name="TextBox 66"/>
          <p:cNvSpPr txBox="1"/>
          <p:nvPr/>
        </p:nvSpPr>
        <p:spPr>
          <a:xfrm>
            <a:off x="10202386" y="3989456"/>
            <a:ext cx="1661616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: (N, </a:t>
            </a:r>
            <a:r>
              <a:rPr b="1">
                <a:solidFill>
                  <a:srgbClr val="FF0000"/>
                </a:solidFill>
              </a:rPr>
              <a:t>IN</a:t>
            </a:r>
            <a:r>
              <a:t>) &gt; (N,  D)</a:t>
            </a:r>
          </a:p>
          <a:p>
            <a:pPr>
              <a:defRPr sz="1400"/>
            </a:pPr>
            <a:r>
              <a:t>: (N,  D) &gt; (N,  D)</a:t>
            </a:r>
          </a:p>
          <a:p>
            <a:pPr>
              <a:defRPr sz="1400"/>
            </a:pPr>
            <a:r>
              <a:t>: (N,  D) &gt; (N,  D)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: (N,  D) &gt; (N,  D) </a:t>
            </a:r>
          </a:p>
          <a:p>
            <a:pPr>
              <a:defRPr sz="1400"/>
            </a:pPr>
            <a:r>
              <a:t>: (N,  D) &gt; (N,  D)</a:t>
            </a:r>
          </a:p>
          <a:p>
            <a:pPr>
              <a:defRPr sz="1400"/>
            </a:pPr>
            <a:r>
              <a:t>: (N,  D) &gt; (N,  D)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: (N,  D) &gt; (N,  D)</a:t>
            </a:r>
          </a:p>
          <a:p>
            <a:pPr>
              <a:defRPr sz="1400"/>
            </a:pPr>
            <a:r>
              <a:t>: (N,  D) &gt; (N,  D)</a:t>
            </a:r>
          </a:p>
          <a:p>
            <a:pPr>
              <a:defRPr sz="1400"/>
            </a:pPr>
            <a:r>
              <a:t>: (N,  D) &gt; (N, </a:t>
            </a:r>
            <a:r>
              <a:rPr b="1">
                <a:solidFill>
                  <a:srgbClr val="FF0000"/>
                </a:solidFill>
              </a:rPr>
              <a:t>OUT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165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1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직사각형 8"/>
          <p:cNvSpPr/>
          <p:nvPr/>
        </p:nvSpPr>
        <p:spPr>
          <a:xfrm>
            <a:off x="7547509" y="1781655"/>
            <a:ext cx="3096818" cy="1840435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TextBox 9"/>
          <p:cNvSpPr txBox="1"/>
          <p:nvPr/>
        </p:nvSpPr>
        <p:spPr>
          <a:xfrm>
            <a:off x="178885" y="798989"/>
            <a:ext cx="531450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Global max pooling </a:t>
            </a:r>
            <a:r>
              <a:rPr b="0"/>
              <a:t>구현</a:t>
            </a:r>
          </a:p>
        </p:txBody>
      </p:sp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730" y="4068238"/>
            <a:ext cx="4886326" cy="221932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직선 연결선 2"/>
          <p:cNvSpPr/>
          <p:nvPr/>
        </p:nvSpPr>
        <p:spPr>
          <a:xfrm flipH="1">
            <a:off x="5960659" y="3915052"/>
            <a:ext cx="1" cy="2539015"/>
          </a:xfrm>
          <a:prstGeom prst="line">
            <a:avLst/>
          </a:prstGeom>
          <a:ln w="38100">
            <a:solidFill>
              <a:srgbClr val="000000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6" name="그룹 3"/>
          <p:cNvGrpSpPr/>
          <p:nvPr/>
        </p:nvGrpSpPr>
        <p:grpSpPr>
          <a:xfrm>
            <a:off x="6477415" y="4068238"/>
            <a:ext cx="4300076" cy="2219326"/>
            <a:chOff x="0" y="0"/>
            <a:chExt cx="4300075" cy="2219325"/>
          </a:xfrm>
        </p:grpSpPr>
        <p:pic>
          <p:nvPicPr>
            <p:cNvPr id="173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20900" b="0"/>
            <a:stretch>
              <a:fillRect/>
            </a:stretch>
          </p:blipFill>
          <p:spPr>
            <a:xfrm>
              <a:off x="0" y="0"/>
              <a:ext cx="3865071" cy="2219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icture 2" descr="Picture 2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5095" t="10303" r="59280" b="54096"/>
            <a:stretch>
              <a:fillRect/>
            </a:stretch>
          </p:blipFill>
          <p:spPr>
            <a:xfrm>
              <a:off x="1228170" y="224871"/>
              <a:ext cx="763480" cy="790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83067" t="45778" r="9301" b="35724"/>
            <a:stretch>
              <a:fillRect/>
            </a:stretch>
          </p:blipFill>
          <p:spPr>
            <a:xfrm>
              <a:off x="3927213" y="809733"/>
              <a:ext cx="372863" cy="41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178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Box 9"/>
          <p:cNvSpPr txBox="1"/>
          <p:nvPr/>
        </p:nvSpPr>
        <p:spPr>
          <a:xfrm>
            <a:off x="178885" y="798989"/>
            <a:ext cx="520400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Transform module </a:t>
            </a:r>
            <a:r>
              <a:rPr b="0"/>
              <a:t>구현</a:t>
            </a:r>
          </a:p>
        </p:txBody>
      </p:sp>
      <p:sp>
        <p:nvSpPr>
          <p:cNvPr id="183" name="직사각형 10"/>
          <p:cNvSpPr/>
          <p:nvPr/>
        </p:nvSpPr>
        <p:spPr>
          <a:xfrm>
            <a:off x="417251" y="1781655"/>
            <a:ext cx="1935332" cy="1840435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621" t="55065" r="79320" b="13512"/>
          <a:stretch>
            <a:fillRect/>
          </a:stretch>
        </p:blipFill>
        <p:spPr>
          <a:xfrm>
            <a:off x="284085" y="4461786"/>
            <a:ext cx="2201663" cy="140025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직선 화살표 연결선 2"/>
          <p:cNvSpPr/>
          <p:nvPr/>
        </p:nvSpPr>
        <p:spPr>
          <a:xfrm>
            <a:off x="1384846" y="3641015"/>
            <a:ext cx="34" cy="820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6" name="직사각형 12"/>
          <p:cNvSpPr/>
          <p:nvPr/>
        </p:nvSpPr>
        <p:spPr>
          <a:xfrm>
            <a:off x="3632451" y="1781655"/>
            <a:ext cx="2635185" cy="1840435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3811" t="55065" r="57839" b="13512"/>
          <a:stretch>
            <a:fillRect/>
          </a:stretch>
        </p:blipFill>
        <p:spPr>
          <a:xfrm>
            <a:off x="3835141" y="4488420"/>
            <a:ext cx="2237174" cy="140025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직선 화살표 연결선 16"/>
          <p:cNvSpPr/>
          <p:nvPr/>
        </p:nvSpPr>
        <p:spPr>
          <a:xfrm>
            <a:off x="4951436" y="3641015"/>
            <a:ext cx="1259" cy="847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9" name="TextBox 8"/>
          <p:cNvSpPr txBox="1"/>
          <p:nvPr/>
        </p:nvSpPr>
        <p:spPr>
          <a:xfrm>
            <a:off x="7725560" y="3995677"/>
            <a:ext cx="3827263" cy="291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Transform network (T-Net) ?</a:t>
            </a:r>
          </a:p>
          <a:p>
            <a:pPr/>
          </a:p>
          <a:p>
            <a:pPr/>
            <a:r>
              <a:t>1. Permutation invariant </a:t>
            </a:r>
            <a:br/>
            <a:r>
              <a:t>   → (n! </a:t>
            </a:r>
            <a:r>
              <a:t>경우의 수는 모두 동일</a:t>
            </a:r>
            <a:r>
              <a:t>)</a:t>
            </a:r>
          </a:p>
          <a:p>
            <a:pPr/>
          </a:p>
          <a:p>
            <a:pPr/>
            <a:r>
              <a:t>2. Rigid motion invariant </a:t>
            </a:r>
            <a:br/>
            <a:r>
              <a:t>   → (</a:t>
            </a:r>
            <a:r>
              <a:t>점 사이의 상대적 거리와 방향 유지</a:t>
            </a:r>
            <a:r>
              <a:t>)</a:t>
            </a:r>
            <a:br/>
            <a:r>
              <a:t>   → Translation, Rotation, Reflection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193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extBox 9"/>
          <p:cNvSpPr txBox="1"/>
          <p:nvPr/>
        </p:nvSpPr>
        <p:spPr>
          <a:xfrm>
            <a:off x="178886" y="798989"/>
            <a:ext cx="520400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Transform module </a:t>
            </a:r>
            <a:r>
              <a:rPr b="0"/>
              <a:t>구현</a:t>
            </a:r>
          </a:p>
        </p:txBody>
      </p:sp>
      <p:sp>
        <p:nvSpPr>
          <p:cNvPr id="198" name="직사각형 10"/>
          <p:cNvSpPr/>
          <p:nvPr/>
        </p:nvSpPr>
        <p:spPr>
          <a:xfrm>
            <a:off x="417251" y="1781655"/>
            <a:ext cx="1935332" cy="1840435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621" t="55065" r="79320" b="13512"/>
          <a:stretch>
            <a:fillRect/>
          </a:stretch>
        </p:blipFill>
        <p:spPr>
          <a:xfrm>
            <a:off x="284085" y="4461786"/>
            <a:ext cx="2201663" cy="140025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직선 화살표 연결선 2"/>
          <p:cNvSpPr/>
          <p:nvPr/>
        </p:nvSpPr>
        <p:spPr>
          <a:xfrm>
            <a:off x="1384846" y="3641015"/>
            <a:ext cx="34" cy="820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1" name="직사각형 12"/>
          <p:cNvSpPr/>
          <p:nvPr/>
        </p:nvSpPr>
        <p:spPr>
          <a:xfrm>
            <a:off x="3632451" y="1781655"/>
            <a:ext cx="2635185" cy="1840435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3811" t="55065" r="57839" b="13512"/>
          <a:stretch>
            <a:fillRect/>
          </a:stretch>
        </p:blipFill>
        <p:spPr>
          <a:xfrm>
            <a:off x="3835141" y="4488420"/>
            <a:ext cx="2237174" cy="140025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직선 화살표 연결선 16"/>
          <p:cNvSpPr/>
          <p:nvPr/>
        </p:nvSpPr>
        <p:spPr>
          <a:xfrm>
            <a:off x="4951436" y="3641015"/>
            <a:ext cx="1259" cy="847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07" name="그룹 18"/>
          <p:cNvGrpSpPr/>
          <p:nvPr/>
        </p:nvGrpSpPr>
        <p:grpSpPr>
          <a:xfrm>
            <a:off x="7551187" y="4041938"/>
            <a:ext cx="2809506" cy="999961"/>
            <a:chOff x="0" y="0"/>
            <a:chExt cx="2809504" cy="999960"/>
          </a:xfrm>
        </p:grpSpPr>
        <p:sp>
          <p:nvSpPr>
            <p:cNvPr id="204" name="TextBox 19"/>
            <p:cNvSpPr txBox="1"/>
            <p:nvPr/>
          </p:nvSpPr>
          <p:spPr>
            <a:xfrm>
              <a:off x="782120" y="10291"/>
              <a:ext cx="1539301" cy="836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m>
                          <m:mPr>
                            <m:ctrlP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baseJc m:val="center"/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m:oMathPara>
              </a14:m>
            </a:p>
          </p:txBody>
        </p:sp>
        <p:sp>
          <p:nvSpPr>
            <p:cNvPr id="205" name="TextBox 20"/>
            <p:cNvSpPr txBox="1"/>
            <p:nvPr/>
          </p:nvSpPr>
          <p:spPr>
            <a:xfrm>
              <a:off x="2516439" y="33760"/>
              <a:ext cx="293066" cy="702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eqArr>
                          <m:eqArrPr>
                            <m:ctrlP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m:oMathPara>
              </a14:m>
            </a:p>
          </p:txBody>
        </p:sp>
        <p:sp>
          <p:nvSpPr>
            <p:cNvPr id="206" name="TextBox 21"/>
            <p:cNvSpPr txBox="1"/>
            <p:nvPr/>
          </p:nvSpPr>
          <p:spPr>
            <a:xfrm>
              <a:off x="0" y="0"/>
              <a:ext cx="655981" cy="999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eqArr>
                          <m:eqArrPr>
                            <m:ctrlP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limUpp>
                              <m:e>
                                <m: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lim>
                            </m:limUpp>
                          </m:e>
                          <m:e>
                            <m:limUpp>
                              <m:e>
                                <m: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lim>
                            </m:limUpp>
                          </m:e>
                          <m:e>
                            <m:limUpp>
                              <m:e>
                                <m: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lim>
                            </m:limUpp>
                          </m:e>
                        </m:eqArr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m:oMathPara>
              </a14:m>
            </a:p>
          </p:txBody>
        </p:sp>
      </p:grpSp>
      <p:grpSp>
        <p:nvGrpSpPr>
          <p:cNvPr id="211" name="그룹 22"/>
          <p:cNvGrpSpPr/>
          <p:nvPr/>
        </p:nvGrpSpPr>
        <p:grpSpPr>
          <a:xfrm>
            <a:off x="7389462" y="5247804"/>
            <a:ext cx="3337545" cy="1133262"/>
            <a:chOff x="0" y="0"/>
            <a:chExt cx="3337543" cy="1133261"/>
          </a:xfrm>
        </p:grpSpPr>
        <p:sp>
          <p:nvSpPr>
            <p:cNvPr id="208" name="TextBox 23"/>
            <p:cNvSpPr txBox="1"/>
            <p:nvPr/>
          </p:nvSpPr>
          <p:spPr>
            <a:xfrm>
              <a:off x="879310" y="50400"/>
              <a:ext cx="1871157" cy="875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m>
                          <m:mPr>
                            <m:ctrlP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baseJc m:val="center"/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0,63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63,0</m:t>
                                  </m:r>
                                </m:sub>
                              </m:sSub>
                            </m:e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63,63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m:oMathPara>
              </a14:m>
            </a:p>
          </p:txBody>
        </p:sp>
        <p:sp>
          <p:nvSpPr>
            <p:cNvPr id="209" name="TextBox 24"/>
            <p:cNvSpPr txBox="1"/>
            <p:nvPr/>
          </p:nvSpPr>
          <p:spPr>
            <a:xfrm>
              <a:off x="2877173" y="42769"/>
              <a:ext cx="460371" cy="929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eqArr>
                          <m:eqArrPr>
                            <m:ctrlP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e>
                                <m: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e>
                                <m: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m:oMathPara>
              </a14:m>
            </a:p>
          </p:txBody>
        </p:sp>
        <p:sp>
          <p:nvSpPr>
            <p:cNvPr id="210" name="TextBox 25"/>
            <p:cNvSpPr txBox="1"/>
            <p:nvPr/>
          </p:nvSpPr>
          <p:spPr>
            <a:xfrm>
              <a:off x="0" y="0"/>
              <a:ext cx="811398" cy="1133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eqArr>
                          <m:eqArrPr>
                            <m:ctrlP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limUpp>
                              <m:e>
                                <m:sSub>
                                  <m:e>
                                    <m:r>
                                      <a:rPr xmlns:a="http://schemas.openxmlformats.org/drawingml/2006/ma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lim>
                            </m:limUpp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limUpp>
                              <m:e>
                                <m:sSub>
                                  <m:e>
                                    <m:r>
                                      <a:rPr xmlns:a="http://schemas.openxmlformats.org/drawingml/2006/ma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lim>
                            </m:limUpp>
                          </m:e>
                        </m:eqArr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4"/>
          <p:cNvGrpSpPr/>
          <p:nvPr/>
        </p:nvGrpSpPr>
        <p:grpSpPr>
          <a:xfrm>
            <a:off x="0" y="-32426"/>
            <a:ext cx="12192000" cy="386848"/>
            <a:chOff x="0" y="0"/>
            <a:chExt cx="12192000" cy="386846"/>
          </a:xfrm>
        </p:grpSpPr>
        <p:sp>
          <p:nvSpPr>
            <p:cNvPr id="215" name="직사각형 5"/>
            <p:cNvSpPr/>
            <p:nvPr/>
          </p:nvSpPr>
          <p:spPr>
            <a:xfrm>
              <a:off x="0" y="0"/>
              <a:ext cx="12192000" cy="369333"/>
            </a:xfrm>
            <a:prstGeom prst="rect">
              <a:avLst/>
            </a:prstGeom>
            <a:solidFill>
              <a:srgbClr val="1428A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TextBox 6"/>
            <p:cNvSpPr txBox="1"/>
            <p:nvPr/>
          </p:nvSpPr>
          <p:spPr>
            <a:xfrm>
              <a:off x="45720" y="0"/>
              <a:ext cx="5368263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</a:defRPr>
              </a:pPr>
              <a:r>
                <a:t>AI </a:t>
              </a:r>
              <a:r>
                <a:t>전문가 과정</a:t>
              </a:r>
              <a:r>
                <a:t> – PointNet + GraphConvolution </a:t>
              </a:r>
              <a:r>
                <a:t>구현</a:t>
              </a:r>
            </a:p>
          </p:txBody>
        </p:sp>
      </p:grp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423"/>
          <a:stretch>
            <a:fillRect/>
          </a:stretch>
        </p:blipFill>
        <p:spPr>
          <a:xfrm>
            <a:off x="0" y="1501990"/>
            <a:ext cx="12192000" cy="2120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extBox 9"/>
          <p:cNvSpPr txBox="1"/>
          <p:nvPr/>
        </p:nvSpPr>
        <p:spPr>
          <a:xfrm>
            <a:off x="178885" y="798989"/>
            <a:ext cx="42343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- PointNet</a:t>
            </a:r>
            <a:r>
              <a:t> </a:t>
            </a:r>
            <a:r>
              <a:t>classification : </a:t>
            </a:r>
            <a:r>
              <a:rPr b="0"/>
              <a:t>PointNet </a:t>
            </a:r>
            <a:r>
              <a:rPr b="0"/>
              <a:t>구현</a:t>
            </a:r>
          </a:p>
        </p:txBody>
      </p:sp>
      <p:sp>
        <p:nvSpPr>
          <p:cNvPr id="220" name="직사각형 10"/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221" name="직선 화살표 연결선 11"/>
          <p:cNvCxnSpPr>
            <a:stCxn id="220" idx="0"/>
            <a:endCxn id="234" idx="0"/>
          </p:cNvCxnSpPr>
          <p:nvPr/>
        </p:nvCxnSpPr>
        <p:spPr>
          <a:xfrm>
            <a:off x="1384916" y="2723061"/>
            <a:ext cx="5261" cy="1968596"/>
          </a:xfrm>
          <a:prstGeom prst="straightConnector1">
            <a:avLst/>
          </a:prstGeom>
          <a:ln w="38100">
            <a:solidFill>
              <a:srgbClr val="FF0000"/>
            </a:solidFill>
            <a:miter/>
            <a:tailEnd type="triangle"/>
          </a:ln>
        </p:spPr>
      </p:cxnSp>
      <p:sp>
        <p:nvSpPr>
          <p:cNvPr id="222" name="직사각형 12"/>
          <p:cNvSpPr/>
          <p:nvPr/>
        </p:nvSpPr>
        <p:spPr>
          <a:xfrm>
            <a:off x="3632451" y="1683098"/>
            <a:ext cx="2635185" cy="2079926"/>
          </a:xfrm>
          <a:prstGeom prst="rect">
            <a:avLst/>
          </a:prstGeom>
          <a:ln w="571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223" name="직선 화살표 연결선 13"/>
          <p:cNvCxnSpPr>
            <a:stCxn id="222" idx="0"/>
            <a:endCxn id="235" idx="0"/>
          </p:cNvCxnSpPr>
          <p:nvPr/>
        </p:nvCxnSpPr>
        <p:spPr>
          <a:xfrm>
            <a:off x="4950043" y="2723061"/>
            <a:ext cx="8997" cy="1982799"/>
          </a:xfrm>
          <a:prstGeom prst="straightConnector1">
            <a:avLst/>
          </a:prstGeom>
          <a:ln w="38100">
            <a:solidFill>
              <a:srgbClr val="FF0000"/>
            </a:solidFill>
            <a:miter/>
            <a:tailEnd type="triangle"/>
          </a:ln>
        </p:spPr>
      </p:cxnSp>
      <p:sp>
        <p:nvSpPr>
          <p:cNvPr id="224" name="직사각형 14"/>
          <p:cNvSpPr/>
          <p:nvPr/>
        </p:nvSpPr>
        <p:spPr>
          <a:xfrm>
            <a:off x="7547509" y="1683098"/>
            <a:ext cx="3096818" cy="2079926"/>
          </a:xfrm>
          <a:prstGeom prst="rect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직사각형 15"/>
          <p:cNvSpPr/>
          <p:nvPr/>
        </p:nvSpPr>
        <p:spPr>
          <a:xfrm>
            <a:off x="1963448" y="1781655"/>
            <a:ext cx="2413243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직사각형 16"/>
          <p:cNvSpPr/>
          <p:nvPr/>
        </p:nvSpPr>
        <p:spPr>
          <a:xfrm>
            <a:off x="5532277" y="1781655"/>
            <a:ext cx="33631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직사각형 17"/>
          <p:cNvSpPr/>
          <p:nvPr/>
        </p:nvSpPr>
        <p:spPr>
          <a:xfrm>
            <a:off x="9661358" y="1781655"/>
            <a:ext cx="2418348" cy="1840435"/>
          </a:xfrm>
          <a:prstGeom prst="rect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228" name="직선 화살표 연결선 18"/>
          <p:cNvCxnSpPr>
            <a:stCxn id="225" idx="0"/>
            <a:endCxn id="231" idx="0"/>
          </p:cNvCxnSpPr>
          <p:nvPr/>
        </p:nvCxnSpPr>
        <p:spPr>
          <a:xfrm flipH="1">
            <a:off x="3170069" y="2701872"/>
            <a:ext cx="1" cy="2235388"/>
          </a:xfrm>
          <a:prstGeom prst="straightConnector1">
            <a:avLst/>
          </a:prstGeom>
          <a:ln w="38100">
            <a:solidFill>
              <a:schemeClr val="accent1"/>
            </a:solidFill>
            <a:miter/>
            <a:tailEnd type="triangle"/>
          </a:ln>
        </p:spPr>
      </p:cxnSp>
      <p:cxnSp>
        <p:nvCxnSpPr>
          <p:cNvPr id="229" name="직선 화살표 연결선 19"/>
          <p:cNvCxnSpPr>
            <a:stCxn id="226" idx="0"/>
            <a:endCxn id="232" idx="0"/>
          </p:cNvCxnSpPr>
          <p:nvPr/>
        </p:nvCxnSpPr>
        <p:spPr>
          <a:xfrm flipH="1">
            <a:off x="7212269" y="2701872"/>
            <a:ext cx="1582" cy="2234305"/>
          </a:xfrm>
          <a:prstGeom prst="straightConnector1">
            <a:avLst/>
          </a:prstGeom>
          <a:ln w="38100">
            <a:solidFill>
              <a:schemeClr val="accent1"/>
            </a:solidFill>
            <a:miter/>
            <a:tailEnd type="triangle"/>
          </a:ln>
        </p:spPr>
      </p:cxnSp>
      <p:cxnSp>
        <p:nvCxnSpPr>
          <p:cNvPr id="230" name="직선 화살표 연결선 20"/>
          <p:cNvCxnSpPr>
            <a:stCxn id="227" idx="0"/>
            <a:endCxn id="233" idx="0"/>
          </p:cNvCxnSpPr>
          <p:nvPr/>
        </p:nvCxnSpPr>
        <p:spPr>
          <a:xfrm flipH="1">
            <a:off x="10866601" y="2701872"/>
            <a:ext cx="3931" cy="2785666"/>
          </a:xfrm>
          <a:prstGeom prst="straightConnector1">
            <a:avLst/>
          </a:prstGeom>
          <a:ln w="38100">
            <a:solidFill>
              <a:schemeClr val="accent1"/>
            </a:solidFill>
            <a:miter/>
            <a:tailEnd type="triangle"/>
          </a:ln>
        </p:spPr>
      </p:cxnSp>
      <p:sp>
        <p:nvSpPr>
          <p:cNvPr id="231" name="TextBox 21"/>
          <p:cNvSpPr txBox="1"/>
          <p:nvPr/>
        </p:nvSpPr>
        <p:spPr>
          <a:xfrm>
            <a:off x="2296617" y="4523239"/>
            <a:ext cx="174690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BatchNorm</a:t>
            </a:r>
          </a:p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MLP</a:t>
            </a:r>
          </a:p>
        </p:txBody>
      </p:sp>
      <p:sp>
        <p:nvSpPr>
          <p:cNvPr id="232" name="TextBox 22"/>
          <p:cNvSpPr txBox="1"/>
          <p:nvPr/>
        </p:nvSpPr>
        <p:spPr>
          <a:xfrm>
            <a:off x="6338816" y="4522156"/>
            <a:ext cx="174690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BatchNorm</a:t>
            </a:r>
          </a:p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MLP</a:t>
            </a:r>
          </a:p>
        </p:txBody>
      </p:sp>
      <p:sp>
        <p:nvSpPr>
          <p:cNvPr id="233" name="TextBox 23"/>
          <p:cNvSpPr txBox="1"/>
          <p:nvPr/>
        </p:nvSpPr>
        <p:spPr>
          <a:xfrm>
            <a:off x="9993149" y="4521067"/>
            <a:ext cx="1746906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BatchNorm</a:t>
            </a:r>
          </a:p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MLP</a:t>
            </a:r>
          </a:p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+</a:t>
            </a:r>
          </a:p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Dropout</a:t>
            </a:r>
          </a:p>
          <a:p>
            <a:pPr algn="ctr">
              <a:defRPr b="1" sz="2400">
                <a:solidFill>
                  <a:schemeClr val="accent1"/>
                </a:solidFill>
              </a:defRPr>
            </a:pPr>
            <a:r>
              <a:t>Linear</a:t>
            </a:r>
          </a:p>
        </p:txBody>
      </p:sp>
      <p:sp>
        <p:nvSpPr>
          <p:cNvPr id="234" name="TextBox 28"/>
          <p:cNvSpPr txBox="1"/>
          <p:nvPr/>
        </p:nvSpPr>
        <p:spPr>
          <a:xfrm>
            <a:off x="999448" y="4461786"/>
            <a:ext cx="7814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0000"/>
                </a:solidFill>
              </a:defRPr>
            </a:lvl1pPr>
          </a:lstStyle>
          <a:p>
            <a:pPr/>
            <a:r>
              <a:t>TNet</a:t>
            </a:r>
          </a:p>
        </p:txBody>
      </p:sp>
      <p:sp>
        <p:nvSpPr>
          <p:cNvPr id="235" name="TextBox 33"/>
          <p:cNvSpPr txBox="1"/>
          <p:nvPr/>
        </p:nvSpPr>
        <p:spPr>
          <a:xfrm>
            <a:off x="4568311" y="4475989"/>
            <a:ext cx="7814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0000"/>
                </a:solidFill>
              </a:defRPr>
            </a:lvl1pPr>
          </a:lstStyle>
          <a:p>
            <a:pPr/>
            <a:r>
              <a:t>TNet</a:t>
            </a:r>
          </a:p>
        </p:txBody>
      </p:sp>
      <p:sp>
        <p:nvSpPr>
          <p:cNvPr id="236" name="TextBox 35"/>
          <p:cNvSpPr txBox="1"/>
          <p:nvPr/>
        </p:nvSpPr>
        <p:spPr>
          <a:xfrm>
            <a:off x="7916364" y="3861582"/>
            <a:ext cx="23733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Global Maxpool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