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3A98AC-C28A-481B-BC85-9758C75E5C63}" v="1" dt="2019-01-24T18:04:26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Sundeen" userId="d787423c-6985-49db-a641-86a11696c718" providerId="ADAL" clId="{B13A98AC-C28A-481B-BC85-9758C75E5C63}"/>
    <pc:docChg chg="custSel modSld">
      <pc:chgData name="Kimberly Sundeen" userId="d787423c-6985-49db-a641-86a11696c718" providerId="ADAL" clId="{B13A98AC-C28A-481B-BC85-9758C75E5C63}" dt="2019-01-24T18:08:46.451" v="157" actId="14"/>
      <pc:docMkLst>
        <pc:docMk/>
      </pc:docMkLst>
      <pc:sldChg chg="modSp">
        <pc:chgData name="Kimberly Sundeen" userId="d787423c-6985-49db-a641-86a11696c718" providerId="ADAL" clId="{B13A98AC-C28A-481B-BC85-9758C75E5C63}" dt="2019-01-24T18:08:46.451" v="157" actId="14"/>
        <pc:sldMkLst>
          <pc:docMk/>
          <pc:sldMk cId="2765141246" sldId="257"/>
        </pc:sldMkLst>
        <pc:spChg chg="mod">
          <ac:chgData name="Kimberly Sundeen" userId="d787423c-6985-49db-a641-86a11696c718" providerId="ADAL" clId="{B13A98AC-C28A-481B-BC85-9758C75E5C63}" dt="2019-01-24T18:08:39.303" v="154" actId="20577"/>
          <ac:spMkLst>
            <pc:docMk/>
            <pc:sldMk cId="2765141246" sldId="257"/>
            <ac:spMk id="2" creationId="{EED0166A-5DB7-4E91-B9DD-98E217C08766}"/>
          </ac:spMkLst>
        </pc:spChg>
        <pc:spChg chg="mod">
          <ac:chgData name="Kimberly Sundeen" userId="d787423c-6985-49db-a641-86a11696c718" providerId="ADAL" clId="{B13A98AC-C28A-481B-BC85-9758C75E5C63}" dt="2019-01-24T18:08:46.451" v="157" actId="14"/>
          <ac:spMkLst>
            <pc:docMk/>
            <pc:sldMk cId="2765141246" sldId="257"/>
            <ac:spMk id="3" creationId="{84882683-629C-4C9A-9CA5-E432AB5FD47A}"/>
          </ac:spMkLst>
        </pc:spChg>
      </pc:sldChg>
      <pc:sldChg chg="modSp">
        <pc:chgData name="Kimberly Sundeen" userId="d787423c-6985-49db-a641-86a11696c718" providerId="ADAL" clId="{B13A98AC-C28A-481B-BC85-9758C75E5C63}" dt="2019-01-24T16:52:25.049" v="148" actId="6549"/>
        <pc:sldMkLst>
          <pc:docMk/>
          <pc:sldMk cId="65459700" sldId="262"/>
        </pc:sldMkLst>
        <pc:spChg chg="mod">
          <ac:chgData name="Kimberly Sundeen" userId="d787423c-6985-49db-a641-86a11696c718" providerId="ADAL" clId="{B13A98AC-C28A-481B-BC85-9758C75E5C63}" dt="2019-01-24T16:52:25.049" v="148" actId="6549"/>
          <ac:spMkLst>
            <pc:docMk/>
            <pc:sldMk cId="65459700" sldId="262"/>
            <ac:spMk id="3" creationId="{5A3E068F-D32A-478E-B94D-E70EBBCD564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1A691-D89F-4B38-8CCF-D5504A544A02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733D5-2E15-49F7-AE1D-C1052BF1C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17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Statistics, Site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733D5-2E15-49F7-AE1D-C1052BF1C3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64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to export out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733D5-2E15-49F7-AE1D-C1052BF1C3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323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733D5-2E15-49F7-AE1D-C1052BF1C3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58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Capture classes and places into </a:t>
            </a:r>
            <a:r>
              <a:rPr lang="en-US" dirty="0" err="1"/>
              <a:t>variablkes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733D5-2E15-49F7-AE1D-C1052BF1C3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10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Captures clicks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733D5-2E15-49F7-AE1D-C1052BF1C3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50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3B3701B-5C71-4FD7-B92C-A7DB7ED9889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2DCF61B-8C2C-454C-BDC3-91DEEF3AF6A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381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3701B-5C71-4FD7-B92C-A7DB7ED9889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F61B-8C2C-454C-BDC3-91DEEF3A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2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3701B-5C71-4FD7-B92C-A7DB7ED9889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F61B-8C2C-454C-BDC3-91DEEF3A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1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3701B-5C71-4FD7-B92C-A7DB7ED9889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F61B-8C2C-454C-BDC3-91DEEF3A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34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B3701B-5C71-4FD7-B92C-A7DB7ED9889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DCF61B-8C2C-454C-BDC3-91DEEF3AF6A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48542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3701B-5C71-4FD7-B92C-A7DB7ED9889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F61B-8C2C-454C-BDC3-91DEEF3A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135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3701B-5C71-4FD7-B92C-A7DB7ED9889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F61B-8C2C-454C-BDC3-91DEEF3A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85889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3701B-5C71-4FD7-B92C-A7DB7ED9889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F61B-8C2C-454C-BDC3-91DEEF3A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3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3701B-5C71-4FD7-B92C-A7DB7ED9889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CF61B-8C2C-454C-BDC3-91DEEF3A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1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3B3701B-5C71-4FD7-B92C-A7DB7ED9889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2DCF61B-8C2C-454C-BDC3-91DEEF3AF6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03380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3B3701B-5C71-4FD7-B92C-A7DB7ED9889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2DCF61B-8C2C-454C-BDC3-91DEEF3AF6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7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3B3701B-5C71-4FD7-B92C-A7DB7ED9889C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2DCF61B-8C2C-454C-BDC3-91DEEF3AF6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7410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PgAug15bcQ" TargetMode="External"/><Relationship Id="rId2" Type="http://schemas.openxmlformats.org/officeDocument/2006/relationships/hyperlink" Target="https://www.invespcro.com/blog/top-15-site-analytics-tools-to-help-optimize-your-sit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archengineland.com/7-essential-google-analytics-reports-every-marketer-must-know-250412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ytics.google.com/analytics/web/?authuser=1#/a91706208w135838885p140083112/report/dashboar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33A4-BEDB-40BC-BADC-6A7170AC9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Google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D38E5-97EB-4D74-96BE-EFE18C9961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06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DA8D-6252-4B5B-95D3-EA9103F34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Tags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B1D2501-4277-44D6-A73C-5C6715E1E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0262" y="1257300"/>
            <a:ext cx="7351476" cy="521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22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986B-329F-431A-A8D9-F4DF33AC2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in Realtime Preview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B9855B-A34E-46E5-874A-24428CB567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0083" y="1644650"/>
            <a:ext cx="9653434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0166A-5DB7-4E91-B9DD-98E217C08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82683-629C-4C9A-9CA5-E432AB5FD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Google Analytics Basics</a:t>
            </a:r>
          </a:p>
          <a:p>
            <a:r>
              <a:rPr lang="en-US" dirty="0"/>
              <a:t>Overview of GA Dashboards</a:t>
            </a:r>
          </a:p>
          <a:p>
            <a:r>
              <a:rPr lang="en-US" dirty="0"/>
              <a:t>Difference between GA &amp; Google Tag Manager</a:t>
            </a:r>
          </a:p>
          <a:p>
            <a:r>
              <a:rPr lang="en-US" dirty="0"/>
              <a:t>Development</a:t>
            </a:r>
          </a:p>
          <a:p>
            <a:pPr lvl="1"/>
            <a:r>
              <a:rPr lang="en-US" dirty="0"/>
              <a:t>Adding Code to Websites</a:t>
            </a:r>
          </a:p>
          <a:p>
            <a:pPr lvl="1"/>
            <a:r>
              <a:rPr lang="en-US" dirty="0"/>
              <a:t>Configuring Google Tag Manager</a:t>
            </a:r>
          </a:p>
          <a:p>
            <a:pPr lvl="2"/>
            <a:r>
              <a:rPr lang="en-US" dirty="0"/>
              <a:t>Toolbox tools </a:t>
            </a:r>
          </a:p>
          <a:p>
            <a:pPr lvl="2"/>
            <a:r>
              <a:rPr lang="en-US" dirty="0"/>
              <a:t>In-map tools</a:t>
            </a:r>
          </a:p>
          <a:p>
            <a:pPr lvl="2"/>
            <a:r>
              <a:rPr lang="en-US" dirty="0"/>
              <a:t>NEW: Data-</a:t>
            </a:r>
            <a:r>
              <a:rPr lang="en-US" dirty="0" err="1"/>
              <a:t>qa</a:t>
            </a:r>
            <a:endParaRPr lang="en-US" dirty="0"/>
          </a:p>
          <a:p>
            <a:pPr lvl="3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4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210AF-D0D3-4DFB-A2FF-79A77F1D3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89583"/>
          </a:xfrm>
        </p:spPr>
        <p:txBody>
          <a:bodyPr>
            <a:normAutofit fontScale="90000"/>
          </a:bodyPr>
          <a:lstStyle/>
          <a:p>
            <a:r>
              <a:rPr lang="en-US" dirty="0"/>
              <a:t>Google Analytics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379AA-40B6-4097-8920-3EC5DECAC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Behavior &amp; Traffic Analytics </a:t>
            </a:r>
            <a:r>
              <a:rPr lang="en-US" sz="1800" dirty="0"/>
              <a:t>(1 of many: </a:t>
            </a:r>
            <a:r>
              <a:rPr lang="en-US" sz="1800" dirty="0">
                <a:hlinkClick r:id="rId2"/>
              </a:rPr>
              <a:t>https://www.invespcro.com/blog/top-15-site-analytics-tools-to-help-optimize-your-site/</a:t>
            </a:r>
            <a:r>
              <a:rPr lang="en-US" sz="1800" dirty="0"/>
              <a:t>)  </a:t>
            </a:r>
          </a:p>
          <a:p>
            <a:r>
              <a:rPr lang="en-US" dirty="0"/>
              <a:t>Code put in each page to be monitored</a:t>
            </a:r>
          </a:p>
          <a:p>
            <a:r>
              <a:rPr lang="en-US" dirty="0"/>
              <a:t>Sends Info back to GA servers</a:t>
            </a:r>
          </a:p>
          <a:p>
            <a:r>
              <a:rPr lang="en-US" dirty="0"/>
              <a:t>Simple overview: </a:t>
            </a:r>
            <a:r>
              <a:rPr lang="en-US" dirty="0">
                <a:hlinkClick r:id="rId3"/>
              </a:rPr>
              <a:t>https://www.youtube.com/watch?v=mPgAug15bcQ</a:t>
            </a:r>
            <a:r>
              <a:rPr lang="en-US" dirty="0"/>
              <a:t> </a:t>
            </a:r>
          </a:p>
          <a:p>
            <a:r>
              <a:rPr lang="en-US" dirty="0"/>
              <a:t>Key Reports (maybe?) for using when Our App used externally: </a:t>
            </a:r>
            <a:r>
              <a:rPr lang="en-US" dirty="0">
                <a:hlinkClick r:id="rId4"/>
              </a:rPr>
              <a:t>https://searchengineland.com/7-essential-google-analytics-reports-every-marketer-must-know-250412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046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47E7D-98E3-4EC2-ADA1-29A6240BE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37183"/>
          </a:xfrm>
        </p:spPr>
        <p:txBody>
          <a:bodyPr>
            <a:normAutofit fontScale="90000"/>
          </a:bodyPr>
          <a:lstStyle/>
          <a:p>
            <a:r>
              <a:rPr lang="en-US" dirty="0"/>
              <a:t>Main GA Page</a:t>
            </a:r>
          </a:p>
        </p:txBody>
      </p:sp>
      <p:pic>
        <p:nvPicPr>
          <p:cNvPr id="1026" name="Picture 2" descr="Machine generated alternative text:&#10;Analytics &#10;C https://analytics.google.com/analytics/web/#/report-home/a91706208w135838885p140083112 &#10;Apps LSC Bookmarks Epoch Corwerter - LV &#10;local-Cynamic Segm- Networking Learning Google Accounts &#10;All accounts &gt; LSC- GIS Portal &#10;Analytics All Web Site Data • &#10;u &#10;0 &#10;MN GIS/LIS &#10;Paused &#10;INSIGHTS &#10;Search reports and help &#10;Home &#10;Customization &#10;REPORTS &#10;Real-Time &#10;Audience &#10;Acquisition &#10;Behavior &#10;Conversions &#10;Discover &#10;Admin &#10;Google Analytics Home &#10;Users &#10;32 &#10;vs last 7 days &#10;Last 7 days &#10;Sessions &#10;125 &#10;Bounce Rate &#10;t511% &#10;Referrals &#10;Session Duration &#10;10m 28s &#10;AUDIENCE OVERVIEW &#10;How do you acquire users? &#10;Traffic Channel &#10;Source / Medium &#10;Active Users right now &#10;Page views minute &#10;Top Active Pages &#10;,'App/V3/1681660158/config &#10;REAL-TIME REPORT &#10;Where are your users? &#10;Sessions by country &#10;•r &#10;How loyal were your users &#10;from October? &#10;User loyalty is an important metric because &#10;fuels growth. In September, your site had 117 &#10;users. Of those users, 41 came back in &#10;October. This means your byalty rate in &#10;October was 39.81%. &#10;Loyalty Rate &#10;0.38 &#10;0.25 &#10;0.13 &#10;MORE INSIGHTS &#10;When do your users visit? &#10;Users by time of day &#10;12am &#10;2am &#10;48m &#10;Sam &#10;1 Cam ">
            <a:extLst>
              <a:ext uri="{FF2B5EF4-FFF2-40B4-BE49-F238E27FC236}">
                <a16:creationId xmlns:a16="http://schemas.microsoft.com/office/drawing/2014/main" id="{2E39E5EF-7F85-46CD-B518-E624643175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85" y="1460500"/>
            <a:ext cx="8394544" cy="5100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90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34F12-6F4E-4363-AF54-B314DFE4F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62583"/>
          </a:xfrm>
        </p:spPr>
        <p:txBody>
          <a:bodyPr>
            <a:normAutofit fontScale="90000"/>
          </a:bodyPr>
          <a:lstStyle/>
          <a:p>
            <a:r>
              <a:rPr lang="en-US" dirty="0"/>
              <a:t>Site Content visits</a:t>
            </a:r>
          </a:p>
        </p:txBody>
      </p:sp>
      <p:pic>
        <p:nvPicPr>
          <p:cNvPr id="2050" name="Picture 2" descr="Machine generated alternative text:&#10;Apps &#10;C https://analytics.google.com/analytics/web/#/report/content-pages/agl 706208w135838885p140083112/ &#10;LSC Bookmarks Epoch Corwerter - u t &#10;local-Cynamic Segm- Networking Learning Google Accounts &#10;MN GIS/LIS &#10;Analytics &#10;Særch reports and &#10;All &gt; GIS Portal &#10;All Web Site Data &#10;Pages &#10;Customization &#10;Real-Time &#10;Audience &#10;Acquisition &#10;Behavior &#10;Overview &#10;Behavior Flow &#10;Site Content &#10;All Pages &#10;Content Drilldown &#10;Landing Pages &#10;Exit Pages &#10;Site Speed &#10;Site Search &#10;Events &#10;Publisher &#10;Experiments &#10;Conversions &#10;All Users &#10;Sum &#10;rc 0th E &#10;,'+-Yn a unche &#10;Ip roj 3 &#10;/Appvvs,'C2'77C0575/m.p &#10;+ Add Segment &#10;Shows statistics on pages visited &#10;* ofTotat: &#10;558 &#10;128 (22.94%) &#10;(10.57%) &#10;(8.78&quot;) &#10;(8.78&quot;) &#10;(2.87%) &#10;(2.87%) &#10;(269%) &#10;(269%) &#10;(2.51&quot;) &#10;(2.33*) &#10;344 &#10;* ofTota1: &#10;(262%) &#10;13 &#10;(378%) &#10;4 (107%) &#10;13 &#10;(378%) &#10;10 &#10;Avg. Page &#10;Avg &#10;.000202 &#10;cc:01 &#10;cc:01 &#10;cc:01 &#10;* ofTota1: 100.00* (103 &#10;41 &#10;2. &#10;10. ">
            <a:extLst>
              <a:ext uri="{FF2B5EF4-FFF2-40B4-BE49-F238E27FC236}">
                <a16:creationId xmlns:a16="http://schemas.microsoft.com/office/drawing/2014/main" id="{C054789F-6C13-494A-A8DC-02FBC9089D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737" y="1304261"/>
            <a:ext cx="7507163" cy="5553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5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B711-D2D1-4581-923F-50C02127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EE5EF-0169-4910-8D3A-EADE14574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3536222" cy="3593591"/>
          </a:xfrm>
        </p:spPr>
        <p:txBody>
          <a:bodyPr/>
          <a:lstStyle/>
          <a:p>
            <a:r>
              <a:rPr lang="en-US" dirty="0"/>
              <a:t>Configured per webpage with filters</a:t>
            </a:r>
          </a:p>
          <a:p>
            <a:r>
              <a:rPr lang="en-US" dirty="0">
                <a:hlinkClick r:id="rId3"/>
              </a:rPr>
              <a:t>https://analytics.google.com/analytics/web/?authuser=1#/a91706208w135838885p140083112/report/dashboard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2BF46B-E70A-4306-A2F6-2C9E5584E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409" y="1522151"/>
            <a:ext cx="6120648" cy="424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91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791E-2BD7-4339-9ABB-26AE798B4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Tracking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E068F-D32A-478E-B94D-E70EBBCD5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 Tag Manager: </a:t>
            </a:r>
          </a:p>
          <a:p>
            <a:pPr lvl="1"/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Turn on default Variables/Data Layers from Google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Set Custom variables to capture click classes/element/text from user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Set Trigger to fire event </a:t>
            </a:r>
            <a:r>
              <a:rPr lang="en-US"/>
              <a:t>and send </a:t>
            </a:r>
            <a:r>
              <a:rPr lang="en-US" dirty="0"/>
              <a:t>data to a Tag (click/pageview with filters)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Set Tags to capture data when a trigger is triggered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Test out updates using Realtime Google Analytics Preview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763E7-4165-4829-9A37-52767FE31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600" y="4624346"/>
            <a:ext cx="2750628" cy="166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59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117B1-E016-419E-A1A8-DD00F9CA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Variables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AE1B0EB-8A46-4479-B97B-9329865B22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00922" y="2040320"/>
            <a:ext cx="4729078" cy="3594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E441F8-317E-43EA-B4FA-CC7DE1F0C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476" y="2602351"/>
            <a:ext cx="4595659" cy="241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98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9B90-C564-4419-B077-3AC34A85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Triggers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9D2FA3-8ED0-4BC2-BFB6-CBB5B5863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81362" y="1376684"/>
            <a:ext cx="6167438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3680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91</TotalTime>
  <Words>241</Words>
  <Application>Microsoft Office PowerPoint</Application>
  <PresentationFormat>Widescreen</PresentationFormat>
  <Paragraphs>43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Impact</vt:lpstr>
      <vt:lpstr>Badge</vt:lpstr>
      <vt:lpstr>Google Analytics</vt:lpstr>
      <vt:lpstr>AGenda</vt:lpstr>
      <vt:lpstr>Google Analytics Basics</vt:lpstr>
      <vt:lpstr>Main GA Page</vt:lpstr>
      <vt:lpstr>Site Content visits</vt:lpstr>
      <vt:lpstr>Dashboards</vt:lpstr>
      <vt:lpstr>Configuring Tracking Workflow</vt:lpstr>
      <vt:lpstr>Set Variables</vt:lpstr>
      <vt:lpstr>Set Triggers</vt:lpstr>
      <vt:lpstr>Set Tags</vt:lpstr>
      <vt:lpstr>Test in Realtime Preview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Analytics</dc:title>
  <dc:creator>Kimberly Sundeen</dc:creator>
  <cp:lastModifiedBy>Kimberly Sundeen</cp:lastModifiedBy>
  <cp:revision>3</cp:revision>
  <dcterms:created xsi:type="dcterms:W3CDTF">2019-01-24T16:29:04Z</dcterms:created>
  <dcterms:modified xsi:type="dcterms:W3CDTF">2019-01-24T18:08:47Z</dcterms:modified>
</cp:coreProperties>
</file>