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65" r:id="rId4"/>
    <p:sldId id="258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4" r:id="rId13"/>
    <p:sldId id="273" r:id="rId14"/>
    <p:sldId id="276" r:id="rId15"/>
    <p:sldId id="277" r:id="rId16"/>
    <p:sldId id="275" r:id="rId17"/>
    <p:sldId id="279" r:id="rId18"/>
    <p:sldId id="278" r:id="rId19"/>
    <p:sldId id="280" r:id="rId20"/>
    <p:sldId id="264" r:id="rId21"/>
  </p:sldIdLst>
  <p:sldSz cx="12192000" cy="6858000"/>
  <p:notesSz cx="6858000" cy="9144000"/>
  <p:embeddedFontLst>
    <p:embeddedFont>
      <p:font typeface="맑은 고딕" panose="020B0503020000020004" pitchFamily="50" charset="-127"/>
      <p:regular r:id="rId23"/>
      <p:bold r:id="rId2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D18E"/>
    <a:srgbClr val="85EFE2"/>
    <a:srgbClr val="64DECF"/>
    <a:srgbClr val="FDEDF0"/>
    <a:srgbClr val="36D2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70E7B9-9177-4BAC-BA57-DCBA7607938C}" v="133" dt="2020-12-14T10:07:24.4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26" autoAdjust="0"/>
    <p:restoredTop sz="94660"/>
  </p:normalViewPr>
  <p:slideViewPr>
    <p:cSldViewPr snapToGrid="0">
      <p:cViewPr varScale="1">
        <p:scale>
          <a:sx n="79" d="100"/>
          <a:sy n="79" d="100"/>
        </p:scale>
        <p:origin x="9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38176866-3C47-4B41-8568-32621A03DA52}" type="datetimeFigureOut">
              <a:rPr lang="ko-KR" altLang="en-US" smtClean="0"/>
              <a:pPr/>
              <a:t>2020-12-14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22DC0153-C3A2-43DF-8131-B7EF23439D1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186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나눔스퀘어 Bold" panose="020B0600000101010101" pitchFamily="50" charset="-127"/>
        <a:ea typeface="나눔스퀘어 Bold" panose="020B0600000101010101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스퀘어 Bold" panose="020B0600000101010101" pitchFamily="50" charset="-127"/>
        <a:ea typeface="나눔스퀘어 Bold" panose="020B0600000101010101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스퀘어 Bold" panose="020B0600000101010101" pitchFamily="50" charset="-127"/>
        <a:ea typeface="나눔스퀘어 Bold" panose="020B0600000101010101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스퀘어 Bold" panose="020B0600000101010101" pitchFamily="50" charset="-127"/>
        <a:ea typeface="나눔스퀘어 Bold" panose="020B0600000101010101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스퀘어 Bold" panose="020B0600000101010101" pitchFamily="50" charset="-127"/>
        <a:ea typeface="나눔스퀘어 Bold" panose="020B0600000101010101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0079F7-1BDE-401F-901E-02A90F9D22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A9B5BF-FBB6-4901-84EE-838A7C801E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4DFFE3-0837-4762-B229-764CCCFFE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6BCEB-E58A-4A29-94ED-856CA938EE35}" type="datetime1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E6BB08-C6CD-4B68-A95A-C0471BC5C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DE8E12-A20E-43EB-9214-88A9924A8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455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E867D3-5430-410D-8400-111FBF3A3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93EBFBC-819C-4B27-88D4-D19F31499F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4A9D9D-6BCC-4978-B561-0F1AB8B60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1626B-C466-4376-8B46-2657AE55B9F0}" type="datetime1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CCF1A1-AFB2-4C48-BD45-BD42F5AC3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43E432-C59B-4658-9D89-286CE953E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965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9845BC2-0329-46A5-BB1C-7A5416F4BA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A021D2-C485-4A4D-8E5A-4ACEFC5EF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7780D5-259F-47F0-88D5-E3ADEC053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30E57-7C30-4ACF-BCFE-4FA3D4575A93}" type="datetime1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428820-F01C-4E5C-89EB-A9762BC38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ADB37B-7CEC-4447-81E4-DD3A6DED1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190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7C89C7-27CD-4A97-90B7-4DD77F727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D3DC1C-D131-4061-8930-FFA615993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13BD02-7BA8-4BBC-AA38-71F372127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CD949-2E74-434C-BEB9-B8FA343C514F}" type="datetime1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4464A4-6D4C-4C1A-9EC4-C77AE47BC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B3F6AB-1EEC-4010-A945-A2E032D1F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523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B1D198-6537-4C0D-8D26-7A483A196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E50832-AFA7-4B94-8D03-2DF06D403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9E9AD6-C40C-4012-A493-9AF95255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E581E-EB7E-4924-8D8F-FD0CD478FAE9}" type="datetime1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4E0D95-BDD7-48DB-B4BC-1D3D8C68F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ABFA3E-BED5-4DF4-AB05-A59C05A73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553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B7CF12-E197-4FDA-A488-258040594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20D48C-6396-48E3-AAEA-86F028FEEE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2A53D2-7AFC-4DDA-A83E-59DBFA1FBF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767CE4-0D16-40CD-A0FE-6BE7FDD3E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1E448-0C39-4B02-8B8D-04B6D7C5AF16}" type="datetime1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EA0EAF-A65C-499C-B6EE-A8B897C50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B09D08-940C-491B-9A4E-2E5B4ECE3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160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7C6B6D-51B0-461F-91B1-D54732EA1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409FFA-E886-417E-BB8C-9DD5BFE48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7E042C-4BC5-4DA8-B66A-381A0422EB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D206237-DC12-499B-89C2-3DCAEF6FA3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4D1F9D6-A934-4B3E-ABB6-519C4F5D12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461EA77-3E1C-440A-B465-759737FF6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B958F-C21F-4CB0-B629-B5C14D41DE75}" type="datetime1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57B1BF4-7D23-4FD7-ADA4-CF075E4B6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3F3A825-A101-4B66-84D9-2B71404E5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585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11E278-F75D-4660-9D08-0D3E0FE08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108FB9F-22CF-4F1C-B7E4-412015295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D15B1-FA22-4512-AFB3-CB1A4935C758}" type="datetime1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3753459-8735-432A-A77F-655AC95E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E6F224-6E76-44B8-AECB-13DF5B7D5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35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17824F4-6A1C-4395-8C7D-51776DE33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11C7A-7F8E-4119-A8FA-4CD9EA1C5B66}" type="datetime1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58D92FB-714B-4526-B6F1-CFEFF7139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CDFFFF-6B78-492F-804D-9DE2DC6B3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675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489EA7-983F-4230-90A7-9085374E2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5C8B69-658D-4532-87C4-98C2FEC8D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FA0CA3-3DCF-4A98-B87D-00C628D4D7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74F306-CCC9-49A0-9BFB-CBF87DF81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C4825-757C-4482-9CE1-3D8EE3781BDB}" type="datetime1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16356C-9E73-4E64-9EB1-3990F9DD4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D31894-02AA-4561-96F6-E6F6C0E39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688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E7A0D-BB4D-432E-88A7-72A8B8FD0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BBCEC50-41F9-470E-B94D-FF1B7038FE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589834-27AD-430A-B41D-BA680E602D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A17B97-91FE-4EF2-9699-D8F66FD80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70D38-D7E0-4D65-8A86-8201E1280CE0}" type="datetime1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E1E57C-0C84-45F3-A201-5E0715E61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44D6F3-878A-48C0-9D2C-E2E8891A3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847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9D68312-D8C0-4AB8-AD63-279CDB622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1D770D-F22B-4D8D-86E5-378840FD8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8EA0C6-F6DF-4FD8-8E68-EC42C947E0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35F9318D-AAA8-4046-A90F-417518F5D0A3}" type="datetime1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EB42F0-8675-4D0B-918D-F44560B8C0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B4EEFF-1B8A-4E4B-ABD3-DD5B98FDF1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C50B6F26-7B99-433C-A969-9457AF99F1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772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스퀘어 Bold" panose="020B0600000101010101" pitchFamily="50" charset="-127"/>
          <a:ea typeface="나눔스퀘어 Bold" panose="020B060000010101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스퀘어 Bold" panose="020B0600000101010101" pitchFamily="50" charset="-127"/>
          <a:ea typeface="나눔스퀘어 Bold" panose="020B060000010101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스퀘어 Bold" panose="020B0600000101010101" pitchFamily="50" charset="-127"/>
          <a:ea typeface="나눔스퀘어 Bold" panose="020B060000010101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스퀘어 Bold" panose="020B0600000101010101" pitchFamily="50" charset="-127"/>
          <a:ea typeface="나눔스퀘어 Bold" panose="020B060000010101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 Bold" panose="020B0600000101010101" pitchFamily="50" charset="-127"/>
          <a:ea typeface="나눔스퀘어 Bold" panose="020B060000010101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 Bold" panose="020B0600000101010101" pitchFamily="50" charset="-127"/>
          <a:ea typeface="나눔스퀘어 Bold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mmx7chMVedE?feature=oembed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D9D9645-2F2B-4BB1-B5BA-17C241E6CFC2}"/>
              </a:ext>
            </a:extLst>
          </p:cNvPr>
          <p:cNvSpPr/>
          <p:nvPr/>
        </p:nvSpPr>
        <p:spPr>
          <a:xfrm>
            <a:off x="0" y="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655942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84F941-B1A5-42ED-AD78-B0F57A275C9B}"/>
              </a:ext>
            </a:extLst>
          </p:cNvPr>
          <p:cNvSpPr txBox="1"/>
          <p:nvPr/>
        </p:nvSpPr>
        <p:spPr>
          <a:xfrm>
            <a:off x="1785451" y="2922628"/>
            <a:ext cx="84433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 Bold" panose="020B0600000101010101" charset="-127"/>
              </a:rPr>
              <a:t>반려동물의 유기 문제 해결 아이디어</a:t>
            </a:r>
            <a:endParaRPr lang="ko-KR" altLang="en-US" sz="440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KoPubWorld돋움체 Bold" panose="020B0600000101010101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44B66E7-8E1B-4C68-8620-D941855A8802}"/>
              </a:ext>
            </a:extLst>
          </p:cNvPr>
          <p:cNvSpPr/>
          <p:nvPr/>
        </p:nvSpPr>
        <p:spPr>
          <a:xfrm>
            <a:off x="8092010" y="3710731"/>
            <a:ext cx="2952208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49D05D-F78A-4261-97DE-E6F70F97297A}"/>
              </a:ext>
            </a:extLst>
          </p:cNvPr>
          <p:cNvSpPr txBox="1"/>
          <p:nvPr/>
        </p:nvSpPr>
        <p:spPr>
          <a:xfrm>
            <a:off x="8884024" y="3692069"/>
            <a:ext cx="22301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 Light" panose="00000300000000000000" pitchFamily="2" charset="-127"/>
              </a:rPr>
              <a:t>외모 지상 주의조</a:t>
            </a:r>
            <a:endParaRPr lang="ko-KR" altLang="en-US" sz="20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8B7B79-2A24-40C5-842E-0D6ED19D9E48}"/>
              </a:ext>
            </a:extLst>
          </p:cNvPr>
          <p:cNvSpPr txBox="1"/>
          <p:nvPr/>
        </p:nvSpPr>
        <p:spPr>
          <a:xfrm>
            <a:off x="8843409" y="4110841"/>
            <a:ext cx="234076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 Bold" panose="020B0600000101010101" charset="-127"/>
              </a:rPr>
              <a:t>조원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 Bold" panose="020B0600000101010101" charset="-127"/>
              </a:rPr>
              <a:t>:  20131179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 Bold" panose="020B0600000101010101" charset="-127"/>
              </a:rPr>
              <a:t> 김성배</a:t>
            </a:r>
            <a:endParaRPr lang="en-US" altLang="ko-KR" sz="160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KoPubWorld돋움체 Bold" panose="020B0600000101010101" charset="-127"/>
            </a:endParaRPr>
          </a:p>
          <a:p>
            <a:pPr algn="r"/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 Bold" panose="020B0600000101010101" charset="-127"/>
              </a:rPr>
              <a:t>                 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 Bold" panose="020B0600000101010101" charset="-127"/>
              </a:rPr>
              <a:t>곽동혁</a:t>
            </a:r>
            <a:endParaRPr lang="en-US" altLang="ko-KR" sz="160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KoPubWorld돋움체 Bold" panose="020B0600000101010101" charset="-127"/>
            </a:endParaRPr>
          </a:p>
          <a:p>
            <a:pPr algn="r"/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 Bold" panose="020B0600000101010101" charset="-127"/>
              </a:rPr>
              <a:t>                 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 Bold" panose="020B0600000101010101" charset="-127"/>
              </a:rPr>
              <a:t>황진엽</a:t>
            </a:r>
            <a:endParaRPr lang="en-US" altLang="ko-KR" sz="160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KoPubWorld돋움체 Bold" panose="020B0600000101010101" charset="-127"/>
            </a:endParaRPr>
          </a:p>
          <a:p>
            <a:pPr algn="r"/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 Bold" panose="020B0600000101010101" charset="-127"/>
              </a:rPr>
              <a:t>                  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 Bold" panose="020B0600000101010101" charset="-127"/>
              </a:rPr>
              <a:t>이주원</a:t>
            </a:r>
            <a:endParaRPr lang="en-US" altLang="ko-KR" sz="160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KoPubWorld돋움체 Bold" panose="020B0600000101010101" charset="-127"/>
            </a:endParaRPr>
          </a:p>
          <a:p>
            <a:pPr algn="r"/>
            <a:endParaRPr lang="en-US" altLang="ko-KR" sz="160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KoPubWorld돋움체 Bold" panose="020B0600000101010101" charset="-127"/>
            </a:endParaRPr>
          </a:p>
          <a:p>
            <a:pPr algn="r"/>
            <a:endParaRPr lang="en-US" altLang="ko-KR" sz="160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KoPubWorld돋움체 Bold" panose="020B0600000101010101" charset="-127"/>
            </a:endParaRPr>
          </a:p>
          <a:p>
            <a:pPr algn="r"/>
            <a:endParaRPr lang="en-US" altLang="ko-KR" sz="160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KoPubWorld돋움체 Bold" panose="020B0600000101010101" charset="-127"/>
            </a:endParaRPr>
          </a:p>
          <a:p>
            <a:pPr algn="r"/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 Bold" panose="020B0600000101010101" charset="-127"/>
              </a:rPr>
              <a:t>발표자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 Bold" panose="020B0600000101010101" charset="-127"/>
              </a:rPr>
              <a:t>:                      </a:t>
            </a:r>
          </a:p>
          <a:p>
            <a:pPr algn="r"/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KoPubWorld돋움체 Bold" panose="020B0600000101010101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E34B1C9-398F-4E8E-91BE-7FF47D9BE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4073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3827290" y="97476"/>
            <a:ext cx="4653322" cy="830997"/>
            <a:chOff x="3541108" y="97476"/>
            <a:chExt cx="4259284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319729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KoPubWorld돋움체 Light" panose="00000300000000000000" pitchFamily="2" charset="-127"/>
                </a:rPr>
                <a:t>국내 사례 대해 </a:t>
              </a:r>
              <a:endPara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541108" y="97476"/>
              <a:ext cx="102150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>
                  <a:solidFill>
                    <a:srgbClr val="64DECF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KoPubWorld돋움체 Bold" panose="00000800000000000000" pitchFamily="2" charset="-127"/>
                </a:rPr>
                <a:t>2.2</a:t>
              </a:r>
              <a:endParaRPr lang="ko-KR" altLang="en-US" sz="4800" b="1" dirty="0">
                <a:solidFill>
                  <a:srgbClr val="64DEC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63BEB74C-5749-47F6-A5A2-47866AE6C4F1}"/>
              </a:ext>
            </a:extLst>
          </p:cNvPr>
          <p:cNvSpPr txBox="1"/>
          <p:nvPr/>
        </p:nvSpPr>
        <p:spPr>
          <a:xfrm>
            <a:off x="4101774" y="6114193"/>
            <a:ext cx="80323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국내 동물보호법의 궁극적인 목적은 </a:t>
            </a:r>
            <a:r>
              <a:rPr lang="ko-KR" altLang="en-US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동물 학대 방지</a:t>
            </a:r>
          </a:p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동물 보호와 더불어 관리를 용이하게 하기 위해 필요한 사항을 법으로 규정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06953F9-82D1-46C7-9EFB-E7CDBC849002}"/>
              </a:ext>
            </a:extLst>
          </p:cNvPr>
          <p:cNvSpPr/>
          <p:nvPr/>
        </p:nvSpPr>
        <p:spPr>
          <a:xfrm>
            <a:off x="5234041" y="4030424"/>
            <a:ext cx="6833301" cy="140423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B7E01151-0A99-46D6-A732-66C99B956048}"/>
              </a:ext>
            </a:extLst>
          </p:cNvPr>
          <p:cNvSpPr/>
          <p:nvPr/>
        </p:nvSpPr>
        <p:spPr>
          <a:xfrm>
            <a:off x="5234041" y="1406279"/>
            <a:ext cx="6328222" cy="238579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75A040-596A-448A-9767-A7B3F394A7DF}"/>
              </a:ext>
            </a:extLst>
          </p:cNvPr>
          <p:cNvSpPr txBox="1"/>
          <p:nvPr/>
        </p:nvSpPr>
        <p:spPr>
          <a:xfrm>
            <a:off x="5276410" y="1479220"/>
            <a:ext cx="632822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기본 의무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* 생후 3개월 이상 반려 견 등록 의무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* 목줄 외출 시 인식표 부착 </a:t>
            </a:r>
          </a:p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* 산책 시 목줄이나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입마개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등 안전조치를 할 의무</a:t>
            </a:r>
          </a:p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* 배설물 즉시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치워야하며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이를 어길 시 30만원 과태료</a:t>
            </a:r>
          </a:p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* 버려진 동물을 발견하는 즉시 보호 조치를 취해야 할 의무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94DF09-3BC6-46D7-AA11-FCB3AEDC99C4}"/>
              </a:ext>
            </a:extLst>
          </p:cNvPr>
          <p:cNvSpPr txBox="1"/>
          <p:nvPr/>
        </p:nvSpPr>
        <p:spPr>
          <a:xfrm>
            <a:off x="5318779" y="4084363"/>
            <a:ext cx="68333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벌금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처벌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* 위 기본의무 위반시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30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만원 이하의 과태료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* 유기할 경우 300만원 벌금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* 상해를 입혔을 때 3년 이하의지역 또는 7000만원이하의 벌금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7FAEE99-24D9-4C18-93E5-03E3E7AD9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41" y="1153735"/>
            <a:ext cx="4862874" cy="4840097"/>
          </a:xfrm>
          <a:prstGeom prst="rect">
            <a:avLst/>
          </a:prstGeom>
        </p:spPr>
      </p:pic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344A20FD-C5EA-4E1F-A0DF-13C5B13A1CAC}"/>
              </a:ext>
            </a:extLst>
          </p:cNvPr>
          <p:cNvSpPr/>
          <p:nvPr/>
        </p:nvSpPr>
        <p:spPr>
          <a:xfrm>
            <a:off x="8163431" y="5564620"/>
            <a:ext cx="554180" cy="453565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A8E1463-EAC4-474F-AB84-DD77C0D37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4852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3827290" y="97476"/>
            <a:ext cx="4653322" cy="830997"/>
            <a:chOff x="3541108" y="97476"/>
            <a:chExt cx="4259284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319729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KoPubWorld돋움체 Light" panose="00000300000000000000" pitchFamily="2" charset="-127"/>
                </a:rPr>
                <a:t> 사례 대해  비교</a:t>
              </a:r>
              <a:endPara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541108" y="97476"/>
              <a:ext cx="102150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>
                  <a:solidFill>
                    <a:srgbClr val="64DECF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KoPubWorld돋움체 Bold" panose="00000800000000000000" pitchFamily="2" charset="-127"/>
                </a:rPr>
                <a:t>2.3</a:t>
              </a:r>
              <a:endParaRPr lang="ko-KR" altLang="en-US" sz="4800" b="1" dirty="0">
                <a:solidFill>
                  <a:srgbClr val="64DEC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C63B10CE-86CD-4F90-B6F7-43588334DF6E}"/>
              </a:ext>
            </a:extLst>
          </p:cNvPr>
          <p:cNvSpPr txBox="1"/>
          <p:nvPr/>
        </p:nvSpPr>
        <p:spPr>
          <a:xfrm>
            <a:off x="-576852" y="4809318"/>
            <a:ext cx="2631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국내 해외 법과 문화에 대한 차이 및 한계점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946059B-7CF7-4512-AAD3-54DA7B6F0B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483" y="1091851"/>
            <a:ext cx="8123665" cy="5561018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51AA94F-9E54-466C-B4F6-E0B760173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350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3827290" y="97476"/>
            <a:ext cx="4653322" cy="830997"/>
            <a:chOff x="3541108" y="97476"/>
            <a:chExt cx="4259284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319729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KoPubWorld돋움체 Light" panose="00000300000000000000" pitchFamily="2" charset="-127"/>
                </a:rPr>
                <a:t> 해결방안 제시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541108" y="97476"/>
              <a:ext cx="102150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>
                  <a:solidFill>
                    <a:srgbClr val="64DECF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KoPubWorld돋움체 Bold" panose="00000800000000000000" pitchFamily="2" charset="-127"/>
                </a:rPr>
                <a:t>2.4</a:t>
              </a:r>
              <a:endParaRPr lang="ko-KR" altLang="en-US" sz="4800" b="1" dirty="0">
                <a:solidFill>
                  <a:srgbClr val="64DEC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 Bold" panose="00000800000000000000" pitchFamily="2" charset="-127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057074FE-0205-4A1D-86E5-9F1339B91DB7}"/>
              </a:ext>
            </a:extLst>
          </p:cNvPr>
          <p:cNvGrpSpPr/>
          <p:nvPr/>
        </p:nvGrpSpPr>
        <p:grpSpPr>
          <a:xfrm>
            <a:off x="228212" y="4558529"/>
            <a:ext cx="11735575" cy="1797821"/>
            <a:chOff x="258629" y="4805013"/>
            <a:chExt cx="11610641" cy="1781977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E670BF0A-99BF-49B8-A2BA-3C44DFFEFBE3}"/>
                </a:ext>
              </a:extLst>
            </p:cNvPr>
            <p:cNvSpPr/>
            <p:nvPr/>
          </p:nvSpPr>
          <p:spPr>
            <a:xfrm>
              <a:off x="258629" y="4805013"/>
              <a:ext cx="11546541" cy="1781977"/>
            </a:xfrm>
            <a:prstGeom prst="roundRect">
              <a:avLst/>
            </a:prstGeom>
            <a:noFill/>
            <a:ln w="28575">
              <a:solidFill>
                <a:schemeClr val="accent1">
                  <a:shade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536B374-7800-45FB-86CD-2009BF463CBA}"/>
                </a:ext>
              </a:extLst>
            </p:cNvPr>
            <p:cNvSpPr txBox="1"/>
            <p:nvPr/>
          </p:nvSpPr>
          <p:spPr>
            <a:xfrm>
              <a:off x="322729" y="4810536"/>
              <a:ext cx="11546541" cy="16312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2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○ 반려동물 유기, 유실 방지를 위한 동물보호법 개정 </a:t>
              </a:r>
              <a:endPara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endPara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marL="342900" indent="-342900">
                <a:buAutoNum type="arabicPeriod"/>
              </a:pPr>
              <a:r>
                <a:rPr lang="ko-KR" altLang="en-US" sz="2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인식표 전면 폐지하고 무선전자개체 식별장치(내장형)로 통일 </a:t>
              </a:r>
              <a:endPara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r>
                <a:rPr lang="ko-KR" altLang="en-US" sz="2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2. 반려동물 사육 희망자는 사전에 인성과 사육방법, 법규 등 일정교육을 이수로 동물사육 자격 부여 </a:t>
              </a:r>
              <a:endPara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r>
                <a:rPr lang="ko-KR" altLang="en-US" sz="2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3. 야생 들개, 고양이를 야생동물로 지정, 동물구조 보호 담당을 소방서로 일원화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E71ED4CF-C095-47D7-9846-BC846F74E3E2}"/>
              </a:ext>
            </a:extLst>
          </p:cNvPr>
          <p:cNvGrpSpPr/>
          <p:nvPr/>
        </p:nvGrpSpPr>
        <p:grpSpPr>
          <a:xfrm>
            <a:off x="557400" y="1164539"/>
            <a:ext cx="11077200" cy="2851195"/>
            <a:chOff x="127563" y="1093276"/>
            <a:chExt cx="11617875" cy="2851195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5A8D8D49-5E2E-40B9-9CEC-5B0C5075E5CD}"/>
                </a:ext>
              </a:extLst>
            </p:cNvPr>
            <p:cNvSpPr/>
            <p:nvPr/>
          </p:nvSpPr>
          <p:spPr>
            <a:xfrm>
              <a:off x="127563" y="1093276"/>
              <a:ext cx="11617875" cy="2851195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A2F4ECF-0AE8-4A46-9D61-EB2FC55E41E4}"/>
                </a:ext>
              </a:extLst>
            </p:cNvPr>
            <p:cNvSpPr txBox="1"/>
            <p:nvPr/>
          </p:nvSpPr>
          <p:spPr>
            <a:xfrm>
              <a:off x="446562" y="1389663"/>
              <a:ext cx="11077199" cy="230832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1. </a:t>
              </a:r>
              <a:r>
                <a:rPr lang="ko-KR" altLang="en-US" sz="2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동물 보호 감시원(</a:t>
              </a:r>
              <a:r>
                <a:rPr lang="ko-KR" altLang="en-US" sz="2400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애니멀</a:t>
              </a:r>
              <a:r>
                <a:rPr lang="ko-KR" altLang="en-US" sz="2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폴리스)수 증가</a:t>
              </a:r>
              <a:endPara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r>
                <a:rPr lang="en-US" altLang="ko-KR" sz="2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</a:t>
              </a:r>
              <a:r>
                <a:rPr lang="ko-KR" altLang="en-US" sz="2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. 진행되고 있는 반려동물에 공모전 홍보</a:t>
              </a:r>
              <a:endPara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r>
                <a:rPr lang="en-US" altLang="ko-KR" sz="2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3</a:t>
              </a:r>
              <a:r>
                <a:rPr lang="ko-KR" altLang="en-US" sz="2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. 불법 동물농장 철거하기.</a:t>
              </a:r>
              <a:endPara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r>
                <a:rPr lang="en-US" altLang="ko-KR" sz="2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4</a:t>
              </a:r>
              <a:r>
                <a:rPr lang="ko-KR" altLang="en-US" sz="2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. </a:t>
              </a:r>
              <a:r>
                <a:rPr lang="ko-KR" altLang="en-US" sz="2400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애견샵도</a:t>
              </a:r>
              <a:r>
                <a:rPr lang="ko-KR" altLang="en-US" sz="2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개인이 아닌 나라에서 지정한 곳 있었으면 합니다.</a:t>
              </a:r>
              <a:endPara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r>
                <a:rPr lang="en-US" altLang="ko-KR" sz="2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5. </a:t>
              </a:r>
              <a:r>
                <a:rPr lang="ko-KR" altLang="en-US" sz="2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동물을 입양하려는 사람들은 의무적으로 관련 교육 이수하게 함</a:t>
              </a:r>
              <a:endPara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r>
                <a:rPr lang="en-US" altLang="ko-KR" sz="2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6</a:t>
              </a:r>
              <a:r>
                <a:rPr lang="ko-KR" altLang="en-US" sz="2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. </a:t>
              </a:r>
              <a:r>
                <a:rPr lang="ko-KR" altLang="en-US" sz="2400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인구주택총조사에</a:t>
              </a:r>
              <a:r>
                <a:rPr lang="ko-KR" altLang="en-US" sz="2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반려동물 관련 항목을 추가하여 실태조사 및 관리</a:t>
              </a:r>
              <a:endPara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86C6A5F-D4B2-4639-B09D-01140DB26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409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-147277" y="-1"/>
            <a:ext cx="12213771" cy="6858001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4F2EBF-4938-45B7-8EE5-0FCC9BC096A7}"/>
              </a:ext>
            </a:extLst>
          </p:cNvPr>
          <p:cNvSpPr txBox="1"/>
          <p:nvPr/>
        </p:nvSpPr>
        <p:spPr>
          <a:xfrm>
            <a:off x="5029763" y="2749367"/>
            <a:ext cx="21324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60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 Bold" panose="00000800000000000000" pitchFamily="2" charset="-127"/>
              </a:rPr>
              <a:t>3.</a:t>
            </a:r>
            <a:r>
              <a:rPr kumimoji="0" lang="ko-KR" altLang="en-US" sz="4400" b="0" i="0" u="none" strike="noStrike" kern="1200" cap="none" spc="60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 Bold" panose="00000800000000000000" pitchFamily="2" charset="-127"/>
              </a:rPr>
              <a:t>결론</a:t>
            </a:r>
            <a:endParaRPr kumimoji="0" lang="ko-KR" altLang="en-US" sz="44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KoPubWorld돋움체 Bold" panose="00000800000000000000" pitchFamily="2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97B65FD-E375-4EA3-AE6F-704493ABA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1773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2954460" y="136525"/>
            <a:ext cx="5890220" cy="1160063"/>
            <a:chOff x="3819245" y="188165"/>
            <a:chExt cx="4008041" cy="1160063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29996" y="271010"/>
              <a:ext cx="3197290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KoPubWorld돋움체 Light" panose="00000300000000000000" pitchFamily="2" charset="-127"/>
                </a:rPr>
                <a:t>반려동물등록제 문제점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111601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>
                  <a:solidFill>
                    <a:srgbClr val="64DECF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KoPubWorld돋움체 Bold" panose="00000800000000000000" pitchFamily="2" charset="-127"/>
                </a:rPr>
                <a:t>3.1</a:t>
              </a:r>
              <a:endParaRPr lang="ko-KR" altLang="en-US" sz="4800" b="1" dirty="0">
                <a:solidFill>
                  <a:srgbClr val="64DEC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 Bold" panose="00000800000000000000" pitchFamily="2" charset="-127"/>
              </a:endParaRP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A33531EF-13BE-49BA-859A-B3494C20E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875" y="1102007"/>
            <a:ext cx="11134725" cy="3710582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6FC8E0BD-F008-4D1A-B7C4-5058A4FDAD9D}"/>
              </a:ext>
            </a:extLst>
          </p:cNvPr>
          <p:cNvGrpSpPr/>
          <p:nvPr/>
        </p:nvGrpSpPr>
        <p:grpSpPr>
          <a:xfrm>
            <a:off x="343911" y="5029200"/>
            <a:ext cx="11737841" cy="1428911"/>
            <a:chOff x="343912" y="5029200"/>
            <a:chExt cx="11588112" cy="1428911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C47536F7-A2AD-4773-A7C4-94B7E7B45E4C}"/>
                </a:ext>
              </a:extLst>
            </p:cNvPr>
            <p:cNvSpPr/>
            <p:nvPr/>
          </p:nvSpPr>
          <p:spPr>
            <a:xfrm>
              <a:off x="343912" y="5029200"/>
              <a:ext cx="11134725" cy="142891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E04AC15-AED7-4901-89ED-7AB4BFBC71B1}"/>
                </a:ext>
              </a:extLst>
            </p:cNvPr>
            <p:cNvSpPr txBox="1"/>
            <p:nvPr/>
          </p:nvSpPr>
          <p:spPr>
            <a:xfrm>
              <a:off x="427412" y="5294328"/>
              <a:ext cx="1150461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반려동물등록을 하고 </a:t>
              </a:r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, </a:t>
              </a: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동물보호관리시스템에 들어가 검색을 해보면 이처럼 반려동물의 정보가 너무 부족</a:t>
              </a:r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.</a:t>
              </a:r>
            </a:p>
            <a:p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등록을 하는 가장 큰 이유가 유기</a:t>
              </a:r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&amp;</a:t>
              </a: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유실 시에 찾기 위해 하는 경우가 대부분인데 사진 조차 나와있지 않아</a:t>
              </a:r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, </a:t>
              </a:r>
            </a:p>
            <a:p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비용을 지불하며 번거로움을 들이기는 부담감이 있을 거라 느낀다</a:t>
              </a:r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.</a:t>
              </a:r>
            </a:p>
          </p:txBody>
        </p:sp>
      </p:grp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47EA253-06ED-4C14-BE67-F1C0F9318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90437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89B66BC-290D-4B4B-BADF-D49514DF7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190" y="1102007"/>
            <a:ext cx="6391835" cy="442049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CA2DF4B-C39A-4D22-A215-D8F00E6F3C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4361" y="1136550"/>
            <a:ext cx="3717357" cy="4351404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5330904E-0BF9-4D87-A9D3-43F4D2FFF8BD}"/>
              </a:ext>
            </a:extLst>
          </p:cNvPr>
          <p:cNvGrpSpPr/>
          <p:nvPr/>
        </p:nvGrpSpPr>
        <p:grpSpPr>
          <a:xfrm>
            <a:off x="257596" y="5729885"/>
            <a:ext cx="10657410" cy="908745"/>
            <a:chOff x="257596" y="5729885"/>
            <a:chExt cx="10657410" cy="908745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284C2074-D388-4F77-AA54-6452D437932D}"/>
                </a:ext>
              </a:extLst>
            </p:cNvPr>
            <p:cNvSpPr/>
            <p:nvPr/>
          </p:nvSpPr>
          <p:spPr>
            <a:xfrm>
              <a:off x="257596" y="5729885"/>
              <a:ext cx="10657410" cy="908745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F18434B-4593-46D2-B0C9-E33526C3B7C8}"/>
                </a:ext>
              </a:extLst>
            </p:cNvPr>
            <p:cNvSpPr txBox="1"/>
            <p:nvPr/>
          </p:nvSpPr>
          <p:spPr>
            <a:xfrm>
              <a:off x="257596" y="5838793"/>
              <a:ext cx="106574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반려동물 앱을 검색하면 다양한 앱들이 있고</a:t>
              </a:r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, </a:t>
              </a: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어떤 앱을 사용할 지 선택하기 어려움</a:t>
              </a:r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.</a:t>
              </a:r>
            </a:p>
            <a:p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그 중 하나의 앱에서 동물등록번호를 검색해보니</a:t>
              </a:r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따로 </a:t>
              </a:r>
              <a:r>
                <a:rPr lang="ko-KR" altLang="en-US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어플에</a:t>
              </a: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등록을 하지 않으면 정보가 나오지 않음</a:t>
              </a:r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.</a:t>
              </a:r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43E4F35-6B12-400A-B7AE-413469C45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15</a:t>
            </a:fld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34E50305-5691-4B36-8232-EFC023006C91}"/>
              </a:ext>
            </a:extLst>
          </p:cNvPr>
          <p:cNvGrpSpPr/>
          <p:nvPr/>
        </p:nvGrpSpPr>
        <p:grpSpPr>
          <a:xfrm>
            <a:off x="2954460" y="136525"/>
            <a:ext cx="5890220" cy="1160063"/>
            <a:chOff x="3819245" y="188165"/>
            <a:chExt cx="4008041" cy="1160063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B41FF1E-E110-478F-ACC6-6BB31F3E3691}"/>
                </a:ext>
              </a:extLst>
            </p:cNvPr>
            <p:cNvSpPr/>
            <p:nvPr/>
          </p:nvSpPr>
          <p:spPr>
            <a:xfrm>
              <a:off x="4629996" y="271010"/>
              <a:ext cx="3197290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KoPubWorld돋움체 Light" panose="00000300000000000000" pitchFamily="2" charset="-127"/>
                </a:rPr>
                <a:t>반려동물등록제 문제점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D6989F0-E13D-41BF-A942-347654B21CC8}"/>
                </a:ext>
              </a:extLst>
            </p:cNvPr>
            <p:cNvSpPr txBox="1"/>
            <p:nvPr/>
          </p:nvSpPr>
          <p:spPr>
            <a:xfrm>
              <a:off x="3819245" y="188165"/>
              <a:ext cx="111601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>
                  <a:solidFill>
                    <a:srgbClr val="64DECF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KoPubWorld돋움체 Bold" panose="00000800000000000000" pitchFamily="2" charset="-127"/>
                </a:rPr>
                <a:t>3.1</a:t>
              </a:r>
              <a:endParaRPr lang="ko-KR" altLang="en-US" sz="4800" b="1" dirty="0">
                <a:solidFill>
                  <a:srgbClr val="64DEC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 Bold" panose="000008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64779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3537469" y="159802"/>
            <a:ext cx="4653322" cy="830997"/>
            <a:chOff x="3541108" y="97476"/>
            <a:chExt cx="4259284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319729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KoPubWorld돋움체 Light" panose="00000300000000000000" pitchFamily="2" charset="-127"/>
                </a:rPr>
                <a:t> 등록제 개선 방안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541108" y="97476"/>
              <a:ext cx="102150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>
                  <a:solidFill>
                    <a:srgbClr val="64DECF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KoPubWorld돋움체 Bold" panose="00000800000000000000" pitchFamily="2" charset="-127"/>
                </a:rPr>
                <a:t>3.2</a:t>
              </a:r>
              <a:endParaRPr lang="ko-KR" altLang="en-US" sz="4800" b="1" dirty="0">
                <a:solidFill>
                  <a:srgbClr val="64DEC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 Bold" panose="00000800000000000000" pitchFamily="2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9F0F5CF6-B32B-4236-BB61-DB7551BAA56D}"/>
              </a:ext>
            </a:extLst>
          </p:cNvPr>
          <p:cNvGrpSpPr/>
          <p:nvPr/>
        </p:nvGrpSpPr>
        <p:grpSpPr>
          <a:xfrm>
            <a:off x="237754" y="4942075"/>
            <a:ext cx="11516846" cy="1448582"/>
            <a:chOff x="325530" y="4853768"/>
            <a:chExt cx="11516846" cy="1448582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E454FF45-0E18-4427-BA8D-1CB5936AD1E7}"/>
                </a:ext>
              </a:extLst>
            </p:cNvPr>
            <p:cNvSpPr/>
            <p:nvPr/>
          </p:nvSpPr>
          <p:spPr>
            <a:xfrm>
              <a:off x="325530" y="4853768"/>
              <a:ext cx="11516846" cy="144858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BF5C78F-E4F2-436D-905E-40AC8B36E2B4}"/>
                </a:ext>
              </a:extLst>
            </p:cNvPr>
            <p:cNvSpPr txBox="1"/>
            <p:nvPr/>
          </p:nvSpPr>
          <p:spPr>
            <a:xfrm>
              <a:off x="325530" y="4955723"/>
              <a:ext cx="1151684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반려동물의 등록을 단순히 권고하지 말고</a:t>
              </a:r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, </a:t>
              </a: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스스로 사람들이 필요에 의해 등록할 수 있는 방법을 만들어야 한다</a:t>
              </a:r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.</a:t>
              </a:r>
            </a:p>
            <a:p>
              <a:endPara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반려동물 어플과 동물보호시스템을 같이 합쳐서 새로운 방안을 만드는게 아니라 보완해서</a:t>
              </a:r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서로 </a:t>
              </a:r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Win-Win </a:t>
              </a: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하는  </a:t>
              </a:r>
              <a:endPara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전략을 가져가는게 좋은 대안이라 결론을 냈다</a:t>
              </a:r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.</a:t>
              </a:r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F0EE800C-0255-4CB9-BE47-83D10695E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54" y="1297654"/>
            <a:ext cx="4751269" cy="30754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01C7A9E-C7E4-43AD-9E1B-68BBE703DB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5824" y="1329940"/>
            <a:ext cx="5734611" cy="317826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6B6A8C5-1A3D-4D1F-86B8-493319342F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9024" y="2312449"/>
            <a:ext cx="977153" cy="1261608"/>
          </a:xfrm>
          <a:prstGeom prst="rect">
            <a:avLst/>
          </a:prstGeom>
        </p:spPr>
      </p:pic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9EE4EBED-0372-4407-B373-60AE489E0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7069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3827290" y="97476"/>
            <a:ext cx="4653322" cy="830997"/>
            <a:chOff x="3541108" y="97476"/>
            <a:chExt cx="4259284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319729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KoPubWorld돋움체 Light" panose="00000300000000000000" pitchFamily="2" charset="-127"/>
                </a:rPr>
                <a:t> 어플 마인드맵</a:t>
              </a:r>
              <a:endPara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541108" y="97476"/>
              <a:ext cx="102150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>
                  <a:solidFill>
                    <a:srgbClr val="64DECF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KoPubWorld돋움체 Bold" panose="00000800000000000000" pitchFamily="2" charset="-127"/>
                </a:rPr>
                <a:t>3.2</a:t>
              </a:r>
              <a:endParaRPr lang="ko-KR" altLang="en-US" sz="4800" b="1" dirty="0">
                <a:solidFill>
                  <a:srgbClr val="64DEC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9EE4EBED-0372-4407-B373-60AE489E0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506E85C-033B-4F04-9844-BAEDF2B7B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408" y="1171829"/>
            <a:ext cx="7623562" cy="502114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E429426-C3AA-4567-AE15-31589B3348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400" y="1164539"/>
            <a:ext cx="11140798" cy="5101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7826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3827290" y="97476"/>
            <a:ext cx="4653322" cy="830997"/>
            <a:chOff x="3541108" y="97476"/>
            <a:chExt cx="4259284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319729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KoPubWorld돋움체 Light" panose="00000300000000000000" pitchFamily="2" charset="-127"/>
                </a:rPr>
                <a:t> 기대효과</a:t>
              </a:r>
              <a:endPara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541108" y="97476"/>
              <a:ext cx="102150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>
                  <a:solidFill>
                    <a:srgbClr val="64DECF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KoPubWorld돋움체 Bold" panose="00000800000000000000" pitchFamily="2" charset="-127"/>
                </a:rPr>
                <a:t>3.3</a:t>
              </a:r>
              <a:endParaRPr lang="ko-KR" altLang="en-US" sz="4800" b="1" dirty="0">
                <a:solidFill>
                  <a:srgbClr val="64DEC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9EE4EBED-0372-4407-B373-60AE489E0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1028" name="Picture 4" descr="스팸 전화 차단 앱 TOP5+(후후, T 전화, 후스콜) » 유용한 어플 추천">
            <a:extLst>
              <a:ext uri="{FF2B5EF4-FFF2-40B4-BE49-F238E27FC236}">
                <a16:creationId xmlns:a16="http://schemas.microsoft.com/office/drawing/2014/main" id="{04E2D939-47AE-4BF3-8187-E7E58019B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18" y="1164539"/>
            <a:ext cx="5825471" cy="2060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80F9071-E6C5-42BC-9A83-2AE0405FE742}"/>
              </a:ext>
            </a:extLst>
          </p:cNvPr>
          <p:cNvSpPr txBox="1"/>
          <p:nvPr/>
        </p:nvSpPr>
        <p:spPr>
          <a:xfrm>
            <a:off x="937606" y="3207239"/>
            <a:ext cx="38400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전화 어플로 가장 잘 알려진 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후후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’</a:t>
            </a:r>
            <a:endParaRPr lang="ko-KR" alt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5DC30E-ED5B-400E-AB00-B19A86E92D84}"/>
              </a:ext>
            </a:extLst>
          </p:cNvPr>
          <p:cNvSpPr txBox="1"/>
          <p:nvPr/>
        </p:nvSpPr>
        <p:spPr>
          <a:xfrm>
            <a:off x="6010837" y="1277225"/>
            <a:ext cx="53429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KT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114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보유한 전화번호를 활용하는 모바일 서비스 어플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dirty="0"/>
          </a:p>
        </p:txBody>
      </p:sp>
      <p:pic>
        <p:nvPicPr>
          <p:cNvPr id="1030" name="Picture 6" descr="App Store에서 제공하는 올라펫 (강아지, 고양이, 반려동물 커뮤니티)">
            <a:extLst>
              <a:ext uri="{FF2B5EF4-FFF2-40B4-BE49-F238E27FC236}">
                <a16:creationId xmlns:a16="http://schemas.microsoft.com/office/drawing/2014/main" id="{249CBBB2-A1AA-4018-A131-21AD353EC0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13" y="4665364"/>
            <a:ext cx="3568662" cy="1873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화살표: 위로 굽음 9">
            <a:extLst>
              <a:ext uri="{FF2B5EF4-FFF2-40B4-BE49-F238E27FC236}">
                <a16:creationId xmlns:a16="http://schemas.microsoft.com/office/drawing/2014/main" id="{C3B084EB-B6FC-4890-9AA8-E357CE3D522C}"/>
              </a:ext>
            </a:extLst>
          </p:cNvPr>
          <p:cNvSpPr/>
          <p:nvPr/>
        </p:nvSpPr>
        <p:spPr>
          <a:xfrm rot="5400000">
            <a:off x="-322811" y="4295763"/>
            <a:ext cx="1985769" cy="996313"/>
          </a:xfrm>
          <a:prstGeom prst="bentUpArrow">
            <a:avLst>
              <a:gd name="adj1" fmla="val 28377"/>
              <a:gd name="adj2" fmla="val 43040"/>
              <a:gd name="adj3" fmla="val 42996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9467A53-9486-4530-A24C-183961232BDD}"/>
              </a:ext>
            </a:extLst>
          </p:cNvPr>
          <p:cNvSpPr txBox="1"/>
          <p:nvPr/>
        </p:nvSpPr>
        <p:spPr>
          <a:xfrm>
            <a:off x="1090187" y="6335681"/>
            <a:ext cx="22641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동물등록 통합 앱</a:t>
            </a:r>
            <a:endParaRPr lang="ko-KR" alt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87FF4A-3B81-441F-BC1D-80FBCFE407CA}"/>
              </a:ext>
            </a:extLst>
          </p:cNvPr>
          <p:cNvSpPr txBox="1"/>
          <p:nvPr/>
        </p:nvSpPr>
        <p:spPr>
          <a:xfrm>
            <a:off x="615513" y="4534261"/>
            <a:ext cx="81871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b="1" dirty="0">
                <a:solidFill>
                  <a:srgbClr val="0070C0"/>
                </a:solidFill>
                <a:ea typeface="나눔스퀘어 Bold" panose="020B0600000101010101" pitchFamily="50" charset="-127"/>
              </a:rPr>
              <a:t>활용</a:t>
            </a:r>
            <a:endParaRPr lang="ko-KR" altLang="en-US" sz="2000" b="1" dirty="0">
              <a:solidFill>
                <a:srgbClr val="0070C0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853871AD-C4D0-44B0-8FA1-B4F27B8D5396}"/>
              </a:ext>
            </a:extLst>
          </p:cNvPr>
          <p:cNvSpPr/>
          <p:nvPr/>
        </p:nvSpPr>
        <p:spPr>
          <a:xfrm>
            <a:off x="5961779" y="3801035"/>
            <a:ext cx="5825471" cy="255531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정부에 등록된 정보를 활용하고 </a:t>
            </a:r>
            <a:r>
              <a:rPr lang="ko-KR" altLang="en-US" b="1" dirty="0" err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어플에</a:t>
            </a:r>
            <a:r>
              <a:rPr lang="ko-KR" altLang="en-US" b="1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제공하고</a:t>
            </a:r>
            <a:r>
              <a:rPr lang="en-US" altLang="ko-KR" b="1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r>
              <a:rPr lang="ko-KR" altLang="en-US" b="1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반려동물 데이터를 바탕으로 어플을 개선 및 제작을 하게 되면 이용자와 보호자들의 </a:t>
            </a:r>
            <a:r>
              <a:rPr lang="ko-KR" altLang="en-US" b="1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신뢰감</a:t>
            </a:r>
            <a:r>
              <a:rPr lang="ko-KR" altLang="en-US" b="1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높아질 것</a:t>
            </a:r>
            <a:endParaRPr lang="en-US" altLang="ko-KR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3B967315-C1E6-40BE-8D43-D891E2B3B63F}"/>
              </a:ext>
            </a:extLst>
          </p:cNvPr>
          <p:cNvSpPr/>
          <p:nvPr/>
        </p:nvSpPr>
        <p:spPr>
          <a:xfrm>
            <a:off x="3575056" y="5318416"/>
            <a:ext cx="1879181" cy="567444"/>
          </a:xfrm>
          <a:prstGeom prst="rightArrow">
            <a:avLst/>
          </a:prstGeom>
          <a:solidFill>
            <a:srgbClr val="A9D1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719200D-E5F5-47E5-B90E-CA5D8560A600}"/>
              </a:ext>
            </a:extLst>
          </p:cNvPr>
          <p:cNvSpPr txBox="1"/>
          <p:nvPr/>
        </p:nvSpPr>
        <p:spPr>
          <a:xfrm>
            <a:off x="4104761" y="5078692"/>
            <a:ext cx="8187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b="1" dirty="0">
                <a:solidFill>
                  <a:schemeClr val="accent1"/>
                </a:solidFill>
              </a:rPr>
              <a:t>효과</a:t>
            </a:r>
          </a:p>
        </p:txBody>
      </p:sp>
    </p:spTree>
    <p:extLst>
      <p:ext uri="{BB962C8B-B14F-4D97-AF65-F5344CB8AC3E}">
        <p14:creationId xmlns:p14="http://schemas.microsoft.com/office/powerpoint/2010/main" val="13418187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F003AB71-9503-431D-B64D-1592D0479EC2}"/>
              </a:ext>
            </a:extLst>
          </p:cNvPr>
          <p:cNvSpPr/>
          <p:nvPr/>
        </p:nvSpPr>
        <p:spPr>
          <a:xfrm>
            <a:off x="6096000" y="5136739"/>
            <a:ext cx="5584630" cy="55093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ED1425A3-0DED-4320-96EE-190A4A9BE699}"/>
              </a:ext>
            </a:extLst>
          </p:cNvPr>
          <p:cNvSpPr/>
          <p:nvPr/>
        </p:nvSpPr>
        <p:spPr>
          <a:xfrm>
            <a:off x="7252446" y="3295881"/>
            <a:ext cx="4382154" cy="55093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B96AF9B-C6C5-4134-A556-DD56B5E27473}"/>
              </a:ext>
            </a:extLst>
          </p:cNvPr>
          <p:cNvSpPr/>
          <p:nvPr/>
        </p:nvSpPr>
        <p:spPr>
          <a:xfrm>
            <a:off x="7252447" y="1414985"/>
            <a:ext cx="3749536" cy="52286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3827290" y="97476"/>
            <a:ext cx="4653322" cy="830997"/>
            <a:chOff x="3541108" y="97476"/>
            <a:chExt cx="4259284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319729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KoPubWorld돋움체 Light" panose="00000300000000000000" pitchFamily="2" charset="-127"/>
                </a:rPr>
                <a:t> 기대효과</a:t>
              </a:r>
              <a:endPara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541108" y="97476"/>
              <a:ext cx="102150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>
                  <a:solidFill>
                    <a:srgbClr val="64DECF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KoPubWorld돋움체 Bold" panose="00000800000000000000" pitchFamily="2" charset="-127"/>
                </a:rPr>
                <a:t>3.3</a:t>
              </a:r>
              <a:endParaRPr lang="ko-KR" altLang="en-US" sz="4800" b="1" dirty="0">
                <a:solidFill>
                  <a:srgbClr val="64DEC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BF5C78F-E4F2-436D-905E-40AC8B36E2B4}"/>
              </a:ext>
            </a:extLst>
          </p:cNvPr>
          <p:cNvSpPr txBox="1"/>
          <p:nvPr/>
        </p:nvSpPr>
        <p:spPr>
          <a:xfrm>
            <a:off x="7310719" y="1483718"/>
            <a:ext cx="44509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펫테크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시장의 전망은 매년 증가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en-US" altLang="ko-KR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이러한 기술도 동물등록 통합 앱에 적용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en-US" altLang="ko-KR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9EE4EBED-0372-4407-B373-60AE489E0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AC08AAF-FDD4-4839-A988-2FC749765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88" y="1118293"/>
            <a:ext cx="7087659" cy="362262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ACBD4C4-F390-45AA-9A5E-73D826ACFA22}"/>
              </a:ext>
            </a:extLst>
          </p:cNvPr>
          <p:cNvSpPr txBox="1"/>
          <p:nvPr/>
        </p:nvSpPr>
        <p:spPr>
          <a:xfrm>
            <a:off x="557400" y="469522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effectLst/>
                <a:latin typeface="Apple SD Gothic Neo"/>
              </a:rPr>
              <a:t>IT </a:t>
            </a:r>
            <a:r>
              <a:rPr lang="ko-KR" altLang="en-US" b="0" i="0" dirty="0">
                <a:effectLst/>
                <a:latin typeface="Apple SD Gothic Neo"/>
              </a:rPr>
              <a:t>기술을 활용해 반려동물을 돌보는 </a:t>
            </a:r>
            <a:r>
              <a:rPr lang="en-US" altLang="ko-KR" b="0" i="0" dirty="0">
                <a:effectLst/>
                <a:latin typeface="Apple SD Gothic Neo"/>
              </a:rPr>
              <a:t>'</a:t>
            </a:r>
            <a:r>
              <a:rPr lang="ko-KR" altLang="en-US" b="1" i="0" dirty="0" err="1">
                <a:effectLst/>
                <a:latin typeface="Apple SD Gothic Neo"/>
              </a:rPr>
              <a:t>펫테크</a:t>
            </a:r>
            <a:r>
              <a:rPr lang="en-US" altLang="ko-KR" b="0" i="0" dirty="0">
                <a:effectLst/>
                <a:latin typeface="Apple SD Gothic Neo"/>
              </a:rPr>
              <a:t>' </a:t>
            </a:r>
            <a:r>
              <a:rPr lang="ko-KR" altLang="en-US" b="0" i="0" dirty="0">
                <a:effectLst/>
                <a:latin typeface="Apple SD Gothic Neo"/>
              </a:rPr>
              <a:t>산업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1C9A12FA-9A09-454E-A92B-008DF35C5EB7}"/>
              </a:ext>
            </a:extLst>
          </p:cNvPr>
          <p:cNvSpPr/>
          <p:nvPr/>
        </p:nvSpPr>
        <p:spPr>
          <a:xfrm>
            <a:off x="9067661" y="2118622"/>
            <a:ext cx="868269" cy="877866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D855C5B7-AAEA-499F-B5BE-A07F9F9A0180}"/>
              </a:ext>
            </a:extLst>
          </p:cNvPr>
          <p:cNvSpPr/>
          <p:nvPr/>
        </p:nvSpPr>
        <p:spPr>
          <a:xfrm>
            <a:off x="9067660" y="4115436"/>
            <a:ext cx="868269" cy="838239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B8C9157-0289-41C0-AFA7-88727411399B}"/>
              </a:ext>
            </a:extLst>
          </p:cNvPr>
          <p:cNvSpPr txBox="1"/>
          <p:nvPr/>
        </p:nvSpPr>
        <p:spPr>
          <a:xfrm>
            <a:off x="6096000" y="527389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더 나은 서비스와 유기동물을 방지할 수 있다고 생각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90270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-1"/>
            <a:ext cx="12213771" cy="860932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4F2EBF-4938-45B7-8EE5-0FCC9BC096A7}"/>
              </a:ext>
            </a:extLst>
          </p:cNvPr>
          <p:cNvSpPr txBox="1"/>
          <p:nvPr/>
        </p:nvSpPr>
        <p:spPr>
          <a:xfrm>
            <a:off x="4770197" y="211748"/>
            <a:ext cx="26516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 Light" panose="00000300000000000000" pitchFamily="2" charset="-127"/>
              </a:rPr>
              <a:t>CONTENTS</a:t>
            </a:r>
            <a:endParaRPr lang="ko-KR" altLang="en-US" sz="2800" spc="6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8468B3-2CF3-4D53-8244-09E927572F97}"/>
              </a:ext>
            </a:extLst>
          </p:cNvPr>
          <p:cNvSpPr txBox="1"/>
          <p:nvPr/>
        </p:nvSpPr>
        <p:spPr>
          <a:xfrm>
            <a:off x="7908493" y="5842337"/>
            <a:ext cx="43067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rgbClr val="64DECF">
                    <a:alpha val="16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 Bold" panose="00000800000000000000" pitchFamily="2" charset="-127"/>
              </a:rPr>
              <a:t>CONTENTS</a:t>
            </a:r>
            <a:endParaRPr lang="ko-KR" altLang="en-US" sz="6000" b="1" dirty="0">
              <a:solidFill>
                <a:srgbClr val="64DECF">
                  <a:alpha val="16000"/>
                </a:srgb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KoPubWorld돋움체 Bold" panose="00000800000000000000" pitchFamily="2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B940F2D0-2500-4835-AD83-0DAADC6EB933}"/>
              </a:ext>
            </a:extLst>
          </p:cNvPr>
          <p:cNvGrpSpPr/>
          <p:nvPr/>
        </p:nvGrpSpPr>
        <p:grpSpPr>
          <a:xfrm>
            <a:off x="3153037" y="1612274"/>
            <a:ext cx="1348073" cy="4230063"/>
            <a:chOff x="3726778" y="1374302"/>
            <a:chExt cx="1348073" cy="4230063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B793B6E9-C890-4D5A-A71D-291AA2FC09FB}"/>
                </a:ext>
              </a:extLst>
            </p:cNvPr>
            <p:cNvGrpSpPr/>
            <p:nvPr/>
          </p:nvGrpSpPr>
          <p:grpSpPr>
            <a:xfrm>
              <a:off x="3726778" y="1374302"/>
              <a:ext cx="1348073" cy="830997"/>
              <a:chOff x="3403338" y="2598003"/>
              <a:chExt cx="1348073" cy="830997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084F941-B1A5-42ED-AD78-B0F57A275C9B}"/>
                  </a:ext>
                </a:extLst>
              </p:cNvPr>
              <p:cNvSpPr txBox="1"/>
              <p:nvPr/>
            </p:nvSpPr>
            <p:spPr>
              <a:xfrm>
                <a:off x="3403338" y="2598003"/>
                <a:ext cx="934871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800" b="1" dirty="0">
                    <a:solidFill>
                      <a:srgbClr val="64DECF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  <a:cs typeface="KoPubWorld돋움체 Bold" panose="00000800000000000000" pitchFamily="2" charset="-127"/>
                  </a:rPr>
                  <a:t>01</a:t>
                </a:r>
                <a:endParaRPr lang="ko-KR" altLang="en-US" sz="4800" b="1" dirty="0">
                  <a:solidFill>
                    <a:srgbClr val="64DECF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BE13764-1EF0-4A6F-8554-79E11A74BCAB}"/>
                  </a:ext>
                </a:extLst>
              </p:cNvPr>
              <p:cNvSpPr txBox="1"/>
              <p:nvPr/>
            </p:nvSpPr>
            <p:spPr>
              <a:xfrm>
                <a:off x="4182024" y="2667984"/>
                <a:ext cx="56938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  <a:cs typeface="KoPubWorld돋움체 Bold" panose="00000800000000000000" pitchFamily="2" charset="-127"/>
                  </a:rPr>
                  <a:t>서론</a:t>
                </a:r>
                <a:endPara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KoPubWorld돋움체 Bold" panose="00000800000000000000" pitchFamily="2" charset="-127"/>
                </a:endParaRPr>
              </a:p>
            </p:txBody>
          </p:sp>
        </p:grp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3A5AF55B-2B72-4D64-9D81-C0FF482732D7}"/>
                </a:ext>
              </a:extLst>
            </p:cNvPr>
            <p:cNvGrpSpPr/>
            <p:nvPr/>
          </p:nvGrpSpPr>
          <p:grpSpPr>
            <a:xfrm>
              <a:off x="3726778" y="3073835"/>
              <a:ext cx="1335249" cy="830997"/>
              <a:chOff x="6454034" y="2598003"/>
              <a:chExt cx="1335249" cy="830997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21C3A4C-9A1E-4998-B64C-27B322E1FB56}"/>
                  </a:ext>
                </a:extLst>
              </p:cNvPr>
              <p:cNvSpPr txBox="1"/>
              <p:nvPr/>
            </p:nvSpPr>
            <p:spPr>
              <a:xfrm>
                <a:off x="6454034" y="2598003"/>
                <a:ext cx="934871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800" b="1" dirty="0">
                    <a:solidFill>
                      <a:srgbClr val="64DECF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  <a:cs typeface="KoPubWorld돋움체 Bold" panose="00000800000000000000" pitchFamily="2" charset="-127"/>
                  </a:rPr>
                  <a:t>02</a:t>
                </a:r>
                <a:endParaRPr lang="ko-KR" altLang="en-US" sz="4800" b="1" dirty="0">
                  <a:solidFill>
                    <a:srgbClr val="64DECF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BD65EA8-75FC-4381-8F1B-C7736D8545B7}"/>
                  </a:ext>
                </a:extLst>
              </p:cNvPr>
              <p:cNvSpPr txBox="1"/>
              <p:nvPr/>
            </p:nvSpPr>
            <p:spPr>
              <a:xfrm>
                <a:off x="7232720" y="2667984"/>
                <a:ext cx="55656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  <a:cs typeface="KoPubWorld돋움체 Bold" panose="00000800000000000000" pitchFamily="2" charset="-127"/>
                  </a:rPr>
                  <a:t>본론</a:t>
                </a:r>
                <a:endPara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KoPubWorld돋움체 Bold" panose="00000800000000000000" pitchFamily="2" charset="-127"/>
                </a:endParaRPr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D308CA84-006B-484A-8754-1324C45CC9BF}"/>
                </a:ext>
              </a:extLst>
            </p:cNvPr>
            <p:cNvGrpSpPr/>
            <p:nvPr/>
          </p:nvGrpSpPr>
          <p:grpSpPr>
            <a:xfrm>
              <a:off x="3726778" y="4773368"/>
              <a:ext cx="1335249" cy="830997"/>
              <a:chOff x="3403338" y="2598003"/>
              <a:chExt cx="1335249" cy="830997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0CFC9F3-8653-43AE-9477-2C2433CDFB7C}"/>
                  </a:ext>
                </a:extLst>
              </p:cNvPr>
              <p:cNvSpPr txBox="1"/>
              <p:nvPr/>
            </p:nvSpPr>
            <p:spPr>
              <a:xfrm>
                <a:off x="3403338" y="2598003"/>
                <a:ext cx="934871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800" b="1" dirty="0">
                    <a:solidFill>
                      <a:srgbClr val="64DECF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  <a:cs typeface="KoPubWorld돋움체 Bold" panose="00000800000000000000" pitchFamily="2" charset="-127"/>
                  </a:rPr>
                  <a:t>03</a:t>
                </a:r>
                <a:endParaRPr lang="ko-KR" altLang="en-US" sz="4800" b="1" dirty="0">
                  <a:solidFill>
                    <a:srgbClr val="64DECF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05E7C0A-107D-42CB-B9CD-E10345F601C6}"/>
                  </a:ext>
                </a:extLst>
              </p:cNvPr>
              <p:cNvSpPr txBox="1"/>
              <p:nvPr/>
            </p:nvSpPr>
            <p:spPr>
              <a:xfrm>
                <a:off x="4182024" y="2667984"/>
                <a:ext cx="55656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  <a:cs typeface="KoPubWorld돋움체 Bold" panose="00000800000000000000" pitchFamily="2" charset="-127"/>
                  </a:rPr>
                  <a:t>결론</a:t>
                </a:r>
                <a:endParaRPr lang="ko-KR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KoPubWorld돋움체 Light" panose="00000300000000000000" pitchFamily="2" charset="-127"/>
                </a:endParaRPr>
              </a:p>
            </p:txBody>
          </p:sp>
        </p:grp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46AF502-1E8C-4E5A-A783-1FCE2409CAC0}"/>
              </a:ext>
            </a:extLst>
          </p:cNvPr>
          <p:cNvGrpSpPr/>
          <p:nvPr/>
        </p:nvGrpSpPr>
        <p:grpSpPr>
          <a:xfrm>
            <a:off x="4618406" y="1682255"/>
            <a:ext cx="2527996" cy="4230063"/>
            <a:chOff x="4618406" y="1682255"/>
            <a:chExt cx="2527996" cy="4230063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9ECAD95-D34A-41BC-9EC9-F7D134F9E881}"/>
                </a:ext>
              </a:extLst>
            </p:cNvPr>
            <p:cNvSpPr txBox="1"/>
            <p:nvPr/>
          </p:nvSpPr>
          <p:spPr>
            <a:xfrm>
              <a:off x="4630970" y="1682255"/>
              <a:ext cx="2515432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ko-KR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KoPubWorld돋움체 Bold" panose="00000800000000000000" pitchFamily="2" charset="-127"/>
                </a:rPr>
                <a:t>주제 선정 이유</a:t>
              </a:r>
              <a:endPara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 Bold" panose="00000800000000000000" pitchFamily="2" charset="-127"/>
              </a:endParaRPr>
            </a:p>
            <a:p>
              <a:pPr marL="342900" indent="-342900">
                <a:buAutoNum type="arabicPeriod"/>
              </a:pPr>
              <a:r>
                <a:rPr lang="ko-KR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KoPubWorld돋움체 Bold" panose="00000800000000000000" pitchFamily="2" charset="-127"/>
                </a:rPr>
                <a:t>반려동물 유기동물 증가</a:t>
              </a:r>
              <a:endPara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 Bold" panose="00000800000000000000" pitchFamily="2" charset="-127"/>
              </a:endParaRPr>
            </a:p>
            <a:p>
              <a:pPr marL="342900" indent="-342900">
                <a:buAutoNum type="arabicPeriod"/>
              </a:pPr>
              <a:r>
                <a:rPr lang="ko-KR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KoPubWorld돋움체 Bold" panose="00000800000000000000" pitchFamily="2" charset="-127"/>
                </a:rPr>
                <a:t>유기동물 증가의 문제점</a:t>
              </a:r>
              <a:endPara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 Bold" panose="00000800000000000000" pitchFamily="2" charset="-127"/>
              </a:endParaRPr>
            </a:p>
            <a:p>
              <a:pPr marL="342900" indent="-342900">
                <a:buAutoNum type="arabicPeriod"/>
              </a:pPr>
              <a:endPara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D1BE9AB-C4A9-4D44-8DA5-5B846D1FA260}"/>
                </a:ext>
              </a:extLst>
            </p:cNvPr>
            <p:cNvSpPr txBox="1"/>
            <p:nvPr/>
          </p:nvSpPr>
          <p:spPr>
            <a:xfrm>
              <a:off x="4618406" y="3381788"/>
              <a:ext cx="2121093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ko-KR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KoPubWorld돋움체 Bold" panose="00000800000000000000" pitchFamily="2" charset="-127"/>
                </a:rPr>
                <a:t>해외 유기동물 사례</a:t>
              </a:r>
              <a:endPara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 Bold" panose="00000800000000000000" pitchFamily="2" charset="-127"/>
              </a:endParaRPr>
            </a:p>
            <a:p>
              <a:pPr marL="342900" indent="-342900">
                <a:buAutoNum type="arabicPeriod"/>
              </a:pPr>
              <a:r>
                <a:rPr lang="ko-KR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KoPubWorld돋움체 Bold" panose="00000800000000000000" pitchFamily="2" charset="-127"/>
                </a:rPr>
                <a:t>국내 유기동물 사례</a:t>
              </a:r>
              <a:endPara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 Bold" panose="00000800000000000000" pitchFamily="2" charset="-127"/>
              </a:endParaRPr>
            </a:p>
            <a:p>
              <a:pPr marL="342900" indent="-342900">
                <a:buAutoNum type="arabicPeriod"/>
              </a:pPr>
              <a:r>
                <a:rPr lang="ko-KR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KoPubWorld돋움체 Bold" panose="00000800000000000000" pitchFamily="2" charset="-127"/>
                </a:rPr>
                <a:t>사례에 대한 비교 </a:t>
              </a:r>
              <a:endPara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 Bold" panose="00000800000000000000" pitchFamily="2" charset="-127"/>
              </a:endParaRPr>
            </a:p>
            <a:p>
              <a:pPr marL="342900" indent="-342900">
                <a:buAutoNum type="arabicPeriod"/>
              </a:pPr>
              <a:r>
                <a:rPr lang="ko-KR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KoPubWorld돋움체 Bold" panose="00000800000000000000" pitchFamily="2" charset="-127"/>
                </a:rPr>
                <a:t>해결방안 제시</a:t>
              </a:r>
              <a:endPara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2207676-1FD8-4B21-A59E-32976E08C11F}"/>
                </a:ext>
              </a:extLst>
            </p:cNvPr>
            <p:cNvSpPr txBox="1"/>
            <p:nvPr/>
          </p:nvSpPr>
          <p:spPr>
            <a:xfrm>
              <a:off x="4624688" y="5081321"/>
              <a:ext cx="249299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ko-KR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KoPubWorld돋움체 Bold" panose="00000800000000000000" pitchFamily="2" charset="-127"/>
                </a:rPr>
                <a:t>반려동물 등록제 문제점</a:t>
              </a:r>
              <a:endPara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 Bold" panose="00000800000000000000" pitchFamily="2" charset="-127"/>
              </a:endParaRPr>
            </a:p>
            <a:p>
              <a:pPr marL="342900" indent="-342900">
                <a:buAutoNum type="arabicPeriod"/>
              </a:pPr>
              <a:r>
                <a:rPr lang="ko-KR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KoPubWorld돋움체 Bold" panose="00000800000000000000" pitchFamily="2" charset="-127"/>
                </a:rPr>
                <a:t>등록제 개선 방안</a:t>
              </a:r>
              <a:endPara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 Bold" panose="00000800000000000000" pitchFamily="2" charset="-127"/>
              </a:endParaRPr>
            </a:p>
            <a:p>
              <a:pPr marL="342900" indent="-342900">
                <a:buAutoNum type="arabicPeriod"/>
              </a:pPr>
              <a:r>
                <a:rPr lang="ko-KR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KoPubWorld돋움체 Bold" panose="00000800000000000000" pitchFamily="2" charset="-127"/>
                </a:rPr>
                <a:t>기대 효과</a:t>
              </a:r>
              <a:endPara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462AEB-06CB-49DD-986E-3264A6573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28630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D9D9645-2F2B-4BB1-B5BA-17C241E6CFC2}"/>
              </a:ext>
            </a:extLst>
          </p:cNvPr>
          <p:cNvSpPr/>
          <p:nvPr/>
        </p:nvSpPr>
        <p:spPr>
          <a:xfrm>
            <a:off x="0" y="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655942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84F941-B1A5-42ED-AD78-B0F57A275C9B}"/>
              </a:ext>
            </a:extLst>
          </p:cNvPr>
          <p:cNvSpPr txBox="1"/>
          <p:nvPr/>
        </p:nvSpPr>
        <p:spPr>
          <a:xfrm>
            <a:off x="3135895" y="2922628"/>
            <a:ext cx="61334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 Light" panose="00000300000000000000" pitchFamily="2" charset="-127"/>
              </a:rPr>
              <a:t>경청해주셔서</a:t>
            </a:r>
            <a:r>
              <a:rPr lang="ko-KR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 Bold" panose="00000800000000000000" pitchFamily="2" charset="-127"/>
              </a:rPr>
              <a:t> 감사합니다</a:t>
            </a:r>
            <a:r>
              <a:rPr lang="en-US" altLang="ko-KR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 Bold" panose="00000800000000000000" pitchFamily="2" charset="-127"/>
              </a:rPr>
              <a:t>.</a:t>
            </a:r>
            <a:endParaRPr lang="ko-KR" altLang="en-US" sz="440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44B66E7-8E1B-4C68-8620-D941855A8802}"/>
              </a:ext>
            </a:extLst>
          </p:cNvPr>
          <p:cNvSpPr/>
          <p:nvPr/>
        </p:nvSpPr>
        <p:spPr>
          <a:xfrm>
            <a:off x="3274992" y="2541180"/>
            <a:ext cx="1838428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49D05D-F78A-4261-97DE-E6F70F97297A}"/>
              </a:ext>
            </a:extLst>
          </p:cNvPr>
          <p:cNvSpPr txBox="1"/>
          <p:nvPr/>
        </p:nvSpPr>
        <p:spPr>
          <a:xfrm>
            <a:off x="3274991" y="2522518"/>
            <a:ext cx="1838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 Light" panose="00000300000000000000" pitchFamily="2" charset="-127"/>
              </a:rPr>
              <a:t>THANK YOU -</a:t>
            </a:r>
            <a:endParaRPr lang="ko-KR" altLang="en-US" sz="20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E21C184-3008-4037-BD6B-3478D7476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1240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-21771" y="-1"/>
            <a:ext cx="12213771" cy="6858001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4F2EBF-4938-45B7-8EE5-0FCC9BC096A7}"/>
              </a:ext>
            </a:extLst>
          </p:cNvPr>
          <p:cNvSpPr txBox="1"/>
          <p:nvPr/>
        </p:nvSpPr>
        <p:spPr>
          <a:xfrm>
            <a:off x="5029763" y="2749367"/>
            <a:ext cx="21324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60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 Bold" panose="00000800000000000000" pitchFamily="2" charset="-127"/>
              </a:rPr>
              <a:t>1.</a:t>
            </a:r>
            <a:r>
              <a:rPr kumimoji="0" lang="ko-KR" altLang="en-US" sz="4400" b="0" i="0" u="none" strike="noStrike" kern="1200" cap="none" spc="60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 Bold" panose="00000800000000000000" pitchFamily="2" charset="-127"/>
              </a:rPr>
              <a:t>서론</a:t>
            </a:r>
            <a:endParaRPr kumimoji="0" lang="ko-KR" altLang="en-US" sz="44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KoPubWorld돋움체 Bold" panose="00000800000000000000" pitchFamily="2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C75FD25-7BC9-4282-8B55-5131A9C8D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150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3827290" y="97476"/>
            <a:ext cx="4259284" cy="830997"/>
            <a:chOff x="3541108" y="97476"/>
            <a:chExt cx="4259284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319729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KoPubWorld돋움체 Light" panose="00000300000000000000" pitchFamily="2" charset="-127"/>
                </a:rPr>
                <a:t>주제 선정이유</a:t>
              </a:r>
              <a:endPara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541108" y="97476"/>
              <a:ext cx="111601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>
                  <a:solidFill>
                    <a:srgbClr val="64DECF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KoPubWorld돋움체 Bold" panose="00000800000000000000" pitchFamily="2" charset="-127"/>
                </a:rPr>
                <a:t>1.1</a:t>
              </a:r>
              <a:endParaRPr lang="ko-KR" altLang="en-US" sz="4800" b="1" dirty="0">
                <a:solidFill>
                  <a:srgbClr val="64DEC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 Bold" panose="00000800000000000000" pitchFamily="2" charset="-127"/>
              </a:endParaRPr>
            </a:p>
          </p:txBody>
        </p:sp>
      </p:grpSp>
      <p:pic>
        <p:nvPicPr>
          <p:cNvPr id="3" name="온라인 미디어 2" title="&quot;￫ﾂﾘ￫ﾥﾼ ￫ﾲﾄ￫ﾦﾬ￬ﾧﾀ ￫ﾧﾈ￬ﾄﾸ￬ﾚﾔ&quot; ￬ﾶﾔ￬ﾄﾝ ￬ﾗﾰ￭ﾜﾴ ￫ﾊﾘ￬ﾖﾴ￫ﾂﾘ￫ﾊﾔ ￫ﾰﾘ￫ﾠﾤ￫ﾏﾙ￫ﾬﾼ ￬ﾜﾠ￪ﾸﾰ...￫ﾌﾀ￬ﾱﾅ￬ﾝﾀ? / YTN">
            <a:hlinkClick r:id="" action="ppaction://media"/>
            <a:extLst>
              <a:ext uri="{FF2B5EF4-FFF2-40B4-BE49-F238E27FC236}">
                <a16:creationId xmlns:a16="http://schemas.microsoft.com/office/drawing/2014/main" id="{004E795A-098D-4EB5-A296-50015EE588A7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516264" y="1073850"/>
            <a:ext cx="11159471" cy="5335562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5F2792C-B2FF-4319-9744-796A6012C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4226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3827289" y="97476"/>
            <a:ext cx="4895369" cy="830997"/>
            <a:chOff x="3541108" y="97476"/>
            <a:chExt cx="4491956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1" y="271010"/>
              <a:ext cx="3429963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KoPubWorld돋움체 Light" panose="00000300000000000000" pitchFamily="2" charset="-127"/>
                </a:rPr>
                <a:t>반려 동물 증가 추세 </a:t>
              </a:r>
              <a:endPara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541108" y="97476"/>
              <a:ext cx="102404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>
                  <a:solidFill>
                    <a:srgbClr val="64DECF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KoPubWorld돋움체 Bold" panose="00000800000000000000" pitchFamily="2" charset="-127"/>
                </a:rPr>
                <a:t>1.2</a:t>
              </a:r>
              <a:endParaRPr lang="ko-KR" altLang="en-US" sz="4800" b="1" dirty="0">
                <a:solidFill>
                  <a:srgbClr val="64DEC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C63B10CE-86CD-4F90-B6F7-43588334DF6E}"/>
              </a:ext>
            </a:extLst>
          </p:cNvPr>
          <p:cNvSpPr txBox="1"/>
          <p:nvPr/>
        </p:nvSpPr>
        <p:spPr>
          <a:xfrm>
            <a:off x="309701" y="5956240"/>
            <a:ext cx="109584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매년 </a:t>
            </a:r>
            <a:r>
              <a:rPr lang="en-US" altLang="ko-KR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인가구의 증가로 </a:t>
            </a:r>
            <a:r>
              <a:rPr lang="en-US" altLang="ko-KR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신규 반려동물 등록도 증가</a:t>
            </a:r>
            <a:endParaRPr lang="en-US" altLang="ko-KR" sz="20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F4421F6-5A85-4C7D-B4D2-8F263CBFDA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224" y="1238277"/>
            <a:ext cx="11437375" cy="4212194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A0C5562-B7CF-4D68-BCF1-8808EF53D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846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3827290" y="97476"/>
            <a:ext cx="4653322" cy="830997"/>
            <a:chOff x="3541108" y="97476"/>
            <a:chExt cx="4259284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319729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KoPubWorld돋움체 Light" panose="00000300000000000000" pitchFamily="2" charset="-127"/>
                </a:rPr>
                <a:t>유기 동물 증가 추세 </a:t>
              </a:r>
              <a:endPara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541108" y="97476"/>
              <a:ext cx="102150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>
                  <a:solidFill>
                    <a:srgbClr val="64DECF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KoPubWorld돋움체 Bold" panose="00000800000000000000" pitchFamily="2" charset="-127"/>
                </a:rPr>
                <a:t>1.2</a:t>
              </a:r>
              <a:endParaRPr lang="ko-KR" altLang="en-US" sz="4800" b="1" dirty="0">
                <a:solidFill>
                  <a:srgbClr val="64DEC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C63B10CE-86CD-4F90-B6F7-43588334DF6E}"/>
              </a:ext>
            </a:extLst>
          </p:cNvPr>
          <p:cNvSpPr txBox="1"/>
          <p:nvPr/>
        </p:nvSpPr>
        <p:spPr>
          <a:xfrm>
            <a:off x="1312594" y="5533672"/>
            <a:ext cx="100412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유기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유실동물도 증가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??????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45C1A19-AFBE-4350-9330-DAC27BA46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399" y="1241470"/>
            <a:ext cx="11077199" cy="4069893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84A7F06-7235-4745-9555-910BC39D1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495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3827290" y="97476"/>
            <a:ext cx="5137416" cy="830997"/>
            <a:chOff x="3541108" y="97476"/>
            <a:chExt cx="4702386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3640392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KoPubWorld돋움체 Light" panose="00000300000000000000" pitchFamily="2" charset="-127"/>
                </a:rPr>
                <a:t>유기 동물 증가 문제점 </a:t>
              </a:r>
              <a:endPara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541108" y="97476"/>
              <a:ext cx="102150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>
                  <a:solidFill>
                    <a:srgbClr val="64DECF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KoPubWorld돋움체 Bold" panose="00000800000000000000" pitchFamily="2" charset="-127"/>
                </a:rPr>
                <a:t>1.3</a:t>
              </a:r>
              <a:endParaRPr lang="ko-KR" altLang="en-US" sz="4800" b="1" dirty="0">
                <a:solidFill>
                  <a:srgbClr val="64DEC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C63B10CE-86CD-4F90-B6F7-43588334DF6E}"/>
              </a:ext>
            </a:extLst>
          </p:cNvPr>
          <p:cNvSpPr txBox="1"/>
          <p:nvPr/>
        </p:nvSpPr>
        <p:spPr>
          <a:xfrm>
            <a:off x="215621" y="5118070"/>
            <a:ext cx="4033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유기동물의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증가로 사회적인 문제점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3D453D4-4103-46F3-B429-909240897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400" y="1261979"/>
            <a:ext cx="10818812" cy="357134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EFBCA74-4799-44B1-AA70-B61532A555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99" r="-200" b="77510"/>
          <a:stretch/>
        </p:blipFill>
        <p:spPr>
          <a:xfrm>
            <a:off x="4209569" y="5126258"/>
            <a:ext cx="4936510" cy="87223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FA3FF04-C372-4823-A3D5-39F0590FFE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6800" y="5468406"/>
            <a:ext cx="4936510" cy="1103773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25A4004-C0BE-4470-8524-A9D8859B8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91400" y="6291428"/>
            <a:ext cx="2743200" cy="365125"/>
          </a:xfrm>
        </p:spPr>
        <p:txBody>
          <a:bodyPr/>
          <a:lstStyle/>
          <a:p>
            <a:fld id="{C50B6F26-7B99-433C-A969-9457AF99F1D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571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-147277" y="-1"/>
            <a:ext cx="12213771" cy="6858001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4F2EBF-4938-45B7-8EE5-0FCC9BC096A7}"/>
              </a:ext>
            </a:extLst>
          </p:cNvPr>
          <p:cNvSpPr txBox="1"/>
          <p:nvPr/>
        </p:nvSpPr>
        <p:spPr>
          <a:xfrm>
            <a:off x="5029763" y="2749367"/>
            <a:ext cx="21324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400" spc="6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 Bold" panose="00000800000000000000" pitchFamily="2" charset="-127"/>
              </a:rPr>
              <a:t>2</a:t>
            </a:r>
            <a:r>
              <a:rPr kumimoji="0" lang="en-US" altLang="ko-KR" sz="4400" b="0" i="0" u="none" strike="noStrike" kern="1200" cap="none" spc="60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 Bold" panose="00000800000000000000" pitchFamily="2" charset="-127"/>
              </a:rPr>
              <a:t>.</a:t>
            </a:r>
            <a:r>
              <a:rPr lang="ko-KR" altLang="en-US" sz="4400" spc="6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 Bold" panose="00000800000000000000" pitchFamily="2" charset="-127"/>
              </a:rPr>
              <a:t>본론</a:t>
            </a:r>
            <a:endParaRPr kumimoji="0" lang="ko-KR" altLang="en-US" sz="44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KoPubWorld돋움체 Bold" panose="00000800000000000000" pitchFamily="2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9FF640C-4457-42EE-8651-E5BBA98F2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141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FCB257F8-E429-49E2-A30F-022BEDC6A6B1}"/>
              </a:ext>
            </a:extLst>
          </p:cNvPr>
          <p:cNvSpPr/>
          <p:nvPr/>
        </p:nvSpPr>
        <p:spPr>
          <a:xfrm>
            <a:off x="5220165" y="4127234"/>
            <a:ext cx="6833301" cy="213920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B8BE0F9-B76A-4E3A-97AA-40E3EA2BEA7F}"/>
              </a:ext>
            </a:extLst>
          </p:cNvPr>
          <p:cNvSpPr/>
          <p:nvPr/>
        </p:nvSpPr>
        <p:spPr>
          <a:xfrm>
            <a:off x="5216714" y="1466879"/>
            <a:ext cx="6328222" cy="213920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3827290" y="97476"/>
            <a:ext cx="4653322" cy="830997"/>
            <a:chOff x="3541108" y="97476"/>
            <a:chExt cx="4259284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319729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KoPubWorld돋움체 Light" panose="00000300000000000000" pitchFamily="2" charset="-127"/>
                </a:rPr>
                <a:t>해외 사례 대해 </a:t>
              </a:r>
              <a:endPara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541108" y="97476"/>
              <a:ext cx="102150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>
                  <a:solidFill>
                    <a:srgbClr val="64DECF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KoPubWorld돋움체 Bold" panose="00000800000000000000" pitchFamily="2" charset="-127"/>
                </a:rPr>
                <a:t>2.1</a:t>
              </a:r>
              <a:endParaRPr lang="ko-KR" altLang="en-US" sz="4800" b="1" dirty="0">
                <a:solidFill>
                  <a:srgbClr val="64DEC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743EB10-615A-44CE-86B2-03F956C4E4F9}"/>
              </a:ext>
            </a:extLst>
          </p:cNvPr>
          <p:cNvSpPr txBox="1"/>
          <p:nvPr/>
        </p:nvSpPr>
        <p:spPr>
          <a:xfrm>
            <a:off x="1027351" y="6209814"/>
            <a:ext cx="31345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유기동물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입양률은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95%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이상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6A5C85-43EC-442D-AAC5-6BBFEB3CB878}"/>
              </a:ext>
            </a:extLst>
          </p:cNvPr>
          <p:cNvSpPr txBox="1"/>
          <p:nvPr/>
        </p:nvSpPr>
        <p:spPr>
          <a:xfrm>
            <a:off x="5312526" y="1574755"/>
            <a:ext cx="62324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입양방법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* 정부 허락한 분양 처(유기동물 보호소)에서만 입양 가능 </a:t>
            </a:r>
          </a:p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* 가족구성, 주거환경 고려 입양자격심사 통과해야만 가능</a:t>
            </a:r>
          </a:p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* 가족 모두 동의 해야 함 / 모두 교육 의무화</a:t>
            </a:r>
          </a:p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* 입양을 하기 위한 시험 합격(필기/실기)</a:t>
            </a:r>
          </a:p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* 18세 미만 입양 불가, 반려 동물 수 제한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EF7F5C-4566-4D80-9072-CC77075A62EC}"/>
              </a:ext>
            </a:extLst>
          </p:cNvPr>
          <p:cNvSpPr txBox="1"/>
          <p:nvPr/>
        </p:nvSpPr>
        <p:spPr>
          <a:xfrm>
            <a:off x="5304903" y="4181173"/>
            <a:ext cx="68333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벌금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처벌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* 목줄 미착용 시 약 5000유로(한화 656만원)</a:t>
            </a:r>
          </a:p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* 하루에 2번, 30분 이상 산책을 시키지 않을 시 동물학대로 인정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동물 소유권 박탈 또는 높은 과태료 처분</a:t>
            </a:r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2FFE376B-0FD7-4DE2-B345-2F2AF820DACB}"/>
              </a:ext>
            </a:extLst>
          </p:cNvPr>
          <p:cNvSpPr/>
          <p:nvPr/>
        </p:nvSpPr>
        <p:spPr>
          <a:xfrm>
            <a:off x="8578618" y="5403273"/>
            <a:ext cx="554180" cy="453565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26" name="Picture 2" descr="동물복지를 위한 각국의 '동물보호법' 소개">
            <a:extLst>
              <a:ext uri="{FF2B5EF4-FFF2-40B4-BE49-F238E27FC236}">
                <a16:creationId xmlns:a16="http://schemas.microsoft.com/office/drawing/2014/main" id="{B90AA801-A7F5-4106-9E81-D4E7F34C1F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266" y="1224435"/>
            <a:ext cx="4780106" cy="4780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C0B10DB-F233-4DC9-B337-E2C482E9B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289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809</TotalTime>
  <Words>648</Words>
  <Application>Microsoft Office PowerPoint</Application>
  <PresentationFormat>와이드스크린</PresentationFormat>
  <Paragraphs>153</Paragraphs>
  <Slides>20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나눔스퀘어 Bold</vt:lpstr>
      <vt:lpstr>Apple SD Gothic Neo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 유진</dc:creator>
  <cp:lastModifiedBy>황 진엽</cp:lastModifiedBy>
  <cp:revision>42</cp:revision>
  <dcterms:created xsi:type="dcterms:W3CDTF">2020-01-03T14:16:53Z</dcterms:created>
  <dcterms:modified xsi:type="dcterms:W3CDTF">2020-12-14T10:44:54Z</dcterms:modified>
</cp:coreProperties>
</file>