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AU"/>
    </a:defPPr>
    <a:lvl1pPr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5" autoAdjust="0"/>
    <p:restoredTop sz="95146" autoAdjust="0"/>
  </p:normalViewPr>
  <p:slideViewPr>
    <p:cSldViewPr>
      <p:cViewPr varScale="1">
        <p:scale>
          <a:sx n="66" d="100"/>
          <a:sy n="66" d="100"/>
        </p:scale>
        <p:origin x="58" y="3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0EC303B-D787-A64D-B3A9-3888B421E4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200">
                <a:solidFill>
                  <a:schemeClr val="tx1"/>
                </a:solidFill>
              </a:defRPr>
            </a:lvl1pPr>
          </a:lstStyle>
          <a:p>
            <a:endParaRPr lang="en-AU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272C0E9-10D9-104C-9E7F-041FB660FF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endParaRPr lang="en-AU" altLang="en-US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8EA4206E-D152-7F4B-B832-04A27B280BA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A2B801C2-F37F-9548-9A72-348B4C213AF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8172ECB3-EE8F-944A-B7F1-695A4DD1D6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defRPr sz="1200">
                <a:solidFill>
                  <a:schemeClr val="tx1"/>
                </a:solidFill>
              </a:defRPr>
            </a:lvl1pPr>
          </a:lstStyle>
          <a:p>
            <a:endParaRPr lang="en-AU" altLang="en-US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A376A19E-8AF0-4249-B788-9B2D39DC4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fld id="{4AC6B838-3D7C-3A46-AABE-16DE52AF2EB7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20A65C1D-4B99-C34F-B23F-393CFB1AF5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altLang="en-US" noProof="0"/>
              <a:t>Click to edit Master title style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F2CF99BF-CBE1-7647-8598-0BC1A3D5D6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2625" y="3357563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0416-722E-4143-8FD1-C0F51B4F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36E85-A4A3-684C-B34C-889A4A739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DD0A0-FEB1-7143-B976-8EB0AFFC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CB3C-E528-DA4F-9D6D-52F8582A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035F0-719E-3748-8171-D1E12009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D8CC6-936B-4D49-88D2-B991E38B3A8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8601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75A05-C1AF-C646-B040-A86BA5A54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1FFAD-26F7-9C41-9BCD-E0263AA87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3014-55A0-BF45-8339-BBB33A0F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9D952-66C9-BB40-B06E-92E53654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1DD36-E855-8145-A150-1419A8C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6A67B-BBE4-DF4F-ABA5-BDEE6F655F4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455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DC29-0E33-8C4E-B65E-271E0433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488A-699C-2648-BF96-C7073E20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A7B6A-ECEC-8E4C-BBB3-BF120FE6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71326-0BE6-D842-80B9-0B60C6EC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54AE-935F-E24B-9969-94E7A35F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24E85-E1C6-A842-A321-1ABD0D0B7B4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073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86BA-0565-2843-81F3-60189B3A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7346-6A51-2C41-A0F6-C6FE3471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0C6C-C2B7-4E4C-A148-2118BAC6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EC710-8365-2642-8F5F-C8FFC540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ABC7-6493-BA45-8ECE-11325501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7A658-F354-6E41-908E-739FC3DC765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3124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5426-9BB2-6249-A4A2-97D7E932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AD62-6656-BF45-94A6-942C9A6F5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987F2-2BD9-1340-BC5D-1382A264D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C3A09-C578-5248-8DC3-4C1A6FBE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1936C-8CB0-F642-A264-94F920A9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D3C6-2981-0A40-A713-7BAC8418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EF401-205B-304A-92E2-BB45700651B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398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D34B-F9E3-5A47-9F50-FAD62C36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29A81-D0B6-D041-B8D0-372F225D3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B4474-DE3E-4642-B14E-F35BBDC8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2470A-CCC5-6E45-B857-F2A6FC5F5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30C99-A080-424A-8BBF-4681C007D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37DBA-409D-BC4C-9CC6-41517A70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E1361-F778-B642-BA2B-4D35C3F6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24447-270E-F74E-B542-0BD1F9A3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2C1C8-91F1-A340-BB2B-2CB9E024212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1800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246D-655B-0545-A329-F7237C78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AC4A9-4706-264B-9556-CDD37DDB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F9DC3-9116-1449-B0D6-A87C5EAC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A5E4C-12A1-114C-BC75-86BA5C19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A7EF1-7E88-AE44-AEF4-E9C1B437FE9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0925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B1A7B-A66F-104F-BB64-A6F154A7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569CF-17BA-9145-A758-FCD32160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CA879-902F-1849-B21B-D8155C67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0C443-3D05-8D48-8098-632E9467156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5366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A609-A6CF-EB41-896E-AF36ACF1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F210-4508-7B4D-A989-25B07E7D5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EFEAF-7D41-5947-8AFE-DFBE894EC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9FCF6-2BBF-5B42-8CA0-E956B1C5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B4A2E-C9B3-6D41-8ED1-1E20FC81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F4709-459E-7B40-8798-E317581C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A167B-7868-8140-9121-B0451943A60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404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192B-CA74-4B4C-A482-16BEF266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D3475-776F-F243-9033-5C243ABF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62384-ECFA-5A47-8017-38F79928B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8CC09-5B5F-8E4F-B6AD-22C8C55B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624DC-80A8-FD40-8E3A-BE071298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E85FF-625A-F64A-83F3-1DEA1ADE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A0EDF-C195-004D-98F1-2B2C541E5F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979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3" name="Picture 21" descr="core footer">
            <a:extLst>
              <a:ext uri="{FF2B5EF4-FFF2-40B4-BE49-F238E27FC236}">
                <a16:creationId xmlns:a16="http://schemas.microsoft.com/office/drawing/2014/main" id="{E90D79EC-2333-FB4A-8ED6-E88D9DE25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17751FAC-AA58-B44B-B39E-0ACF82B48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Header 1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3B41891-C85C-144D-AF33-76CB92FAD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0DC94BF-1E60-AB40-8FB5-43290E268A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0" y="65659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/>
            </a:lvl1pPr>
          </a:lstStyle>
          <a:p>
            <a:r>
              <a:rPr lang="en-AU" altLang="en-US"/>
              <a:t>RMIT University©March 2011</a:t>
            </a:r>
          </a:p>
        </p:txBody>
      </p:sp>
      <p:sp>
        <p:nvSpPr>
          <p:cNvPr id="3091" name="Rectangle 19">
            <a:extLst>
              <a:ext uri="{FF2B5EF4-FFF2-40B4-BE49-F238E27FC236}">
                <a16:creationId xmlns:a16="http://schemas.microsoft.com/office/drawing/2014/main" id="{73F204AE-1568-ED41-BC32-C7F791AA7F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438" y="6575425"/>
            <a:ext cx="38322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100"/>
            </a:lvl1pPr>
          </a:lstStyle>
          <a:p>
            <a:r>
              <a:rPr lang="en-AU" altLang="en-US"/>
              <a:t>International &amp; Development Portfolio</a:t>
            </a:r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314EC2E0-2DB4-4142-AAE8-1BBAA09ED9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5786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/>
            </a:lvl1pPr>
          </a:lstStyle>
          <a:p>
            <a:fld id="{1D2C411C-58F5-5A41-BFDE-9B028B5742E0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500" kern="1200">
          <a:solidFill>
            <a:srgbClr val="EE3224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fontAlgn="base">
        <a:spcBef>
          <a:spcPct val="50000"/>
        </a:spcBef>
        <a:spcAft>
          <a:spcPct val="0"/>
        </a:spcAft>
        <a:buClr>
          <a:srgbClr val="887E6E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85775" indent="-161925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95338" indent="-161925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166688" algn="l" rtl="0" fontAlgn="base">
        <a:spcBef>
          <a:spcPct val="25000"/>
        </a:spcBef>
        <a:spcAft>
          <a:spcPct val="0"/>
        </a:spcAft>
        <a:buClr>
          <a:srgbClr val="887E6E"/>
        </a:buClr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906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FF8DE93-0EB4-FB4D-88B7-2388F57592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409656" cy="1295400"/>
          </a:xfrm>
        </p:spPr>
        <p:txBody>
          <a:bodyPr/>
          <a:lstStyle/>
          <a:p>
            <a:r>
              <a:rPr lang="en-AU" altLang="en-US" dirty="0"/>
              <a:t>Practical Data Science Assignment 2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4971BE9-D02C-9941-A56D-0D76DF9E94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Cars Quality Evaluation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1FA7204-360C-FF40-8F37-E395DABF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University May 2018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75596E-239C-6249-A256-D053F5F5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 dirty="0"/>
              <a:t>Practical Data Science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BBCF29-2BE9-0946-95B5-0ECD308D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30B8-07DD-E94A-97EE-A208853A8096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6D9B8C4-82B0-214A-AA97-FDAE0A4D4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70760"/>
            <a:ext cx="8229600" cy="561975"/>
          </a:xfrm>
        </p:spPr>
        <p:txBody>
          <a:bodyPr/>
          <a:lstStyle/>
          <a:p>
            <a:r>
              <a:rPr lang="en-US" altLang="en-US" dirty="0"/>
              <a:t>Cars Evaluation Dataset(UCI Machine Learning)</a:t>
            </a:r>
          </a:p>
        </p:txBody>
      </p:sp>
      <p:cxnSp>
        <p:nvCxnSpPr>
          <p:cNvPr id="56419" name="AutoShape 99">
            <a:extLst>
              <a:ext uri="{FF2B5EF4-FFF2-40B4-BE49-F238E27FC236}">
                <a16:creationId xmlns:a16="http://schemas.microsoft.com/office/drawing/2014/main" id="{B810037A-78B0-0345-9ECE-62C541DC446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451769" y="1096169"/>
            <a:ext cx="2514600" cy="3884612"/>
          </a:xfrm>
          <a:prstGeom prst="bent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20" name="Text Box 100">
            <a:extLst>
              <a:ext uri="{FF2B5EF4-FFF2-40B4-BE49-F238E27FC236}">
                <a16:creationId xmlns:a16="http://schemas.microsoft.com/office/drawing/2014/main" id="{5216D14E-EB22-4C45-9472-8E5BDB0AF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8207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00523-0E66-ED42-A348-770533E2526B}"/>
              </a:ext>
            </a:extLst>
          </p:cNvPr>
          <p:cNvSpPr txBox="1"/>
          <p:nvPr/>
        </p:nvSpPr>
        <p:spPr>
          <a:xfrm>
            <a:off x="323850" y="802437"/>
            <a:ext cx="82296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Hypothesis –Which machine learning model is best suited for predicting the “Cars Evaluation” dataset.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lvl="0"/>
            <a:r>
              <a:rPr lang="en-US" sz="1400" dirty="0">
                <a:solidFill>
                  <a:schemeClr val="tx1"/>
                </a:solidFill>
              </a:rPr>
              <a:t>1. CAR ACCEPTABILITY</a:t>
            </a:r>
            <a:endParaRPr lang="en-AU" sz="1400" dirty="0">
              <a:solidFill>
                <a:schemeClr val="tx1"/>
              </a:solidFill>
            </a:endParaRPr>
          </a:p>
          <a:p>
            <a:pPr marL="285750" lvl="0" indent="-285750">
              <a:buFont typeface="+mj-lt"/>
              <a:buAutoNum type="romanLcPeriod"/>
            </a:pPr>
            <a:r>
              <a:rPr lang="en-US" sz="1400" dirty="0">
                <a:solidFill>
                  <a:schemeClr val="tx1"/>
                </a:solidFill>
              </a:rPr>
              <a:t>Buying price of the car </a:t>
            </a:r>
            <a:endParaRPr lang="en-AU" sz="1400" dirty="0">
              <a:solidFill>
                <a:schemeClr val="tx1"/>
              </a:solidFill>
            </a:endParaRPr>
          </a:p>
          <a:p>
            <a:pPr marL="285750" lvl="0" indent="-285750">
              <a:buFont typeface="+mj-lt"/>
              <a:buAutoNum type="romanLcPeriod"/>
            </a:pPr>
            <a:r>
              <a:rPr lang="en-US" sz="1400" dirty="0">
                <a:solidFill>
                  <a:schemeClr val="tx1"/>
                </a:solidFill>
              </a:rPr>
              <a:t>Maintenance cost of the car</a:t>
            </a:r>
          </a:p>
          <a:p>
            <a:pPr lvl="0"/>
            <a:endParaRPr lang="en-AU" sz="1400" dirty="0">
              <a:solidFill>
                <a:schemeClr val="tx1"/>
              </a:solidFill>
            </a:endParaRPr>
          </a:p>
          <a:p>
            <a:pPr lvl="0"/>
            <a:r>
              <a:rPr lang="en-US" sz="1400" dirty="0">
                <a:solidFill>
                  <a:schemeClr val="tx1"/>
                </a:solidFill>
              </a:rPr>
              <a:t>2.TECHNICAL CHARACTERISTICS</a:t>
            </a:r>
            <a:endParaRPr lang="en-AU" sz="1400" dirty="0">
              <a:solidFill>
                <a:schemeClr val="tx1"/>
              </a:solidFill>
            </a:endParaRPr>
          </a:p>
          <a:p>
            <a:pPr marL="228600" lvl="0" indent="-228600">
              <a:buFont typeface="+mj-lt"/>
              <a:buAutoNum type="romanLcPeriod"/>
            </a:pPr>
            <a:r>
              <a:rPr lang="en-US" sz="1400" dirty="0">
                <a:solidFill>
                  <a:schemeClr val="tx1"/>
                </a:solidFill>
              </a:rPr>
              <a:t>Number of doors </a:t>
            </a:r>
            <a:endParaRPr lang="en-AU" sz="1400" dirty="0">
              <a:solidFill>
                <a:schemeClr val="tx1"/>
              </a:solidFill>
            </a:endParaRPr>
          </a:p>
          <a:p>
            <a:pPr marL="228600" lvl="0" indent="-228600">
              <a:buFont typeface="+mj-lt"/>
              <a:buAutoNum type="romanLcPeriod"/>
            </a:pPr>
            <a:r>
              <a:rPr lang="en-US" sz="1400" dirty="0">
                <a:solidFill>
                  <a:schemeClr val="tx1"/>
                </a:solidFill>
              </a:rPr>
              <a:t>Persons capacity in terms of persons to carry </a:t>
            </a:r>
            <a:endParaRPr lang="en-AU" sz="1400" dirty="0">
              <a:solidFill>
                <a:schemeClr val="tx1"/>
              </a:solidFill>
            </a:endParaRPr>
          </a:p>
          <a:p>
            <a:pPr marL="228600" lvl="0" indent="-228600">
              <a:buFont typeface="+mj-lt"/>
              <a:buAutoNum type="romanLcPeriod"/>
            </a:pPr>
            <a:r>
              <a:rPr lang="en-US" sz="1400" dirty="0">
                <a:solidFill>
                  <a:schemeClr val="tx1"/>
                </a:solidFill>
              </a:rPr>
              <a:t>Size of luggage boot </a:t>
            </a:r>
            <a:endParaRPr lang="en-AU" sz="1400" dirty="0">
              <a:solidFill>
                <a:schemeClr val="tx1"/>
              </a:solidFill>
            </a:endParaRPr>
          </a:p>
          <a:p>
            <a:pPr marL="228600" lvl="0" indent="-228600">
              <a:buFont typeface="+mj-lt"/>
              <a:buAutoNum type="romanLcPeriod"/>
            </a:pPr>
            <a:r>
              <a:rPr lang="en-US" sz="1400" dirty="0">
                <a:solidFill>
                  <a:schemeClr val="tx1"/>
                </a:solidFill>
              </a:rPr>
              <a:t>Safety of the car boot </a:t>
            </a:r>
            <a:endParaRPr lang="en-AU" sz="14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Target Variable </a:t>
            </a:r>
          </a:p>
          <a:p>
            <a:r>
              <a:rPr lang="en-US" sz="1400" dirty="0">
                <a:solidFill>
                  <a:schemeClr val="tx1"/>
                </a:solidFill>
              </a:rPr>
              <a:t>Class Values – </a:t>
            </a:r>
            <a:r>
              <a:rPr lang="en-AU" sz="1400" dirty="0">
                <a:solidFill>
                  <a:schemeClr val="tx1"/>
                </a:solidFill>
              </a:rPr>
              <a:t>unacc/acc/good/vgood </a:t>
            </a:r>
            <a:r>
              <a:rPr lang="en-US" sz="1400" dirty="0">
                <a:solidFill>
                  <a:schemeClr val="tx1"/>
                </a:solidFill>
              </a:rPr>
              <a:t> (Categorical)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No of instances – </a:t>
            </a:r>
            <a:r>
              <a:rPr lang="en-AU" sz="1400" dirty="0">
                <a:solidFill>
                  <a:schemeClr val="tx1"/>
                </a:solidFill>
              </a:rPr>
              <a:t>1728</a:t>
            </a:r>
          </a:p>
          <a:p>
            <a:endParaRPr lang="en-AU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Data Preparation </a:t>
            </a:r>
            <a:r>
              <a:rPr lang="en-US" sz="1400" dirty="0">
                <a:solidFill>
                  <a:schemeClr val="tx1"/>
                </a:solidFill>
              </a:rPr>
              <a:t>– No missing Values or no typos. Whole dataset is used to create model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Train/Test Ratio </a:t>
            </a:r>
            <a:r>
              <a:rPr lang="en-US" sz="1400" dirty="0">
                <a:solidFill>
                  <a:schemeClr val="tx1"/>
                </a:solidFill>
              </a:rPr>
              <a:t>– 70/30 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0CF30-0CBC-4BE7-832E-75FF58C91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581236"/>
            <a:ext cx="4240988" cy="2827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1FA7204-360C-FF40-8F37-E395DABF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University May 2018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75596E-239C-6249-A256-D053F5F5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 dirty="0"/>
              <a:t>Practical Data Science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BBCF29-2BE9-0946-95B5-0ECD308D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30B8-07DD-E94A-97EE-A208853A8096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6D9B8C4-82B0-214A-AA97-FDAE0A4D4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561975"/>
          </a:xfrm>
        </p:spPr>
        <p:txBody>
          <a:bodyPr/>
          <a:lstStyle/>
          <a:p>
            <a:pPr algn="ctr"/>
            <a:r>
              <a:rPr lang="en-US" altLang="en-US" dirty="0"/>
              <a:t>Machine Learning Model</a:t>
            </a:r>
          </a:p>
        </p:txBody>
      </p:sp>
      <p:cxnSp>
        <p:nvCxnSpPr>
          <p:cNvPr id="56419" name="AutoShape 99">
            <a:extLst>
              <a:ext uri="{FF2B5EF4-FFF2-40B4-BE49-F238E27FC236}">
                <a16:creationId xmlns:a16="http://schemas.microsoft.com/office/drawing/2014/main" id="{B810037A-78B0-0345-9ECE-62C541DC446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451769" y="1096169"/>
            <a:ext cx="2514600" cy="3884612"/>
          </a:xfrm>
          <a:prstGeom prst="bent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20" name="Text Box 100">
            <a:extLst>
              <a:ext uri="{FF2B5EF4-FFF2-40B4-BE49-F238E27FC236}">
                <a16:creationId xmlns:a16="http://schemas.microsoft.com/office/drawing/2014/main" id="{5216D14E-EB22-4C45-9472-8E5BDB0AF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8207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00523-0E66-ED42-A348-770533E2526B}"/>
              </a:ext>
            </a:extLst>
          </p:cNvPr>
          <p:cNvSpPr txBox="1"/>
          <p:nvPr/>
        </p:nvSpPr>
        <p:spPr>
          <a:xfrm>
            <a:off x="343503" y="833150"/>
            <a:ext cx="86209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1. Decision Tree Classification                                                   K-FOLD Cross-Validation(k=3)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Accuracy on Test – 0.75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2. Random Forest Classifier                                                     K-FOLD Cross-Validation(k=3)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Accuracy on test – 0.76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A3B56-9FCA-47F0-9052-A5C807E2C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79" y="1674317"/>
            <a:ext cx="5459296" cy="2051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AE8B5-F64E-4298-BAE9-E02628589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579" y="2677183"/>
            <a:ext cx="2565349" cy="709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0AD563-8738-4A53-8290-BDAB20855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34" y="4519325"/>
            <a:ext cx="4936207" cy="1871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BC73D7-765E-40EA-97C8-D67FB8BD4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580" y="5318817"/>
            <a:ext cx="2565348" cy="73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2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1FA7204-360C-FF40-8F37-E395DABF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altLang="en-US" dirty="0"/>
              <a:t>RMIT University May 2018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75596E-239C-6249-A256-D053F5F5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 dirty="0"/>
              <a:t>Practical Data Science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BBCF29-2BE9-0946-95B5-0ECD308D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30B8-07DD-E94A-97EE-A208853A8096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6D9B8C4-82B0-214A-AA97-FDAE0A4D4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561975"/>
          </a:xfrm>
        </p:spPr>
        <p:txBody>
          <a:bodyPr/>
          <a:lstStyle/>
          <a:p>
            <a:r>
              <a:rPr lang="en-US" altLang="en-US" dirty="0"/>
              <a:t>Machine Learning Model</a:t>
            </a:r>
          </a:p>
        </p:txBody>
      </p:sp>
      <p:cxnSp>
        <p:nvCxnSpPr>
          <p:cNvPr id="56419" name="AutoShape 99">
            <a:extLst>
              <a:ext uri="{FF2B5EF4-FFF2-40B4-BE49-F238E27FC236}">
                <a16:creationId xmlns:a16="http://schemas.microsoft.com/office/drawing/2014/main" id="{B810037A-78B0-0345-9ECE-62C541DC446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451769" y="1096169"/>
            <a:ext cx="2514600" cy="3884612"/>
          </a:xfrm>
          <a:prstGeom prst="bent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420" name="Text Box 100">
            <a:extLst>
              <a:ext uri="{FF2B5EF4-FFF2-40B4-BE49-F238E27FC236}">
                <a16:creationId xmlns:a16="http://schemas.microsoft.com/office/drawing/2014/main" id="{5216D14E-EB22-4C45-9472-8E5BDB0AF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8207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00523-0E66-ED42-A348-770533E2526B}"/>
              </a:ext>
            </a:extLst>
          </p:cNvPr>
          <p:cNvSpPr txBox="1"/>
          <p:nvPr/>
        </p:nvSpPr>
        <p:spPr>
          <a:xfrm>
            <a:off x="343503" y="833150"/>
            <a:ext cx="8229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3. Support Vector Machine                                                  K-FOLD Cross-Validation(k=3)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Conclusion 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All the models had exceptional predictive accuracy but among those Decision Tree classifier has the highest accuracy , hence we conclude that the Decision Tree classifier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is the best machine learning model for the cars evaluation dataset . </a:t>
            </a:r>
          </a:p>
          <a:p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7D90D-0503-4FAC-B8EE-66BFD72DD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9" y="1662401"/>
            <a:ext cx="5410546" cy="1826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F4C9B-1913-45EA-AB3D-B18397E21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47" y="2442468"/>
            <a:ext cx="2990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0667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2">
  <a:themeElements>
    <a:clrScheme name="Presentation-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Presentation-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Presentation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</Template>
  <TotalTime>0</TotalTime>
  <Words>146</Words>
  <Application>Microsoft Office PowerPoint</Application>
  <PresentationFormat>On-screen Show 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Presentation-2</vt:lpstr>
      <vt:lpstr>Practical Data Science Assignment 2</vt:lpstr>
      <vt:lpstr>Cars Evaluation Dataset(UCI Machine Learning)</vt:lpstr>
      <vt:lpstr>Machine Learning Model</vt:lpstr>
      <vt:lpstr>Machine Learning Model</vt:lpstr>
    </vt:vector>
  </TitlesOfParts>
  <Company>RMIT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Sue Fujino</dc:creator>
  <cp:lastModifiedBy>Jayaraj Alagu Ponniah</cp:lastModifiedBy>
  <cp:revision>19</cp:revision>
  <dcterms:created xsi:type="dcterms:W3CDTF">2010-05-12T02:20:54Z</dcterms:created>
  <dcterms:modified xsi:type="dcterms:W3CDTF">2018-05-23T07:26:46Z</dcterms:modified>
</cp:coreProperties>
</file>