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5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8A997-F085-DD46-AF09-04AAB6FB65BE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308568-1810-F046-BA47-D63D97D3A0C9}">
      <dgm:prSet phldrT="[Text]"/>
      <dgm:spPr/>
      <dgm:t>
        <a:bodyPr/>
        <a:lstStyle/>
        <a:p>
          <a:r>
            <a:rPr lang="en-US" dirty="0"/>
            <a:t>Purpose</a:t>
          </a:r>
        </a:p>
      </dgm:t>
    </dgm:pt>
    <dgm:pt modelId="{62FC665E-3647-0D45-91B8-8EBC5E293F94}" type="parTrans" cxnId="{B1DA9619-48DC-734C-BCF8-E87755351848}">
      <dgm:prSet/>
      <dgm:spPr/>
      <dgm:t>
        <a:bodyPr/>
        <a:lstStyle/>
        <a:p>
          <a:endParaRPr lang="en-US"/>
        </a:p>
      </dgm:t>
    </dgm:pt>
    <dgm:pt modelId="{89B717CF-42D4-404D-BB37-0A4B4DC68F08}" type="sibTrans" cxnId="{B1DA9619-48DC-734C-BCF8-E87755351848}">
      <dgm:prSet/>
      <dgm:spPr/>
      <dgm:t>
        <a:bodyPr/>
        <a:lstStyle/>
        <a:p>
          <a:endParaRPr lang="en-US"/>
        </a:p>
      </dgm:t>
    </dgm:pt>
    <dgm:pt modelId="{D0EEE626-75D9-9C42-9513-632A2A7C377E}">
      <dgm:prSet phldrT="[Text]"/>
      <dgm:spPr/>
      <dgm:t>
        <a:bodyPr/>
        <a:lstStyle/>
        <a:p>
          <a:r>
            <a:rPr lang="en-US" dirty="0"/>
            <a:t>Data Acquisition and Cleaning</a:t>
          </a:r>
        </a:p>
      </dgm:t>
    </dgm:pt>
    <dgm:pt modelId="{51B84366-58DC-AD4E-8041-872D1901A06D}" type="parTrans" cxnId="{AF3F41D9-A8C8-7648-B64E-61FC16AF226A}">
      <dgm:prSet/>
      <dgm:spPr/>
      <dgm:t>
        <a:bodyPr/>
        <a:lstStyle/>
        <a:p>
          <a:endParaRPr lang="en-US"/>
        </a:p>
      </dgm:t>
    </dgm:pt>
    <dgm:pt modelId="{96A16DDD-52D5-124F-8A26-4ED3462B3FD6}" type="sibTrans" cxnId="{AF3F41D9-A8C8-7648-B64E-61FC16AF226A}">
      <dgm:prSet/>
      <dgm:spPr/>
      <dgm:t>
        <a:bodyPr/>
        <a:lstStyle/>
        <a:p>
          <a:endParaRPr lang="en-US"/>
        </a:p>
      </dgm:t>
    </dgm:pt>
    <dgm:pt modelId="{E95734BC-8AE9-EE4D-96E0-AD1ABC305270}">
      <dgm:prSet phldrT="[Text]"/>
      <dgm:spPr/>
      <dgm:t>
        <a:bodyPr/>
        <a:lstStyle/>
        <a:p>
          <a:r>
            <a:rPr lang="en-US" dirty="0"/>
            <a:t>Fake and real news dataset downloaded from Kaggle</a:t>
          </a:r>
        </a:p>
      </dgm:t>
    </dgm:pt>
    <dgm:pt modelId="{BC05931D-4D3C-474F-8CF9-330F7B30F739}" type="parTrans" cxnId="{F03DAF71-9C95-9149-9CE6-2A8C08009E0C}">
      <dgm:prSet/>
      <dgm:spPr/>
      <dgm:t>
        <a:bodyPr/>
        <a:lstStyle/>
        <a:p>
          <a:endParaRPr lang="en-US"/>
        </a:p>
      </dgm:t>
    </dgm:pt>
    <dgm:pt modelId="{04848287-59AD-C349-8F53-CAED1C7E94EE}" type="sibTrans" cxnId="{F03DAF71-9C95-9149-9CE6-2A8C08009E0C}">
      <dgm:prSet/>
      <dgm:spPr/>
      <dgm:t>
        <a:bodyPr/>
        <a:lstStyle/>
        <a:p>
          <a:endParaRPr lang="en-US"/>
        </a:p>
      </dgm:t>
    </dgm:pt>
    <dgm:pt modelId="{02D9E2DD-07CF-F14A-A253-AB51BF29D154}">
      <dgm:prSet phldrT="[Text]"/>
      <dgm:spPr/>
      <dgm:t>
        <a:bodyPr/>
        <a:lstStyle/>
        <a:p>
          <a:r>
            <a:rPr lang="en-US" dirty="0"/>
            <a:t>Build a machine learning model that can classify news articles into real or fake </a:t>
          </a:r>
        </a:p>
      </dgm:t>
    </dgm:pt>
    <dgm:pt modelId="{EA4E7FBC-E7A4-B84B-BFBC-AF04864F1619}" type="parTrans" cxnId="{C72C351E-5F56-6645-891B-FFE836E84CD9}">
      <dgm:prSet/>
      <dgm:spPr/>
      <dgm:t>
        <a:bodyPr/>
        <a:lstStyle/>
        <a:p>
          <a:endParaRPr lang="en-US"/>
        </a:p>
      </dgm:t>
    </dgm:pt>
    <dgm:pt modelId="{9E256BB3-05F8-E243-B235-C0886549272F}" type="sibTrans" cxnId="{C72C351E-5F56-6645-891B-FFE836E84CD9}">
      <dgm:prSet/>
      <dgm:spPr/>
      <dgm:t>
        <a:bodyPr/>
        <a:lstStyle/>
        <a:p>
          <a:endParaRPr lang="en-US"/>
        </a:p>
      </dgm:t>
    </dgm:pt>
    <dgm:pt modelId="{C1B6153A-C112-7D48-8790-821B177E0912}">
      <dgm:prSet phldrT="[Text]"/>
      <dgm:spPr/>
      <dgm:t>
        <a:bodyPr/>
        <a:lstStyle/>
        <a:p>
          <a:r>
            <a:rPr lang="en-US" dirty="0"/>
            <a:t>Contains 2 csv files, one containing 23,481 articles considered as fake news, the other containing 21,417 articles considered as for real news</a:t>
          </a:r>
        </a:p>
      </dgm:t>
    </dgm:pt>
    <dgm:pt modelId="{DF94BE38-D701-0144-9629-8A7F6A8B3222}" type="parTrans" cxnId="{6A845475-BFB2-8F44-8F33-A01182D6CFFD}">
      <dgm:prSet/>
      <dgm:spPr/>
      <dgm:t>
        <a:bodyPr/>
        <a:lstStyle/>
        <a:p>
          <a:endParaRPr lang="en-US"/>
        </a:p>
      </dgm:t>
    </dgm:pt>
    <dgm:pt modelId="{0E57F002-5AF3-9B47-AE71-198E75065D47}" type="sibTrans" cxnId="{6A845475-BFB2-8F44-8F33-A01182D6CFFD}">
      <dgm:prSet/>
      <dgm:spPr/>
      <dgm:t>
        <a:bodyPr/>
        <a:lstStyle/>
        <a:p>
          <a:endParaRPr lang="en-US"/>
        </a:p>
      </dgm:t>
    </dgm:pt>
    <dgm:pt modelId="{F2223E11-0FD3-1E4C-BA8F-F256DF83F976}">
      <dgm:prSet phldrT="[Text]"/>
      <dgm:spPr/>
      <dgm:t>
        <a:bodyPr/>
        <a:lstStyle/>
        <a:p>
          <a:endParaRPr lang="en-US" dirty="0"/>
        </a:p>
      </dgm:t>
    </dgm:pt>
    <dgm:pt modelId="{319D3886-7D89-2B46-A4C0-DF7BBB177855}" type="parTrans" cxnId="{36E00965-574E-AE4D-8B7F-A639996DB5C6}">
      <dgm:prSet/>
      <dgm:spPr/>
      <dgm:t>
        <a:bodyPr/>
        <a:lstStyle/>
        <a:p>
          <a:endParaRPr lang="en-US"/>
        </a:p>
      </dgm:t>
    </dgm:pt>
    <dgm:pt modelId="{34FEA149-1174-4544-9C2E-9CA94F10A647}" type="sibTrans" cxnId="{36E00965-574E-AE4D-8B7F-A639996DB5C6}">
      <dgm:prSet/>
      <dgm:spPr/>
      <dgm:t>
        <a:bodyPr/>
        <a:lstStyle/>
        <a:p>
          <a:endParaRPr lang="en-US"/>
        </a:p>
      </dgm:t>
    </dgm:pt>
    <dgm:pt modelId="{6FBA9388-304D-F440-B542-9945DFF3559F}">
      <dgm:prSet phldrT="[Text]"/>
      <dgm:spPr/>
      <dgm:t>
        <a:bodyPr/>
        <a:lstStyle/>
        <a:p>
          <a:r>
            <a:rPr lang="en-US" dirty="0"/>
            <a:t>Both the files were merged to form a single data frame. Target column named ‘</a:t>
          </a:r>
          <a:r>
            <a:rPr lang="en-US" dirty="0" err="1"/>
            <a:t>news_category</a:t>
          </a:r>
          <a:r>
            <a:rPr lang="en-US" dirty="0"/>
            <a:t>’ with values 0 for fake news and 1 to represent real news</a:t>
          </a:r>
        </a:p>
      </dgm:t>
    </dgm:pt>
    <dgm:pt modelId="{B950EDC3-7D18-DC46-8DC5-6077D83A0D19}" type="parTrans" cxnId="{F5DBEB8A-8DAF-7049-9A96-4FFC5E45B18D}">
      <dgm:prSet/>
      <dgm:spPr/>
      <dgm:t>
        <a:bodyPr/>
        <a:lstStyle/>
        <a:p>
          <a:endParaRPr lang="en-US"/>
        </a:p>
      </dgm:t>
    </dgm:pt>
    <dgm:pt modelId="{8B295C25-E2F5-4E4A-B856-37A03C660030}" type="sibTrans" cxnId="{F5DBEB8A-8DAF-7049-9A96-4FFC5E45B18D}">
      <dgm:prSet/>
      <dgm:spPr/>
      <dgm:t>
        <a:bodyPr/>
        <a:lstStyle/>
        <a:p>
          <a:endParaRPr lang="en-US"/>
        </a:p>
      </dgm:t>
    </dgm:pt>
    <dgm:pt modelId="{258E7409-B5D0-A84B-8D1E-3C55011275AC}">
      <dgm:prSet phldrT="[Text]"/>
      <dgm:spPr/>
      <dgm:t>
        <a:bodyPr/>
        <a:lstStyle/>
        <a:p>
          <a:endParaRPr lang="en-US" dirty="0"/>
        </a:p>
      </dgm:t>
    </dgm:pt>
    <dgm:pt modelId="{05F7F693-27AC-9246-92A5-5077E182CF26}" type="parTrans" cxnId="{4CC0A5C3-CA68-7C4B-8BD7-6FC45A8B1A05}">
      <dgm:prSet/>
      <dgm:spPr/>
      <dgm:t>
        <a:bodyPr/>
        <a:lstStyle/>
        <a:p>
          <a:endParaRPr lang="en-US"/>
        </a:p>
      </dgm:t>
    </dgm:pt>
    <dgm:pt modelId="{8CDDA581-FC8F-194F-98A5-8ECA62710F78}" type="sibTrans" cxnId="{4CC0A5C3-CA68-7C4B-8BD7-6FC45A8B1A05}">
      <dgm:prSet/>
      <dgm:spPr/>
      <dgm:t>
        <a:bodyPr/>
        <a:lstStyle/>
        <a:p>
          <a:endParaRPr lang="en-US"/>
        </a:p>
      </dgm:t>
    </dgm:pt>
    <dgm:pt modelId="{A8D3AF42-9F11-2E4A-B7E3-63404C30ACA2}" type="pres">
      <dgm:prSet presAssocID="{C3F8A997-F085-DD46-AF09-04AAB6FB65BE}" presName="linear" presStyleCnt="0">
        <dgm:presLayoutVars>
          <dgm:animLvl val="lvl"/>
          <dgm:resizeHandles val="exact"/>
        </dgm:presLayoutVars>
      </dgm:prSet>
      <dgm:spPr/>
    </dgm:pt>
    <dgm:pt modelId="{F3ACBD6B-5E7F-D148-9F66-A85DF548AEE0}" type="pres">
      <dgm:prSet presAssocID="{92308568-1810-F046-BA47-D63D97D3A0C9}" presName="parentText" presStyleLbl="node1" presStyleIdx="0" presStyleCnt="2" custScaleY="82645">
        <dgm:presLayoutVars>
          <dgm:chMax val="0"/>
          <dgm:bulletEnabled val="1"/>
        </dgm:presLayoutVars>
      </dgm:prSet>
      <dgm:spPr/>
    </dgm:pt>
    <dgm:pt modelId="{4E681362-C611-5646-8FF2-66B17C4F252B}" type="pres">
      <dgm:prSet presAssocID="{92308568-1810-F046-BA47-D63D97D3A0C9}" presName="childText" presStyleLbl="revTx" presStyleIdx="0" presStyleCnt="2">
        <dgm:presLayoutVars>
          <dgm:bulletEnabled val="1"/>
        </dgm:presLayoutVars>
      </dgm:prSet>
      <dgm:spPr/>
    </dgm:pt>
    <dgm:pt modelId="{3A8197C5-9B8D-F84A-8563-E1284CC908A4}" type="pres">
      <dgm:prSet presAssocID="{D0EEE626-75D9-9C42-9513-632A2A7C377E}" presName="parentText" presStyleLbl="node1" presStyleIdx="1" presStyleCnt="2" custLinFactNeighborY="-6022">
        <dgm:presLayoutVars>
          <dgm:chMax val="0"/>
          <dgm:bulletEnabled val="1"/>
        </dgm:presLayoutVars>
      </dgm:prSet>
      <dgm:spPr/>
    </dgm:pt>
    <dgm:pt modelId="{4CE347F3-1FD3-C245-8A89-7A3E022453C8}" type="pres">
      <dgm:prSet presAssocID="{D0EEE626-75D9-9C42-9513-632A2A7C377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1DA9619-48DC-734C-BCF8-E87755351848}" srcId="{C3F8A997-F085-DD46-AF09-04AAB6FB65BE}" destId="{92308568-1810-F046-BA47-D63D97D3A0C9}" srcOrd="0" destOrd="0" parTransId="{62FC665E-3647-0D45-91B8-8EBC5E293F94}" sibTransId="{89B717CF-42D4-404D-BB37-0A4B4DC68F08}"/>
    <dgm:cxn modelId="{2F0CD21D-C116-184D-BFC7-692E5BED4753}" type="presOf" srcId="{C3F8A997-F085-DD46-AF09-04AAB6FB65BE}" destId="{A8D3AF42-9F11-2E4A-B7E3-63404C30ACA2}" srcOrd="0" destOrd="0" presId="urn:microsoft.com/office/officeart/2005/8/layout/vList2"/>
    <dgm:cxn modelId="{C72C351E-5F56-6645-891B-FFE836E84CD9}" srcId="{92308568-1810-F046-BA47-D63D97D3A0C9}" destId="{02D9E2DD-07CF-F14A-A253-AB51BF29D154}" srcOrd="1" destOrd="0" parTransId="{EA4E7FBC-E7A4-B84B-BFBC-AF04864F1619}" sibTransId="{9E256BB3-05F8-E243-B235-C0886549272F}"/>
    <dgm:cxn modelId="{BF99AF26-A1AB-BD4D-A477-CF8A50E8E52C}" type="presOf" srcId="{C1B6153A-C112-7D48-8790-821B177E0912}" destId="{4CE347F3-1FD3-C245-8A89-7A3E022453C8}" srcOrd="0" destOrd="1" presId="urn:microsoft.com/office/officeart/2005/8/layout/vList2"/>
    <dgm:cxn modelId="{F543752D-218E-3E43-9613-2984F524760C}" type="presOf" srcId="{02D9E2DD-07CF-F14A-A253-AB51BF29D154}" destId="{4E681362-C611-5646-8FF2-66B17C4F252B}" srcOrd="0" destOrd="1" presId="urn:microsoft.com/office/officeart/2005/8/layout/vList2"/>
    <dgm:cxn modelId="{36E00965-574E-AE4D-8B7F-A639996DB5C6}" srcId="{D0EEE626-75D9-9C42-9513-632A2A7C377E}" destId="{F2223E11-0FD3-1E4C-BA8F-F256DF83F976}" srcOrd="3" destOrd="0" parTransId="{319D3886-7D89-2B46-A4C0-DF7BBB177855}" sibTransId="{34FEA149-1174-4544-9C2E-9CA94F10A647}"/>
    <dgm:cxn modelId="{F03DAF71-9C95-9149-9CE6-2A8C08009E0C}" srcId="{D0EEE626-75D9-9C42-9513-632A2A7C377E}" destId="{E95734BC-8AE9-EE4D-96E0-AD1ABC305270}" srcOrd="0" destOrd="0" parTransId="{BC05931D-4D3C-474F-8CF9-330F7B30F739}" sibTransId="{04848287-59AD-C349-8F53-CAED1C7E94EE}"/>
    <dgm:cxn modelId="{1B217F74-6E9B-9A4C-ABBB-56A22CEDEB5A}" type="presOf" srcId="{92308568-1810-F046-BA47-D63D97D3A0C9}" destId="{F3ACBD6B-5E7F-D148-9F66-A85DF548AEE0}" srcOrd="0" destOrd="0" presId="urn:microsoft.com/office/officeart/2005/8/layout/vList2"/>
    <dgm:cxn modelId="{6A845475-BFB2-8F44-8F33-A01182D6CFFD}" srcId="{D0EEE626-75D9-9C42-9513-632A2A7C377E}" destId="{C1B6153A-C112-7D48-8790-821B177E0912}" srcOrd="1" destOrd="0" parTransId="{DF94BE38-D701-0144-9629-8A7F6A8B3222}" sibTransId="{0E57F002-5AF3-9B47-AE71-198E75065D47}"/>
    <dgm:cxn modelId="{A71B0683-18C7-F74F-9430-63E3A98F2332}" type="presOf" srcId="{E95734BC-8AE9-EE4D-96E0-AD1ABC305270}" destId="{4CE347F3-1FD3-C245-8A89-7A3E022453C8}" srcOrd="0" destOrd="0" presId="urn:microsoft.com/office/officeart/2005/8/layout/vList2"/>
    <dgm:cxn modelId="{F5DBEB8A-8DAF-7049-9A96-4FFC5E45B18D}" srcId="{D0EEE626-75D9-9C42-9513-632A2A7C377E}" destId="{6FBA9388-304D-F440-B542-9945DFF3559F}" srcOrd="2" destOrd="0" parTransId="{B950EDC3-7D18-DC46-8DC5-6077D83A0D19}" sibTransId="{8B295C25-E2F5-4E4A-B856-37A03C660030}"/>
    <dgm:cxn modelId="{98CCEEA6-0160-AD41-B784-032E8E02B2A8}" type="presOf" srcId="{D0EEE626-75D9-9C42-9513-632A2A7C377E}" destId="{3A8197C5-9B8D-F84A-8563-E1284CC908A4}" srcOrd="0" destOrd="0" presId="urn:microsoft.com/office/officeart/2005/8/layout/vList2"/>
    <dgm:cxn modelId="{4CC0A5C3-CA68-7C4B-8BD7-6FC45A8B1A05}" srcId="{92308568-1810-F046-BA47-D63D97D3A0C9}" destId="{258E7409-B5D0-A84B-8D1E-3C55011275AC}" srcOrd="0" destOrd="0" parTransId="{05F7F693-27AC-9246-92A5-5077E182CF26}" sibTransId="{8CDDA581-FC8F-194F-98A5-8ECA62710F78}"/>
    <dgm:cxn modelId="{931CC2CC-C883-AE40-AC90-87E403F259F5}" type="presOf" srcId="{F2223E11-0FD3-1E4C-BA8F-F256DF83F976}" destId="{4CE347F3-1FD3-C245-8A89-7A3E022453C8}" srcOrd="0" destOrd="3" presId="urn:microsoft.com/office/officeart/2005/8/layout/vList2"/>
    <dgm:cxn modelId="{AF3F41D9-A8C8-7648-B64E-61FC16AF226A}" srcId="{C3F8A997-F085-DD46-AF09-04AAB6FB65BE}" destId="{D0EEE626-75D9-9C42-9513-632A2A7C377E}" srcOrd="1" destOrd="0" parTransId="{51B84366-58DC-AD4E-8041-872D1901A06D}" sibTransId="{96A16DDD-52D5-124F-8A26-4ED3462B3FD6}"/>
    <dgm:cxn modelId="{1A78C3F5-BBA7-9045-B614-C347366C21F5}" type="presOf" srcId="{258E7409-B5D0-A84B-8D1E-3C55011275AC}" destId="{4E681362-C611-5646-8FF2-66B17C4F252B}" srcOrd="0" destOrd="0" presId="urn:microsoft.com/office/officeart/2005/8/layout/vList2"/>
    <dgm:cxn modelId="{558F75FF-9184-664F-8CFE-F6988D1F1D52}" type="presOf" srcId="{6FBA9388-304D-F440-B542-9945DFF3559F}" destId="{4CE347F3-1FD3-C245-8A89-7A3E022453C8}" srcOrd="0" destOrd="2" presId="urn:microsoft.com/office/officeart/2005/8/layout/vList2"/>
    <dgm:cxn modelId="{82AC5539-EEC4-AC47-90D6-7F761B64F9F8}" type="presParOf" srcId="{A8D3AF42-9F11-2E4A-B7E3-63404C30ACA2}" destId="{F3ACBD6B-5E7F-D148-9F66-A85DF548AEE0}" srcOrd="0" destOrd="0" presId="urn:microsoft.com/office/officeart/2005/8/layout/vList2"/>
    <dgm:cxn modelId="{F8233A87-A140-E54A-9F19-F28541A9B860}" type="presParOf" srcId="{A8D3AF42-9F11-2E4A-B7E3-63404C30ACA2}" destId="{4E681362-C611-5646-8FF2-66B17C4F252B}" srcOrd="1" destOrd="0" presId="urn:microsoft.com/office/officeart/2005/8/layout/vList2"/>
    <dgm:cxn modelId="{AEE467AA-ADBA-4349-9892-B176BC16F502}" type="presParOf" srcId="{A8D3AF42-9F11-2E4A-B7E3-63404C30ACA2}" destId="{3A8197C5-9B8D-F84A-8563-E1284CC908A4}" srcOrd="2" destOrd="0" presId="urn:microsoft.com/office/officeart/2005/8/layout/vList2"/>
    <dgm:cxn modelId="{FD667C7F-8452-7449-B9A6-8584211483D3}" type="presParOf" srcId="{A8D3AF42-9F11-2E4A-B7E3-63404C30ACA2}" destId="{4CE347F3-1FD3-C245-8A89-7A3E022453C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FFDD6B-4B1A-E64D-8923-8B5A3E26A143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20BC93-5685-0D4E-AD3E-58F09C1A1163}">
      <dgm:prSet phldrT="[Text]"/>
      <dgm:spPr/>
      <dgm:t>
        <a:bodyPr/>
        <a:lstStyle/>
        <a:p>
          <a:r>
            <a:rPr lang="en-US" dirty="0"/>
            <a:t>Case conversion - converted text to lowercase and removed accented characters </a:t>
          </a:r>
        </a:p>
      </dgm:t>
    </dgm:pt>
    <dgm:pt modelId="{290EBBF1-EA19-6A42-93E3-C7FD4C9003CD}" type="parTrans" cxnId="{2F57EEFF-F911-AE44-9DFA-ACD7D529ACD5}">
      <dgm:prSet/>
      <dgm:spPr/>
      <dgm:t>
        <a:bodyPr/>
        <a:lstStyle/>
        <a:p>
          <a:endParaRPr lang="en-US"/>
        </a:p>
      </dgm:t>
    </dgm:pt>
    <dgm:pt modelId="{70365615-2090-4849-BF7E-A3911D2793DF}" type="sibTrans" cxnId="{2F57EEFF-F911-AE44-9DFA-ACD7D529ACD5}">
      <dgm:prSet/>
      <dgm:spPr/>
      <dgm:t>
        <a:bodyPr/>
        <a:lstStyle/>
        <a:p>
          <a:endParaRPr lang="en-US"/>
        </a:p>
      </dgm:t>
    </dgm:pt>
    <dgm:pt modelId="{9EBA4E53-5CD3-BB45-B87D-C1DD28D9AD1B}">
      <dgm:prSet phldrT="[Text]"/>
      <dgm:spPr/>
      <dgm:t>
        <a:bodyPr/>
        <a:lstStyle/>
        <a:p>
          <a:r>
            <a:rPr lang="en-US" dirty="0"/>
            <a:t>Expanded contractions (expand words such as I’d to I would) and removed special characters</a:t>
          </a:r>
        </a:p>
      </dgm:t>
    </dgm:pt>
    <dgm:pt modelId="{F5B68A75-02BE-6A47-8EFD-015EAD9C47E0}" type="parTrans" cxnId="{FC777EFB-0254-D348-8ADC-8D2C146ACBD1}">
      <dgm:prSet/>
      <dgm:spPr/>
      <dgm:t>
        <a:bodyPr/>
        <a:lstStyle/>
        <a:p>
          <a:endParaRPr lang="en-US"/>
        </a:p>
      </dgm:t>
    </dgm:pt>
    <dgm:pt modelId="{4ED5AB47-9CF9-9E4D-A98A-32BA40876B37}" type="sibTrans" cxnId="{FC777EFB-0254-D348-8ADC-8D2C146ACBD1}">
      <dgm:prSet/>
      <dgm:spPr/>
      <dgm:t>
        <a:bodyPr/>
        <a:lstStyle/>
        <a:p>
          <a:endParaRPr lang="en-US"/>
        </a:p>
      </dgm:t>
    </dgm:pt>
    <dgm:pt modelId="{CA3CA26C-D4FE-8A4B-A94A-3C845572031A}">
      <dgm:prSet phldrT="[Text]"/>
      <dgm:spPr/>
      <dgm:t>
        <a:bodyPr/>
        <a:lstStyle/>
        <a:p>
          <a:r>
            <a:rPr lang="en-US" dirty="0"/>
            <a:t>Applied lemmatization to the text</a:t>
          </a:r>
        </a:p>
      </dgm:t>
    </dgm:pt>
    <dgm:pt modelId="{807722E3-5426-DF47-8368-AD55C4C64092}" type="parTrans" cxnId="{A6EB26F0-997D-8145-8253-0ED675844216}">
      <dgm:prSet/>
      <dgm:spPr/>
      <dgm:t>
        <a:bodyPr/>
        <a:lstStyle/>
        <a:p>
          <a:endParaRPr lang="en-US"/>
        </a:p>
      </dgm:t>
    </dgm:pt>
    <dgm:pt modelId="{5283B91D-5089-064F-B6CD-E68F17FF7739}" type="sibTrans" cxnId="{A6EB26F0-997D-8145-8253-0ED675844216}">
      <dgm:prSet/>
      <dgm:spPr/>
      <dgm:t>
        <a:bodyPr/>
        <a:lstStyle/>
        <a:p>
          <a:endParaRPr lang="en-US"/>
        </a:p>
      </dgm:t>
    </dgm:pt>
    <dgm:pt modelId="{087185F2-FA50-5745-9BF3-97F073B277B5}">
      <dgm:prSet phldrT="[Text]"/>
      <dgm:spPr/>
      <dgm:t>
        <a:bodyPr/>
        <a:lstStyle/>
        <a:p>
          <a:r>
            <a:rPr lang="en-US" dirty="0"/>
            <a:t>Removed stop-words</a:t>
          </a:r>
        </a:p>
      </dgm:t>
    </dgm:pt>
    <dgm:pt modelId="{3E0134D4-6831-1B4A-9A6F-16A7495FEEE7}" type="parTrans" cxnId="{9FFB03A2-54DF-0348-9067-139F06EBE837}">
      <dgm:prSet/>
      <dgm:spPr/>
      <dgm:t>
        <a:bodyPr/>
        <a:lstStyle/>
        <a:p>
          <a:endParaRPr lang="en-US"/>
        </a:p>
      </dgm:t>
    </dgm:pt>
    <dgm:pt modelId="{A52D7CA2-3A3A-414B-8CC2-A829F963CF35}" type="sibTrans" cxnId="{9FFB03A2-54DF-0348-9067-139F06EBE837}">
      <dgm:prSet/>
      <dgm:spPr/>
      <dgm:t>
        <a:bodyPr/>
        <a:lstStyle/>
        <a:p>
          <a:endParaRPr lang="en-US"/>
        </a:p>
      </dgm:t>
    </dgm:pt>
    <dgm:pt modelId="{A8EC2D13-0EAA-A249-94B8-C96B0748B528}">
      <dgm:prSet/>
      <dgm:spPr/>
      <dgm:t>
        <a:bodyPr/>
        <a:lstStyle/>
        <a:p>
          <a:r>
            <a:rPr lang="en-US" dirty="0"/>
            <a:t>Create n-gram (3-gram) level TF-IDF vectors as features and converted the TF-IDF scores of n-grams to data frame</a:t>
          </a:r>
        </a:p>
      </dgm:t>
    </dgm:pt>
    <dgm:pt modelId="{2A0F79E4-3AD8-1742-97C2-E635B99173A7}" type="parTrans" cxnId="{F46613F1-4DFB-2443-B68B-EC23CD3340EC}">
      <dgm:prSet/>
      <dgm:spPr/>
      <dgm:t>
        <a:bodyPr/>
        <a:lstStyle/>
        <a:p>
          <a:endParaRPr lang="en-US"/>
        </a:p>
      </dgm:t>
    </dgm:pt>
    <dgm:pt modelId="{96BDF3CF-F733-084E-ADBF-DC0080329824}" type="sibTrans" cxnId="{F46613F1-4DFB-2443-B68B-EC23CD3340EC}">
      <dgm:prSet/>
      <dgm:spPr/>
      <dgm:t>
        <a:bodyPr/>
        <a:lstStyle/>
        <a:p>
          <a:endParaRPr lang="en-US"/>
        </a:p>
      </dgm:t>
    </dgm:pt>
    <dgm:pt modelId="{2133F8D3-6BA1-CE4F-ADEF-B9A017FBA07C}">
      <dgm:prSet/>
      <dgm:spPr/>
      <dgm:t>
        <a:bodyPr/>
        <a:lstStyle/>
        <a:p>
          <a:r>
            <a:rPr lang="en-US" dirty="0"/>
            <a:t>Merged the TF-IDF data frame with the data frame containing the other columns</a:t>
          </a:r>
        </a:p>
      </dgm:t>
    </dgm:pt>
    <dgm:pt modelId="{19E9260B-8E53-3943-8ED9-5C625AB46839}" type="parTrans" cxnId="{D9A91B5E-D1F5-F648-907E-521E78A31715}">
      <dgm:prSet/>
      <dgm:spPr/>
      <dgm:t>
        <a:bodyPr/>
        <a:lstStyle/>
        <a:p>
          <a:endParaRPr lang="en-US"/>
        </a:p>
      </dgm:t>
    </dgm:pt>
    <dgm:pt modelId="{CD324E85-B72D-7145-9F2C-EF60341ECC2F}" type="sibTrans" cxnId="{D9A91B5E-D1F5-F648-907E-521E78A31715}">
      <dgm:prSet/>
      <dgm:spPr/>
      <dgm:t>
        <a:bodyPr/>
        <a:lstStyle/>
        <a:p>
          <a:endParaRPr lang="en-US"/>
        </a:p>
      </dgm:t>
    </dgm:pt>
    <dgm:pt modelId="{F8767AF1-6D51-A14D-A87D-8E518B1E50C1}">
      <dgm:prSet/>
      <dgm:spPr/>
      <dgm:t>
        <a:bodyPr/>
        <a:lstStyle/>
        <a:p>
          <a:r>
            <a:rPr lang="en-US" dirty="0"/>
            <a:t>Dropped the ‘title’ column, now the dataset is ready for modeling</a:t>
          </a:r>
        </a:p>
      </dgm:t>
    </dgm:pt>
    <dgm:pt modelId="{F6CADCE1-039A-1A4B-A2C3-3100A4F0153C}" type="parTrans" cxnId="{C5658991-96C5-604D-9481-1B674B08DCF8}">
      <dgm:prSet/>
      <dgm:spPr/>
      <dgm:t>
        <a:bodyPr/>
        <a:lstStyle/>
        <a:p>
          <a:endParaRPr lang="en-US"/>
        </a:p>
      </dgm:t>
    </dgm:pt>
    <dgm:pt modelId="{34754F43-2DEE-6C4D-8E27-CD9238A34765}" type="sibTrans" cxnId="{C5658991-96C5-604D-9481-1B674B08DCF8}">
      <dgm:prSet/>
      <dgm:spPr/>
      <dgm:t>
        <a:bodyPr/>
        <a:lstStyle/>
        <a:p>
          <a:endParaRPr lang="en-US"/>
        </a:p>
      </dgm:t>
    </dgm:pt>
    <dgm:pt modelId="{D68AFFB5-335C-A94E-BFA0-D76313A74A9D}" type="pres">
      <dgm:prSet presAssocID="{8EFFDD6B-4B1A-E64D-8923-8B5A3E26A143}" presName="Name0" presStyleCnt="0">
        <dgm:presLayoutVars>
          <dgm:chMax val="7"/>
          <dgm:chPref val="7"/>
          <dgm:dir/>
        </dgm:presLayoutVars>
      </dgm:prSet>
      <dgm:spPr/>
    </dgm:pt>
    <dgm:pt modelId="{DA342579-7491-294F-976A-9EE27DAE6A3F}" type="pres">
      <dgm:prSet presAssocID="{8EFFDD6B-4B1A-E64D-8923-8B5A3E26A143}" presName="Name1" presStyleCnt="0"/>
      <dgm:spPr/>
    </dgm:pt>
    <dgm:pt modelId="{0B88EB64-9848-EF4D-B97C-CE7C1B1AA878}" type="pres">
      <dgm:prSet presAssocID="{8EFFDD6B-4B1A-E64D-8923-8B5A3E26A143}" presName="cycle" presStyleCnt="0"/>
      <dgm:spPr/>
    </dgm:pt>
    <dgm:pt modelId="{68A7E3E1-4F7E-A84D-B85E-1E402C7EAF3C}" type="pres">
      <dgm:prSet presAssocID="{8EFFDD6B-4B1A-E64D-8923-8B5A3E26A143}" presName="srcNode" presStyleLbl="node1" presStyleIdx="0" presStyleCnt="7"/>
      <dgm:spPr/>
    </dgm:pt>
    <dgm:pt modelId="{CF835693-5035-EE4C-98A6-C89CF41811FB}" type="pres">
      <dgm:prSet presAssocID="{8EFFDD6B-4B1A-E64D-8923-8B5A3E26A143}" presName="conn" presStyleLbl="parChTrans1D2" presStyleIdx="0" presStyleCnt="1"/>
      <dgm:spPr/>
    </dgm:pt>
    <dgm:pt modelId="{0792E42C-8975-5F4C-A34E-0398FCB793AC}" type="pres">
      <dgm:prSet presAssocID="{8EFFDD6B-4B1A-E64D-8923-8B5A3E26A143}" presName="extraNode" presStyleLbl="node1" presStyleIdx="0" presStyleCnt="7"/>
      <dgm:spPr/>
    </dgm:pt>
    <dgm:pt modelId="{F7B9A1E1-3280-C04A-8918-2E8997F7DA10}" type="pres">
      <dgm:prSet presAssocID="{8EFFDD6B-4B1A-E64D-8923-8B5A3E26A143}" presName="dstNode" presStyleLbl="node1" presStyleIdx="0" presStyleCnt="7"/>
      <dgm:spPr/>
    </dgm:pt>
    <dgm:pt modelId="{AF810D01-BE19-0440-A80A-556E2C40FE71}" type="pres">
      <dgm:prSet presAssocID="{2C20BC93-5685-0D4E-AD3E-58F09C1A1163}" presName="text_1" presStyleLbl="node1" presStyleIdx="0" presStyleCnt="7">
        <dgm:presLayoutVars>
          <dgm:bulletEnabled val="1"/>
        </dgm:presLayoutVars>
      </dgm:prSet>
      <dgm:spPr/>
    </dgm:pt>
    <dgm:pt modelId="{7AE1F81D-3DF2-3F4C-A929-DB4575466F8D}" type="pres">
      <dgm:prSet presAssocID="{2C20BC93-5685-0D4E-AD3E-58F09C1A1163}" presName="accent_1" presStyleCnt="0"/>
      <dgm:spPr/>
    </dgm:pt>
    <dgm:pt modelId="{A9952E64-86EE-D145-9EF3-41BD95762ABD}" type="pres">
      <dgm:prSet presAssocID="{2C20BC93-5685-0D4E-AD3E-58F09C1A1163}" presName="accentRepeatNode" presStyleLbl="solidFgAcc1" presStyleIdx="0" presStyleCnt="7"/>
      <dgm:spPr/>
    </dgm:pt>
    <dgm:pt modelId="{8F9377A3-D4DC-5649-90F4-16A7A1769601}" type="pres">
      <dgm:prSet presAssocID="{9EBA4E53-5CD3-BB45-B87D-C1DD28D9AD1B}" presName="text_2" presStyleLbl="node1" presStyleIdx="1" presStyleCnt="7">
        <dgm:presLayoutVars>
          <dgm:bulletEnabled val="1"/>
        </dgm:presLayoutVars>
      </dgm:prSet>
      <dgm:spPr/>
    </dgm:pt>
    <dgm:pt modelId="{E226BA58-AAD8-DA46-AE09-0EAF847D20A8}" type="pres">
      <dgm:prSet presAssocID="{9EBA4E53-5CD3-BB45-B87D-C1DD28D9AD1B}" presName="accent_2" presStyleCnt="0"/>
      <dgm:spPr/>
    </dgm:pt>
    <dgm:pt modelId="{2C17D3A2-71BE-1A47-BCCF-A81A177E5468}" type="pres">
      <dgm:prSet presAssocID="{9EBA4E53-5CD3-BB45-B87D-C1DD28D9AD1B}" presName="accentRepeatNode" presStyleLbl="solidFgAcc1" presStyleIdx="1" presStyleCnt="7"/>
      <dgm:spPr/>
    </dgm:pt>
    <dgm:pt modelId="{5C6DF2E8-C9C1-474F-9B05-37B2B3E6A234}" type="pres">
      <dgm:prSet presAssocID="{CA3CA26C-D4FE-8A4B-A94A-3C845572031A}" presName="text_3" presStyleLbl="node1" presStyleIdx="2" presStyleCnt="7">
        <dgm:presLayoutVars>
          <dgm:bulletEnabled val="1"/>
        </dgm:presLayoutVars>
      </dgm:prSet>
      <dgm:spPr/>
    </dgm:pt>
    <dgm:pt modelId="{7578E9D4-9904-E444-8CC6-4CEB99792C60}" type="pres">
      <dgm:prSet presAssocID="{CA3CA26C-D4FE-8A4B-A94A-3C845572031A}" presName="accent_3" presStyleCnt="0"/>
      <dgm:spPr/>
    </dgm:pt>
    <dgm:pt modelId="{D7663200-258E-6C44-95A2-6686CCF851E2}" type="pres">
      <dgm:prSet presAssocID="{CA3CA26C-D4FE-8A4B-A94A-3C845572031A}" presName="accentRepeatNode" presStyleLbl="solidFgAcc1" presStyleIdx="2" presStyleCnt="7"/>
      <dgm:spPr/>
    </dgm:pt>
    <dgm:pt modelId="{2B2142C7-F4C9-1140-AB16-945AD489636F}" type="pres">
      <dgm:prSet presAssocID="{087185F2-FA50-5745-9BF3-97F073B277B5}" presName="text_4" presStyleLbl="node1" presStyleIdx="3" presStyleCnt="7">
        <dgm:presLayoutVars>
          <dgm:bulletEnabled val="1"/>
        </dgm:presLayoutVars>
      </dgm:prSet>
      <dgm:spPr/>
    </dgm:pt>
    <dgm:pt modelId="{F9C965C6-C232-5A47-AB0E-2A62AB189C03}" type="pres">
      <dgm:prSet presAssocID="{087185F2-FA50-5745-9BF3-97F073B277B5}" presName="accent_4" presStyleCnt="0"/>
      <dgm:spPr/>
    </dgm:pt>
    <dgm:pt modelId="{A6B70ABC-1FD9-6141-AB40-101BBA2471C7}" type="pres">
      <dgm:prSet presAssocID="{087185F2-FA50-5745-9BF3-97F073B277B5}" presName="accentRepeatNode" presStyleLbl="solidFgAcc1" presStyleIdx="3" presStyleCnt="7"/>
      <dgm:spPr/>
    </dgm:pt>
    <dgm:pt modelId="{72EF1156-3E6D-A446-9101-1B0535E63B85}" type="pres">
      <dgm:prSet presAssocID="{A8EC2D13-0EAA-A249-94B8-C96B0748B528}" presName="text_5" presStyleLbl="node1" presStyleIdx="4" presStyleCnt="7">
        <dgm:presLayoutVars>
          <dgm:bulletEnabled val="1"/>
        </dgm:presLayoutVars>
      </dgm:prSet>
      <dgm:spPr/>
    </dgm:pt>
    <dgm:pt modelId="{FC0E41B9-9324-7C41-9530-E96AE0F9CB89}" type="pres">
      <dgm:prSet presAssocID="{A8EC2D13-0EAA-A249-94B8-C96B0748B528}" presName="accent_5" presStyleCnt="0"/>
      <dgm:spPr/>
    </dgm:pt>
    <dgm:pt modelId="{1CA6F1B8-0DF3-5644-8351-39DB3519810F}" type="pres">
      <dgm:prSet presAssocID="{A8EC2D13-0EAA-A249-94B8-C96B0748B528}" presName="accentRepeatNode" presStyleLbl="solidFgAcc1" presStyleIdx="4" presStyleCnt="7"/>
      <dgm:spPr/>
    </dgm:pt>
    <dgm:pt modelId="{5F007951-BD92-D34C-813A-A073F4764E5B}" type="pres">
      <dgm:prSet presAssocID="{2133F8D3-6BA1-CE4F-ADEF-B9A017FBA07C}" presName="text_6" presStyleLbl="node1" presStyleIdx="5" presStyleCnt="7">
        <dgm:presLayoutVars>
          <dgm:bulletEnabled val="1"/>
        </dgm:presLayoutVars>
      </dgm:prSet>
      <dgm:spPr/>
    </dgm:pt>
    <dgm:pt modelId="{34B2361E-E7A0-5A4B-AF41-AB156C82A299}" type="pres">
      <dgm:prSet presAssocID="{2133F8D3-6BA1-CE4F-ADEF-B9A017FBA07C}" presName="accent_6" presStyleCnt="0"/>
      <dgm:spPr/>
    </dgm:pt>
    <dgm:pt modelId="{34FED340-6FCA-0F48-AD3A-52920132B62D}" type="pres">
      <dgm:prSet presAssocID="{2133F8D3-6BA1-CE4F-ADEF-B9A017FBA07C}" presName="accentRepeatNode" presStyleLbl="solidFgAcc1" presStyleIdx="5" presStyleCnt="7"/>
      <dgm:spPr/>
    </dgm:pt>
    <dgm:pt modelId="{6C240B35-D8D9-4943-B9FA-3928F9F885D2}" type="pres">
      <dgm:prSet presAssocID="{F8767AF1-6D51-A14D-A87D-8E518B1E50C1}" presName="text_7" presStyleLbl="node1" presStyleIdx="6" presStyleCnt="7">
        <dgm:presLayoutVars>
          <dgm:bulletEnabled val="1"/>
        </dgm:presLayoutVars>
      </dgm:prSet>
      <dgm:spPr/>
    </dgm:pt>
    <dgm:pt modelId="{27D1C717-DD6E-394F-BC5D-6B61F370E7B8}" type="pres">
      <dgm:prSet presAssocID="{F8767AF1-6D51-A14D-A87D-8E518B1E50C1}" presName="accent_7" presStyleCnt="0"/>
      <dgm:spPr/>
    </dgm:pt>
    <dgm:pt modelId="{990EDEC8-450E-4244-8B84-0631FD22DAC9}" type="pres">
      <dgm:prSet presAssocID="{F8767AF1-6D51-A14D-A87D-8E518B1E50C1}" presName="accentRepeatNode" presStyleLbl="solidFgAcc1" presStyleIdx="6" presStyleCnt="7"/>
      <dgm:spPr/>
    </dgm:pt>
  </dgm:ptLst>
  <dgm:cxnLst>
    <dgm:cxn modelId="{9CA1FD17-17A5-CD44-8F02-D0F82EFE5D4A}" type="presOf" srcId="{A8EC2D13-0EAA-A249-94B8-C96B0748B528}" destId="{72EF1156-3E6D-A446-9101-1B0535E63B85}" srcOrd="0" destOrd="0" presId="urn:microsoft.com/office/officeart/2008/layout/VerticalCurvedList"/>
    <dgm:cxn modelId="{A94BD028-FCE0-DA47-883E-6AF7E10F20F7}" type="presOf" srcId="{70365615-2090-4849-BF7E-A3911D2793DF}" destId="{CF835693-5035-EE4C-98A6-C89CF41811FB}" srcOrd="0" destOrd="0" presId="urn:microsoft.com/office/officeart/2008/layout/VerticalCurvedList"/>
    <dgm:cxn modelId="{B835055B-A162-D944-B126-D717C1812B70}" type="presOf" srcId="{087185F2-FA50-5745-9BF3-97F073B277B5}" destId="{2B2142C7-F4C9-1140-AB16-945AD489636F}" srcOrd="0" destOrd="0" presId="urn:microsoft.com/office/officeart/2008/layout/VerticalCurvedList"/>
    <dgm:cxn modelId="{D9A91B5E-D1F5-F648-907E-521E78A31715}" srcId="{8EFFDD6B-4B1A-E64D-8923-8B5A3E26A143}" destId="{2133F8D3-6BA1-CE4F-ADEF-B9A017FBA07C}" srcOrd="5" destOrd="0" parTransId="{19E9260B-8E53-3943-8ED9-5C625AB46839}" sibTransId="{CD324E85-B72D-7145-9F2C-EF60341ECC2F}"/>
    <dgm:cxn modelId="{68AA287C-A1AF-1D41-A7FC-D44FAAAB6E9B}" type="presOf" srcId="{CA3CA26C-D4FE-8A4B-A94A-3C845572031A}" destId="{5C6DF2E8-C9C1-474F-9B05-37B2B3E6A234}" srcOrd="0" destOrd="0" presId="urn:microsoft.com/office/officeart/2008/layout/VerticalCurvedList"/>
    <dgm:cxn modelId="{3E60AE8B-9591-7B46-B2BB-DBCE95E4CB97}" type="presOf" srcId="{2133F8D3-6BA1-CE4F-ADEF-B9A017FBA07C}" destId="{5F007951-BD92-D34C-813A-A073F4764E5B}" srcOrd="0" destOrd="0" presId="urn:microsoft.com/office/officeart/2008/layout/VerticalCurvedList"/>
    <dgm:cxn modelId="{C5658991-96C5-604D-9481-1B674B08DCF8}" srcId="{8EFFDD6B-4B1A-E64D-8923-8B5A3E26A143}" destId="{F8767AF1-6D51-A14D-A87D-8E518B1E50C1}" srcOrd="6" destOrd="0" parTransId="{F6CADCE1-039A-1A4B-A2C3-3100A4F0153C}" sibTransId="{34754F43-2DEE-6C4D-8E27-CD9238A34765}"/>
    <dgm:cxn modelId="{9FFB03A2-54DF-0348-9067-139F06EBE837}" srcId="{8EFFDD6B-4B1A-E64D-8923-8B5A3E26A143}" destId="{087185F2-FA50-5745-9BF3-97F073B277B5}" srcOrd="3" destOrd="0" parTransId="{3E0134D4-6831-1B4A-9A6F-16A7495FEEE7}" sibTransId="{A52D7CA2-3A3A-414B-8CC2-A829F963CF35}"/>
    <dgm:cxn modelId="{4CBD93DB-7927-F941-8852-6B6C35DAF1B8}" type="presOf" srcId="{9EBA4E53-5CD3-BB45-B87D-C1DD28D9AD1B}" destId="{8F9377A3-D4DC-5649-90F4-16A7A1769601}" srcOrd="0" destOrd="0" presId="urn:microsoft.com/office/officeart/2008/layout/VerticalCurvedList"/>
    <dgm:cxn modelId="{2B4053DF-ABFC-3347-AACE-47EA1DADA840}" type="presOf" srcId="{2C20BC93-5685-0D4E-AD3E-58F09C1A1163}" destId="{AF810D01-BE19-0440-A80A-556E2C40FE71}" srcOrd="0" destOrd="0" presId="urn:microsoft.com/office/officeart/2008/layout/VerticalCurvedList"/>
    <dgm:cxn modelId="{5E8049EF-438D-0D48-A944-F3B2D0C46492}" type="presOf" srcId="{8EFFDD6B-4B1A-E64D-8923-8B5A3E26A143}" destId="{D68AFFB5-335C-A94E-BFA0-D76313A74A9D}" srcOrd="0" destOrd="0" presId="urn:microsoft.com/office/officeart/2008/layout/VerticalCurvedList"/>
    <dgm:cxn modelId="{802DDEEF-42E3-134D-AE33-AABC9D7028A1}" type="presOf" srcId="{F8767AF1-6D51-A14D-A87D-8E518B1E50C1}" destId="{6C240B35-D8D9-4943-B9FA-3928F9F885D2}" srcOrd="0" destOrd="0" presId="urn:microsoft.com/office/officeart/2008/layout/VerticalCurvedList"/>
    <dgm:cxn modelId="{A6EB26F0-997D-8145-8253-0ED675844216}" srcId="{8EFFDD6B-4B1A-E64D-8923-8B5A3E26A143}" destId="{CA3CA26C-D4FE-8A4B-A94A-3C845572031A}" srcOrd="2" destOrd="0" parTransId="{807722E3-5426-DF47-8368-AD55C4C64092}" sibTransId="{5283B91D-5089-064F-B6CD-E68F17FF7739}"/>
    <dgm:cxn modelId="{F46613F1-4DFB-2443-B68B-EC23CD3340EC}" srcId="{8EFFDD6B-4B1A-E64D-8923-8B5A3E26A143}" destId="{A8EC2D13-0EAA-A249-94B8-C96B0748B528}" srcOrd="4" destOrd="0" parTransId="{2A0F79E4-3AD8-1742-97C2-E635B99173A7}" sibTransId="{96BDF3CF-F733-084E-ADBF-DC0080329824}"/>
    <dgm:cxn modelId="{FC777EFB-0254-D348-8ADC-8D2C146ACBD1}" srcId="{8EFFDD6B-4B1A-E64D-8923-8B5A3E26A143}" destId="{9EBA4E53-5CD3-BB45-B87D-C1DD28D9AD1B}" srcOrd="1" destOrd="0" parTransId="{F5B68A75-02BE-6A47-8EFD-015EAD9C47E0}" sibTransId="{4ED5AB47-9CF9-9E4D-A98A-32BA40876B37}"/>
    <dgm:cxn modelId="{2F57EEFF-F911-AE44-9DFA-ACD7D529ACD5}" srcId="{8EFFDD6B-4B1A-E64D-8923-8B5A3E26A143}" destId="{2C20BC93-5685-0D4E-AD3E-58F09C1A1163}" srcOrd="0" destOrd="0" parTransId="{290EBBF1-EA19-6A42-93E3-C7FD4C9003CD}" sibTransId="{70365615-2090-4849-BF7E-A3911D2793DF}"/>
    <dgm:cxn modelId="{24B9990E-27BD-7349-862A-E84FB3641DB9}" type="presParOf" srcId="{D68AFFB5-335C-A94E-BFA0-D76313A74A9D}" destId="{DA342579-7491-294F-976A-9EE27DAE6A3F}" srcOrd="0" destOrd="0" presId="urn:microsoft.com/office/officeart/2008/layout/VerticalCurvedList"/>
    <dgm:cxn modelId="{8C34AA32-7D76-2C41-B6DD-A226A9179C15}" type="presParOf" srcId="{DA342579-7491-294F-976A-9EE27DAE6A3F}" destId="{0B88EB64-9848-EF4D-B97C-CE7C1B1AA878}" srcOrd="0" destOrd="0" presId="urn:microsoft.com/office/officeart/2008/layout/VerticalCurvedList"/>
    <dgm:cxn modelId="{8965DABD-168F-A74A-878C-AFFEE4E818AD}" type="presParOf" srcId="{0B88EB64-9848-EF4D-B97C-CE7C1B1AA878}" destId="{68A7E3E1-4F7E-A84D-B85E-1E402C7EAF3C}" srcOrd="0" destOrd="0" presId="urn:microsoft.com/office/officeart/2008/layout/VerticalCurvedList"/>
    <dgm:cxn modelId="{8744E802-D039-2E42-BE35-F81B9D30B551}" type="presParOf" srcId="{0B88EB64-9848-EF4D-B97C-CE7C1B1AA878}" destId="{CF835693-5035-EE4C-98A6-C89CF41811FB}" srcOrd="1" destOrd="0" presId="urn:microsoft.com/office/officeart/2008/layout/VerticalCurvedList"/>
    <dgm:cxn modelId="{DB17036C-51DD-ED4B-A712-10CE3D46CBFD}" type="presParOf" srcId="{0B88EB64-9848-EF4D-B97C-CE7C1B1AA878}" destId="{0792E42C-8975-5F4C-A34E-0398FCB793AC}" srcOrd="2" destOrd="0" presId="urn:microsoft.com/office/officeart/2008/layout/VerticalCurvedList"/>
    <dgm:cxn modelId="{C5B4EAF4-93C6-A848-82F0-258F0C1B80AD}" type="presParOf" srcId="{0B88EB64-9848-EF4D-B97C-CE7C1B1AA878}" destId="{F7B9A1E1-3280-C04A-8918-2E8997F7DA10}" srcOrd="3" destOrd="0" presId="urn:microsoft.com/office/officeart/2008/layout/VerticalCurvedList"/>
    <dgm:cxn modelId="{40218815-64D7-DF46-82BA-4C3FA81FDA63}" type="presParOf" srcId="{DA342579-7491-294F-976A-9EE27DAE6A3F}" destId="{AF810D01-BE19-0440-A80A-556E2C40FE71}" srcOrd="1" destOrd="0" presId="urn:microsoft.com/office/officeart/2008/layout/VerticalCurvedList"/>
    <dgm:cxn modelId="{BBD38F93-643C-E940-878C-301CE7F42D60}" type="presParOf" srcId="{DA342579-7491-294F-976A-9EE27DAE6A3F}" destId="{7AE1F81D-3DF2-3F4C-A929-DB4575466F8D}" srcOrd="2" destOrd="0" presId="urn:microsoft.com/office/officeart/2008/layout/VerticalCurvedList"/>
    <dgm:cxn modelId="{309D03E9-0766-F04C-B4BB-2C03E411020F}" type="presParOf" srcId="{7AE1F81D-3DF2-3F4C-A929-DB4575466F8D}" destId="{A9952E64-86EE-D145-9EF3-41BD95762ABD}" srcOrd="0" destOrd="0" presId="urn:microsoft.com/office/officeart/2008/layout/VerticalCurvedList"/>
    <dgm:cxn modelId="{D2F89B03-0F86-6447-AED7-3ED1C386ECD0}" type="presParOf" srcId="{DA342579-7491-294F-976A-9EE27DAE6A3F}" destId="{8F9377A3-D4DC-5649-90F4-16A7A1769601}" srcOrd="3" destOrd="0" presId="urn:microsoft.com/office/officeart/2008/layout/VerticalCurvedList"/>
    <dgm:cxn modelId="{98790444-C857-B74B-ABCD-8DFD2CD84AD7}" type="presParOf" srcId="{DA342579-7491-294F-976A-9EE27DAE6A3F}" destId="{E226BA58-AAD8-DA46-AE09-0EAF847D20A8}" srcOrd="4" destOrd="0" presId="urn:microsoft.com/office/officeart/2008/layout/VerticalCurvedList"/>
    <dgm:cxn modelId="{BD14894F-C9FC-5745-A792-B3333D0EEA1A}" type="presParOf" srcId="{E226BA58-AAD8-DA46-AE09-0EAF847D20A8}" destId="{2C17D3A2-71BE-1A47-BCCF-A81A177E5468}" srcOrd="0" destOrd="0" presId="urn:microsoft.com/office/officeart/2008/layout/VerticalCurvedList"/>
    <dgm:cxn modelId="{1C3C2162-4B04-4344-AB47-B9330AE4C56B}" type="presParOf" srcId="{DA342579-7491-294F-976A-9EE27DAE6A3F}" destId="{5C6DF2E8-C9C1-474F-9B05-37B2B3E6A234}" srcOrd="5" destOrd="0" presId="urn:microsoft.com/office/officeart/2008/layout/VerticalCurvedList"/>
    <dgm:cxn modelId="{1B5D7B2F-7ACE-8545-9FCC-3F8E7FFDB657}" type="presParOf" srcId="{DA342579-7491-294F-976A-9EE27DAE6A3F}" destId="{7578E9D4-9904-E444-8CC6-4CEB99792C60}" srcOrd="6" destOrd="0" presId="urn:microsoft.com/office/officeart/2008/layout/VerticalCurvedList"/>
    <dgm:cxn modelId="{F779BD50-267E-D244-83F5-CAD3E544DBE5}" type="presParOf" srcId="{7578E9D4-9904-E444-8CC6-4CEB99792C60}" destId="{D7663200-258E-6C44-95A2-6686CCF851E2}" srcOrd="0" destOrd="0" presId="urn:microsoft.com/office/officeart/2008/layout/VerticalCurvedList"/>
    <dgm:cxn modelId="{B0B3F2D2-A43F-F54E-B64F-3FE4DC7DF9AC}" type="presParOf" srcId="{DA342579-7491-294F-976A-9EE27DAE6A3F}" destId="{2B2142C7-F4C9-1140-AB16-945AD489636F}" srcOrd="7" destOrd="0" presId="urn:microsoft.com/office/officeart/2008/layout/VerticalCurvedList"/>
    <dgm:cxn modelId="{B266FF89-AF00-684E-82DB-1DE4F2ED8F0F}" type="presParOf" srcId="{DA342579-7491-294F-976A-9EE27DAE6A3F}" destId="{F9C965C6-C232-5A47-AB0E-2A62AB189C03}" srcOrd="8" destOrd="0" presId="urn:microsoft.com/office/officeart/2008/layout/VerticalCurvedList"/>
    <dgm:cxn modelId="{9C0BD32B-555F-194A-AF86-BC8066930F84}" type="presParOf" srcId="{F9C965C6-C232-5A47-AB0E-2A62AB189C03}" destId="{A6B70ABC-1FD9-6141-AB40-101BBA2471C7}" srcOrd="0" destOrd="0" presId="urn:microsoft.com/office/officeart/2008/layout/VerticalCurvedList"/>
    <dgm:cxn modelId="{FEE6A028-4191-F145-92E1-B94C2896E0EA}" type="presParOf" srcId="{DA342579-7491-294F-976A-9EE27DAE6A3F}" destId="{72EF1156-3E6D-A446-9101-1B0535E63B85}" srcOrd="9" destOrd="0" presId="urn:microsoft.com/office/officeart/2008/layout/VerticalCurvedList"/>
    <dgm:cxn modelId="{C289968A-3CBA-034F-AA66-3CB555472549}" type="presParOf" srcId="{DA342579-7491-294F-976A-9EE27DAE6A3F}" destId="{FC0E41B9-9324-7C41-9530-E96AE0F9CB89}" srcOrd="10" destOrd="0" presId="urn:microsoft.com/office/officeart/2008/layout/VerticalCurvedList"/>
    <dgm:cxn modelId="{1960CD40-3E03-3E4A-AC26-2BB06769CCD3}" type="presParOf" srcId="{FC0E41B9-9324-7C41-9530-E96AE0F9CB89}" destId="{1CA6F1B8-0DF3-5644-8351-39DB3519810F}" srcOrd="0" destOrd="0" presId="urn:microsoft.com/office/officeart/2008/layout/VerticalCurvedList"/>
    <dgm:cxn modelId="{3DCBFC6B-3993-2E48-8CE8-17733D9A6527}" type="presParOf" srcId="{DA342579-7491-294F-976A-9EE27DAE6A3F}" destId="{5F007951-BD92-D34C-813A-A073F4764E5B}" srcOrd="11" destOrd="0" presId="urn:microsoft.com/office/officeart/2008/layout/VerticalCurvedList"/>
    <dgm:cxn modelId="{77836714-BE7D-134D-B72F-48E9D5E0FD8A}" type="presParOf" srcId="{DA342579-7491-294F-976A-9EE27DAE6A3F}" destId="{34B2361E-E7A0-5A4B-AF41-AB156C82A299}" srcOrd="12" destOrd="0" presId="urn:microsoft.com/office/officeart/2008/layout/VerticalCurvedList"/>
    <dgm:cxn modelId="{9EC1E3A8-824D-2648-B5D2-AEA364A0E698}" type="presParOf" srcId="{34B2361E-E7A0-5A4B-AF41-AB156C82A299}" destId="{34FED340-6FCA-0F48-AD3A-52920132B62D}" srcOrd="0" destOrd="0" presId="urn:microsoft.com/office/officeart/2008/layout/VerticalCurvedList"/>
    <dgm:cxn modelId="{2100955C-CFDF-D149-BCD4-54F7739B8D49}" type="presParOf" srcId="{DA342579-7491-294F-976A-9EE27DAE6A3F}" destId="{6C240B35-D8D9-4943-B9FA-3928F9F885D2}" srcOrd="13" destOrd="0" presId="urn:microsoft.com/office/officeart/2008/layout/VerticalCurvedList"/>
    <dgm:cxn modelId="{54003E16-A211-D74E-B1AA-E94CFE900056}" type="presParOf" srcId="{DA342579-7491-294F-976A-9EE27DAE6A3F}" destId="{27D1C717-DD6E-394F-BC5D-6B61F370E7B8}" srcOrd="14" destOrd="0" presId="urn:microsoft.com/office/officeart/2008/layout/VerticalCurvedList"/>
    <dgm:cxn modelId="{A34FF9FA-1D26-2047-8876-915245D2D8B1}" type="presParOf" srcId="{27D1C717-DD6E-394F-BC5D-6B61F370E7B8}" destId="{990EDEC8-450E-4244-8B84-0631FD22DAC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CBD6B-5E7F-D148-9F66-A85DF548AEE0}">
      <dsp:nvSpPr>
        <dsp:cNvPr id="0" name=""/>
        <dsp:cNvSpPr/>
      </dsp:nvSpPr>
      <dsp:spPr>
        <a:xfrm>
          <a:off x="0" y="147442"/>
          <a:ext cx="9727878" cy="5550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Purpose</a:t>
          </a:r>
        </a:p>
      </dsp:txBody>
      <dsp:txXfrm>
        <a:off x="27094" y="174536"/>
        <a:ext cx="9673690" cy="500839"/>
      </dsp:txXfrm>
    </dsp:sp>
    <dsp:sp modelId="{4E681362-C611-5646-8FF2-66B17C4F252B}">
      <dsp:nvSpPr>
        <dsp:cNvPr id="0" name=""/>
        <dsp:cNvSpPr/>
      </dsp:nvSpPr>
      <dsp:spPr>
        <a:xfrm>
          <a:off x="0" y="702470"/>
          <a:ext cx="9727878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86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Build a machine learning model that can classify news articles into real or fake </a:t>
          </a:r>
        </a:p>
      </dsp:txBody>
      <dsp:txXfrm>
        <a:off x="0" y="702470"/>
        <a:ext cx="9727878" cy="753480"/>
      </dsp:txXfrm>
    </dsp:sp>
    <dsp:sp modelId="{3A8197C5-9B8D-F84A-8563-E1284CC908A4}">
      <dsp:nvSpPr>
        <dsp:cNvPr id="0" name=""/>
        <dsp:cNvSpPr/>
      </dsp:nvSpPr>
      <dsp:spPr>
        <a:xfrm>
          <a:off x="0" y="1326807"/>
          <a:ext cx="9727878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Acquisition and Cleaning</a:t>
          </a:r>
        </a:p>
      </dsp:txBody>
      <dsp:txXfrm>
        <a:off x="32784" y="1359591"/>
        <a:ext cx="9662310" cy="606012"/>
      </dsp:txXfrm>
    </dsp:sp>
    <dsp:sp modelId="{4CE347F3-1FD3-C245-8A89-7A3E022453C8}">
      <dsp:nvSpPr>
        <dsp:cNvPr id="0" name=""/>
        <dsp:cNvSpPr/>
      </dsp:nvSpPr>
      <dsp:spPr>
        <a:xfrm>
          <a:off x="0" y="2127530"/>
          <a:ext cx="9727878" cy="2144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86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Fake and real news dataset downloaded from Kaggle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Contains 2 csv files, one containing 23,481 articles considered as fake news, the other containing 21,417 articles considered as for real news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Both the files were merged to form a single data frame. Target column named ‘</a:t>
          </a:r>
          <a:r>
            <a:rPr lang="en-US" sz="1800" kern="1200" dirty="0" err="1"/>
            <a:t>news_category</a:t>
          </a:r>
          <a:r>
            <a:rPr lang="en-US" sz="1800" kern="1200" dirty="0"/>
            <a:t>’ with values 0 for fake news and 1 to represent real news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</dsp:txBody>
      <dsp:txXfrm>
        <a:off x="0" y="2127530"/>
        <a:ext cx="9727878" cy="2144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35693-5035-EE4C-98A6-C89CF41811FB}">
      <dsp:nvSpPr>
        <dsp:cNvPr id="0" name=""/>
        <dsp:cNvSpPr/>
      </dsp:nvSpPr>
      <dsp:spPr>
        <a:xfrm>
          <a:off x="-4917790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10D01-BE19-0440-A80A-556E2C40FE71}">
      <dsp:nvSpPr>
        <dsp:cNvPr id="0" name=""/>
        <dsp:cNvSpPr/>
      </dsp:nvSpPr>
      <dsp:spPr>
        <a:xfrm>
          <a:off x="305246" y="197811"/>
          <a:ext cx="10152263" cy="395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88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Case conversion - converted text to lowercase and removed accented characters </a:t>
          </a:r>
        </a:p>
      </dsp:txBody>
      <dsp:txXfrm>
        <a:off x="305246" y="197811"/>
        <a:ext cx="10152263" cy="395449"/>
      </dsp:txXfrm>
    </dsp:sp>
    <dsp:sp modelId="{A9952E64-86EE-D145-9EF3-41BD95762ABD}">
      <dsp:nvSpPr>
        <dsp:cNvPr id="0" name=""/>
        <dsp:cNvSpPr/>
      </dsp:nvSpPr>
      <dsp:spPr>
        <a:xfrm>
          <a:off x="58090" y="148380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377A3-D4DC-5649-90F4-16A7A1769601}">
      <dsp:nvSpPr>
        <dsp:cNvPr id="0" name=""/>
        <dsp:cNvSpPr/>
      </dsp:nvSpPr>
      <dsp:spPr>
        <a:xfrm>
          <a:off x="663361" y="791334"/>
          <a:ext cx="9794148" cy="395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88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Expanded contractions (expand words such as I’d to I would) and removed special characters</a:t>
          </a:r>
        </a:p>
      </dsp:txBody>
      <dsp:txXfrm>
        <a:off x="663361" y="791334"/>
        <a:ext cx="9794148" cy="395449"/>
      </dsp:txXfrm>
    </dsp:sp>
    <dsp:sp modelId="{2C17D3A2-71BE-1A47-BCCF-A81A177E5468}">
      <dsp:nvSpPr>
        <dsp:cNvPr id="0" name=""/>
        <dsp:cNvSpPr/>
      </dsp:nvSpPr>
      <dsp:spPr>
        <a:xfrm>
          <a:off x="416205" y="741903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DF2E8-C9C1-474F-9B05-37B2B3E6A234}">
      <dsp:nvSpPr>
        <dsp:cNvPr id="0" name=""/>
        <dsp:cNvSpPr/>
      </dsp:nvSpPr>
      <dsp:spPr>
        <a:xfrm>
          <a:off x="859606" y="1384421"/>
          <a:ext cx="9597902" cy="395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88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Applied lemmatization to the text</a:t>
          </a:r>
        </a:p>
      </dsp:txBody>
      <dsp:txXfrm>
        <a:off x="859606" y="1384421"/>
        <a:ext cx="9597902" cy="395449"/>
      </dsp:txXfrm>
    </dsp:sp>
    <dsp:sp modelId="{D7663200-258E-6C44-95A2-6686CCF851E2}">
      <dsp:nvSpPr>
        <dsp:cNvPr id="0" name=""/>
        <dsp:cNvSpPr/>
      </dsp:nvSpPr>
      <dsp:spPr>
        <a:xfrm>
          <a:off x="612450" y="1334990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142C7-F4C9-1140-AB16-945AD489636F}">
      <dsp:nvSpPr>
        <dsp:cNvPr id="0" name=""/>
        <dsp:cNvSpPr/>
      </dsp:nvSpPr>
      <dsp:spPr>
        <a:xfrm>
          <a:off x="922266" y="1977944"/>
          <a:ext cx="9535243" cy="395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88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Removed stop-words</a:t>
          </a:r>
        </a:p>
      </dsp:txBody>
      <dsp:txXfrm>
        <a:off x="922266" y="1977944"/>
        <a:ext cx="9535243" cy="395449"/>
      </dsp:txXfrm>
    </dsp:sp>
    <dsp:sp modelId="{A6B70ABC-1FD9-6141-AB40-101BBA2471C7}">
      <dsp:nvSpPr>
        <dsp:cNvPr id="0" name=""/>
        <dsp:cNvSpPr/>
      </dsp:nvSpPr>
      <dsp:spPr>
        <a:xfrm>
          <a:off x="675110" y="1928513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F1156-3E6D-A446-9101-1B0535E63B85}">
      <dsp:nvSpPr>
        <dsp:cNvPr id="0" name=""/>
        <dsp:cNvSpPr/>
      </dsp:nvSpPr>
      <dsp:spPr>
        <a:xfrm>
          <a:off x="859606" y="2571466"/>
          <a:ext cx="9597902" cy="395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88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 n-gram (3-gram) level TF-IDF vectors as features and converted the TF-IDF scores of n-grams to data frame</a:t>
          </a:r>
        </a:p>
      </dsp:txBody>
      <dsp:txXfrm>
        <a:off x="859606" y="2571466"/>
        <a:ext cx="9597902" cy="395449"/>
      </dsp:txXfrm>
    </dsp:sp>
    <dsp:sp modelId="{1CA6F1B8-0DF3-5644-8351-39DB3519810F}">
      <dsp:nvSpPr>
        <dsp:cNvPr id="0" name=""/>
        <dsp:cNvSpPr/>
      </dsp:nvSpPr>
      <dsp:spPr>
        <a:xfrm>
          <a:off x="612450" y="2522035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07951-BD92-D34C-813A-A073F4764E5B}">
      <dsp:nvSpPr>
        <dsp:cNvPr id="0" name=""/>
        <dsp:cNvSpPr/>
      </dsp:nvSpPr>
      <dsp:spPr>
        <a:xfrm>
          <a:off x="663361" y="3164554"/>
          <a:ext cx="9794148" cy="395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88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Merged the TF-IDF data frame with the data frame containing the other columns</a:t>
          </a:r>
        </a:p>
      </dsp:txBody>
      <dsp:txXfrm>
        <a:off x="663361" y="3164554"/>
        <a:ext cx="9794148" cy="395449"/>
      </dsp:txXfrm>
    </dsp:sp>
    <dsp:sp modelId="{34FED340-6FCA-0F48-AD3A-52920132B62D}">
      <dsp:nvSpPr>
        <dsp:cNvPr id="0" name=""/>
        <dsp:cNvSpPr/>
      </dsp:nvSpPr>
      <dsp:spPr>
        <a:xfrm>
          <a:off x="416205" y="3115122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40B35-D8D9-4943-B9FA-3928F9F885D2}">
      <dsp:nvSpPr>
        <dsp:cNvPr id="0" name=""/>
        <dsp:cNvSpPr/>
      </dsp:nvSpPr>
      <dsp:spPr>
        <a:xfrm>
          <a:off x="305246" y="3758076"/>
          <a:ext cx="10152263" cy="395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88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Dropped the ‘title’ column, now the dataset is ready for modeling</a:t>
          </a:r>
        </a:p>
      </dsp:txBody>
      <dsp:txXfrm>
        <a:off x="305246" y="3758076"/>
        <a:ext cx="10152263" cy="395449"/>
      </dsp:txXfrm>
    </dsp:sp>
    <dsp:sp modelId="{990EDEC8-450E-4244-8B84-0631FD22DAC9}">
      <dsp:nvSpPr>
        <dsp:cNvPr id="0" name=""/>
        <dsp:cNvSpPr/>
      </dsp:nvSpPr>
      <dsp:spPr>
        <a:xfrm>
          <a:off x="58090" y="3708645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6B56-126B-454D-A3C4-70CFC81B1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6E487-559B-1949-A191-0C8D67B93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5D69C-6FBD-8E47-A309-C56B2906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C5EF-4923-5549-BBEB-5A263CB10EA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F150-9D33-7F4E-AAE8-15D491E2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D8AA4-951D-E542-AFDC-47595DBA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D032-D0C0-5B49-BC99-B3F302763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37E0-7152-E741-84EA-1EB1B6FE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A0006-3D29-0249-85F1-A2565D507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ED810-E92E-7F48-B491-F1D37853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C5EF-4923-5549-BBEB-5A263CB10EA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0BC13-BB01-7C41-80BA-8FD03809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7D48-344D-0541-BF5B-6CE438D8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D032-D0C0-5B49-BC99-B3F302763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466F7-AE4C-B44A-8E60-004AF8366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C6CAF-8F8F-B340-B781-91B6EC608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A480-9E0B-FA4E-B0D3-8F335FB3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C5EF-4923-5549-BBEB-5A263CB10EA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4BDDF-80B8-7245-97F6-1DCC9864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2CBDA-0D44-0C48-8B08-7E974EA7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D032-D0C0-5B49-BC99-B3F302763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AFD8-2144-A146-A16C-AA839886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2F13-7655-7D44-9BD3-551F1FD2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0E85-07B0-C44D-AEFE-73562EEC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C5EF-4923-5549-BBEB-5A263CB10EA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FCBC-B22E-D04F-81FD-F144D145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19B03-9612-C342-AF77-91BC25DE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D032-D0C0-5B49-BC99-B3F302763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098D-204E-0842-B289-0EDD9B87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CA74-97F5-0641-B779-60EFD4BA8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32D43-3A66-9347-A899-00B7E5B1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C5EF-4923-5549-BBEB-5A263CB10EA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E6E6D-1C64-CC41-B51F-FDA81BFB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3FEF5-F653-6645-B551-197DE170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D032-D0C0-5B49-BC99-B3F302763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8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581A-EAED-B043-AAB8-853683D8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13AF1-AA6B-C143-A758-5C966D6E7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5113-FD09-044A-8743-02EFCF490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648BA-3C5F-5449-9BE7-3CAF39B1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C5EF-4923-5549-BBEB-5A263CB10EA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B31E-B57C-DB44-BFD6-19EA589B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9443A-F803-1A4E-A39B-6847FD06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D032-D0C0-5B49-BC99-B3F302763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B4A7-0D17-AE40-B23F-BDCC9835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E117-3117-774F-AC7F-9E363C5DE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DA6D1-ADD7-D940-AD17-C8EFECD7F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E6824-7CB0-6948-BEDA-A3E22A2D7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9D9C5-1E54-9548-B099-087E27116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AA9E-D8CB-DB4E-B9C3-9998C223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C5EF-4923-5549-BBEB-5A263CB10EA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E8FE2-DB70-654B-BF5E-20798CA2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CC78A-C4CF-AA4C-A12E-CC971C16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D032-D0C0-5B49-BC99-B3F302763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9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6C90-E9B7-7048-8CF0-7035B96C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84D1E-C528-9746-9394-3846C5E0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C5EF-4923-5549-BBEB-5A263CB10EA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D5C42-6208-9C42-B0E9-D8A18162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D7CC3-2593-C94B-B602-8B1BC277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D032-D0C0-5B49-BC99-B3F302763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3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5A143-5E6C-3F43-9E88-FDE41630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C5EF-4923-5549-BBEB-5A263CB10EA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DA754-A27E-6C40-B82F-64D2C262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25422-472A-914E-AD42-A10D1E5F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D032-D0C0-5B49-BC99-B3F302763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AA22-A70E-E049-9F63-347724D5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D8FA2-B1A6-E043-ACBB-9D6630CD3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A2FF1-9E59-8242-9341-4C2CA5489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D8E83-6C19-B947-9E8C-FEF130E9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C5EF-4923-5549-BBEB-5A263CB10EA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7ABB6-1ABC-7C45-99E6-7E0363C5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93F84-D359-EC45-9B1A-FC81D2C7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D032-D0C0-5B49-BC99-B3F302763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8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7151-D5A8-9843-9A21-6D8F03CD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E4A8E-00DF-394C-8C12-FDEB2D449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27BFB-7DC8-6742-A23F-A73AF8436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1FD96-21B6-A142-976D-3D49D07A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C5EF-4923-5549-BBEB-5A263CB10EA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12DB8-C374-934C-BE4A-7B49CCD2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E59F7-7E29-EA4A-B76B-4CBA450B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D032-D0C0-5B49-BC99-B3F302763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0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5FF40-5312-C34F-B26D-942A12FE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EF24D-F625-DD43-9E4D-1A1E4EB4A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C4FCE-9B1C-354F-AF1A-766A52E0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C5EF-4923-5549-BBEB-5A263CB10EA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D2DF6-60EC-6A46-B08A-7CF479440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739A-6530-FA49-84F8-30027C2AF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BD032-D0C0-5B49-BC99-B3F302763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9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6EC-11FF-5F46-9F05-3F80B872F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Capstone Project</a:t>
            </a:r>
            <a:br>
              <a:rPr lang="en-US" dirty="0"/>
            </a:br>
            <a:r>
              <a:rPr lang="en-US" dirty="0"/>
              <a:t>News Classification – Fake/Real</a:t>
            </a:r>
          </a:p>
        </p:txBody>
      </p:sp>
    </p:spTree>
    <p:extLst>
      <p:ext uri="{BB962C8B-B14F-4D97-AF65-F5344CB8AC3E}">
        <p14:creationId xmlns:p14="http://schemas.microsoft.com/office/powerpoint/2010/main" val="223000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0497-A51D-8C49-B09C-712FC7ED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1325"/>
            <a:ext cx="10515600" cy="1325563"/>
          </a:xfrm>
        </p:spPr>
        <p:txBody>
          <a:bodyPr/>
          <a:lstStyle/>
          <a:p>
            <a:r>
              <a:rPr lang="en-US" dirty="0"/>
              <a:t>Hyperparameter tuning: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115E70A-EAE8-B347-8DE4-9A5CFA22E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494746"/>
            <a:ext cx="59309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3A4AB7-54BE-434B-9FAB-BE5DE81E018E}"/>
              </a:ext>
            </a:extLst>
          </p:cNvPr>
          <p:cNvSpPr/>
          <p:nvPr/>
        </p:nvSpPr>
        <p:spPr>
          <a:xfrm>
            <a:off x="7130146" y="2966356"/>
            <a:ext cx="3918857" cy="92528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Hyperparameter tuning did not really improve the model much. Accuracy is 97.75%</a:t>
            </a:r>
          </a:p>
        </p:txBody>
      </p:sp>
    </p:spTree>
    <p:extLst>
      <p:ext uri="{BB962C8B-B14F-4D97-AF65-F5344CB8AC3E}">
        <p14:creationId xmlns:p14="http://schemas.microsoft.com/office/powerpoint/2010/main" val="1999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016DBF8-E4FE-7449-88A7-D95047812A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84" y="1920761"/>
            <a:ext cx="50673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B3AF9B2-8531-8842-94D3-8EB718C5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84" y="1920761"/>
            <a:ext cx="6071507" cy="370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824DDD0-ED2E-BF4B-9E15-8FC25F92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1325"/>
            <a:ext cx="10515600" cy="1325563"/>
          </a:xfrm>
        </p:spPr>
        <p:txBody>
          <a:bodyPr/>
          <a:lstStyle/>
          <a:p>
            <a:r>
              <a:rPr lang="en-US" dirty="0"/>
              <a:t>Results for Ridge Classifier</a:t>
            </a:r>
          </a:p>
        </p:txBody>
      </p:sp>
    </p:spTree>
    <p:extLst>
      <p:ext uri="{BB962C8B-B14F-4D97-AF65-F5344CB8AC3E}">
        <p14:creationId xmlns:p14="http://schemas.microsoft.com/office/powerpoint/2010/main" val="27199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3C44-CA05-A74A-9667-E65C1E57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F34572-1B15-E245-8810-3D9D30502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1" y="1690688"/>
            <a:ext cx="6300112" cy="367596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66E872-67CE-9942-8131-BB1399906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759" y="949598"/>
            <a:ext cx="5901241" cy="495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C2E990-19F6-7E4C-8BE6-85DAE9840C4E}"/>
              </a:ext>
            </a:extLst>
          </p:cNvPr>
          <p:cNvGraphicFramePr/>
          <p:nvPr/>
        </p:nvGraphicFramePr>
        <p:xfrm>
          <a:off x="1059727" y="522897"/>
          <a:ext cx="9727878" cy="4419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65DBAB0-E7EB-C342-B0D7-302ACFFE4D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114" y="4488622"/>
            <a:ext cx="11088547" cy="151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1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2C67-EE48-DB4A-BE5E-99817CE3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E0965D-93A4-BB49-B483-2A54A05E7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19" y="1581150"/>
            <a:ext cx="4242523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0681E6-D258-2549-A915-0D0566CC1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515" y="1339850"/>
            <a:ext cx="5762171" cy="359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D4566B6-B055-F244-B1CF-3E444AFFECEC}"/>
              </a:ext>
            </a:extLst>
          </p:cNvPr>
          <p:cNvSpPr/>
          <p:nvPr/>
        </p:nvSpPr>
        <p:spPr>
          <a:xfrm>
            <a:off x="838199" y="5475513"/>
            <a:ext cx="3918857" cy="101736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23481 articles classified as fake and 21417 classified as real. Target classes are well balanced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2BB4414-EEEE-F14C-A66B-385CCC976DE7}"/>
              </a:ext>
            </a:extLst>
          </p:cNvPr>
          <p:cNvSpPr/>
          <p:nvPr/>
        </p:nvSpPr>
        <p:spPr>
          <a:xfrm>
            <a:off x="6096000" y="5475513"/>
            <a:ext cx="3918857" cy="72934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has no null/missing values</a:t>
            </a:r>
          </a:p>
        </p:txBody>
      </p:sp>
    </p:spTree>
    <p:extLst>
      <p:ext uri="{BB962C8B-B14F-4D97-AF65-F5344CB8AC3E}">
        <p14:creationId xmlns:p14="http://schemas.microsoft.com/office/powerpoint/2010/main" val="48424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9E78FA1-CB21-5645-A86D-9DD9C4DF59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" y="649830"/>
            <a:ext cx="6335486" cy="371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D4AB5AC-5F93-9648-98C6-99882700C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9" y="669176"/>
            <a:ext cx="5856514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7DF078-E138-AE45-B550-6B984C687B3E}"/>
              </a:ext>
            </a:extLst>
          </p:cNvPr>
          <p:cNvSpPr/>
          <p:nvPr/>
        </p:nvSpPr>
        <p:spPr>
          <a:xfrm>
            <a:off x="7195457" y="4539339"/>
            <a:ext cx="3918857" cy="72934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of Subject Fake news vs Real news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3408F6B-5C16-F541-8B15-A625F91E1AAC}"/>
              </a:ext>
            </a:extLst>
          </p:cNvPr>
          <p:cNvSpPr/>
          <p:nvPr/>
        </p:nvSpPr>
        <p:spPr>
          <a:xfrm>
            <a:off x="1328061" y="4604652"/>
            <a:ext cx="3918857" cy="72934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news articles are around politics and world news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2705A94-4E22-7544-8575-FE682DD74F97}"/>
              </a:ext>
            </a:extLst>
          </p:cNvPr>
          <p:cNvSpPr/>
          <p:nvPr/>
        </p:nvSpPr>
        <p:spPr>
          <a:xfrm>
            <a:off x="4386946" y="5726180"/>
            <a:ext cx="3918857" cy="92528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topics in the ‘subject’ column are different for real and fake news hence we will exclude it from the data </a:t>
            </a:r>
          </a:p>
        </p:txBody>
      </p:sp>
    </p:spTree>
    <p:extLst>
      <p:ext uri="{BB962C8B-B14F-4D97-AF65-F5344CB8AC3E}">
        <p14:creationId xmlns:p14="http://schemas.microsoft.com/office/powerpoint/2010/main" val="111618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748A727-CDEB-8149-BB17-E80BFA29AC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4" y="160109"/>
            <a:ext cx="6500071" cy="329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F11BC7E-74A8-324B-8A8A-BBF90061A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975" y="3418113"/>
            <a:ext cx="6792685" cy="345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6EB6B153-2E94-2C47-AE93-F835FA6D0300}"/>
              </a:ext>
            </a:extLst>
          </p:cNvPr>
          <p:cNvSpPr/>
          <p:nvPr/>
        </p:nvSpPr>
        <p:spPr>
          <a:xfrm flipH="1">
            <a:off x="6955971" y="1774371"/>
            <a:ext cx="1371600" cy="283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A678C-8A31-9143-9F66-B77F0C8FF79E}"/>
              </a:ext>
            </a:extLst>
          </p:cNvPr>
          <p:cNvSpPr txBox="1"/>
          <p:nvPr/>
        </p:nvSpPr>
        <p:spPr>
          <a:xfrm>
            <a:off x="8604507" y="1674558"/>
            <a:ext cx="340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Word Cloud – Real News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C4B5A3E-E4D9-3741-B35B-BDB148957AE3}"/>
              </a:ext>
            </a:extLst>
          </p:cNvPr>
          <p:cNvSpPr/>
          <p:nvPr/>
        </p:nvSpPr>
        <p:spPr>
          <a:xfrm>
            <a:off x="3536053" y="5001983"/>
            <a:ext cx="1371600" cy="283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C3A39-F957-9343-8BF2-9BD7C8186146}"/>
              </a:ext>
            </a:extLst>
          </p:cNvPr>
          <p:cNvSpPr txBox="1"/>
          <p:nvPr/>
        </p:nvSpPr>
        <p:spPr>
          <a:xfrm flipH="1">
            <a:off x="178964" y="4912664"/>
            <a:ext cx="340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Word Cloud – Fake News</a:t>
            </a:r>
          </a:p>
        </p:txBody>
      </p:sp>
    </p:spTree>
    <p:extLst>
      <p:ext uri="{BB962C8B-B14F-4D97-AF65-F5344CB8AC3E}">
        <p14:creationId xmlns:p14="http://schemas.microsoft.com/office/powerpoint/2010/main" val="320020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D35F-E46C-EE42-B341-D3B77DF0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1"/>
            <a:ext cx="10515600" cy="777875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38C86-29DA-CE42-A128-8FA19F538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311"/>
            <a:ext cx="10515600" cy="3976460"/>
          </a:xfrm>
        </p:spPr>
        <p:txBody>
          <a:bodyPr>
            <a:normAutofit/>
          </a:bodyPr>
          <a:lstStyle/>
          <a:p>
            <a:pPr fontAlgn="base"/>
            <a:r>
              <a:rPr lang="en-US" sz="1600" dirty="0"/>
              <a:t>Following columns based on the ‘text’ column</a:t>
            </a:r>
          </a:p>
          <a:p>
            <a:pPr lvl="1" fontAlgn="base"/>
            <a:r>
              <a:rPr lang="en-US" sz="1600" dirty="0"/>
              <a:t>'</a:t>
            </a:r>
            <a:r>
              <a:rPr lang="en-US" sz="1600" dirty="0" err="1"/>
              <a:t>count_of_words</a:t>
            </a:r>
            <a:r>
              <a:rPr lang="en-US" sz="1600" dirty="0"/>
              <a:t>' - total number of words in the article</a:t>
            </a:r>
          </a:p>
          <a:p>
            <a:pPr lvl="1" fontAlgn="base"/>
            <a:r>
              <a:rPr lang="en-US" sz="1600" dirty="0"/>
              <a:t>‘</a:t>
            </a:r>
            <a:r>
              <a:rPr lang="en-US" sz="1600" dirty="0" err="1"/>
              <a:t>count_of_uppercase_words</a:t>
            </a:r>
            <a:r>
              <a:rPr lang="en-US" sz="1600" dirty="0"/>
              <a:t>’ - total number of upper count words in the articles</a:t>
            </a:r>
          </a:p>
          <a:p>
            <a:pPr lvl="1" fontAlgn="base"/>
            <a:r>
              <a:rPr lang="en-US" sz="1600" dirty="0"/>
              <a:t>'</a:t>
            </a:r>
            <a:r>
              <a:rPr lang="en-US" sz="1600" dirty="0" err="1"/>
              <a:t>count_of_characters</a:t>
            </a:r>
            <a:r>
              <a:rPr lang="en-US" sz="1600" dirty="0"/>
              <a:t>' - total number of characters in the articles</a:t>
            </a:r>
          </a:p>
          <a:p>
            <a:pPr lvl="1" fontAlgn="base"/>
            <a:r>
              <a:rPr lang="en-US" sz="1600" dirty="0"/>
              <a:t>'</a:t>
            </a:r>
            <a:r>
              <a:rPr lang="en-US" sz="1600" dirty="0" err="1"/>
              <a:t>avg_len_of_words</a:t>
            </a:r>
            <a:r>
              <a:rPr lang="en-US" sz="1600" dirty="0"/>
              <a:t>' - average length of the words used in the articles</a:t>
            </a:r>
          </a:p>
          <a:p>
            <a:pPr lvl="1" fontAlgn="base"/>
            <a:r>
              <a:rPr lang="en-US" sz="1600" dirty="0"/>
              <a:t>'</a:t>
            </a:r>
            <a:r>
              <a:rPr lang="en-US" sz="1600" dirty="0" err="1"/>
              <a:t>punctuation_count</a:t>
            </a:r>
            <a:r>
              <a:rPr lang="en-US" sz="1600" dirty="0"/>
              <a:t>' - total number of punctuation marks in the articles</a:t>
            </a:r>
          </a:p>
          <a:p>
            <a:pPr lvl="1" fontAlgn="base"/>
            <a:r>
              <a:rPr lang="en-US" sz="1600" dirty="0"/>
              <a:t>Frequency distribution of Part of Speech Tags:</a:t>
            </a:r>
          </a:p>
          <a:p>
            <a:pPr lvl="2" fontAlgn="base"/>
            <a:r>
              <a:rPr lang="en-US" sz="1600" dirty="0"/>
              <a:t>Noun Count</a:t>
            </a:r>
          </a:p>
          <a:p>
            <a:pPr lvl="2" fontAlgn="base"/>
            <a:r>
              <a:rPr lang="en-US" sz="1600" dirty="0"/>
              <a:t>Verb Count</a:t>
            </a:r>
          </a:p>
          <a:p>
            <a:pPr lvl="2" fontAlgn="base"/>
            <a:r>
              <a:rPr lang="en-US" sz="1600" dirty="0"/>
              <a:t>Adjective Count</a:t>
            </a:r>
          </a:p>
          <a:p>
            <a:pPr lvl="2" fontAlgn="base"/>
            <a:r>
              <a:rPr lang="en-US" sz="1600" dirty="0"/>
              <a:t>Adverb Count</a:t>
            </a:r>
          </a:p>
          <a:p>
            <a:pPr lvl="2" fontAlgn="base"/>
            <a:r>
              <a:rPr lang="en-US" sz="1600" dirty="0"/>
              <a:t>Pronoun Count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B6805-055D-A74C-82A1-FDBBE6BF5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" y="4902189"/>
            <a:ext cx="11005457" cy="176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5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D6DAE6-79FF-664B-A417-6B7E73529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840631"/>
              </p:ext>
            </p:extLst>
          </p:nvPr>
        </p:nvGraphicFramePr>
        <p:xfrm>
          <a:off x="620485" y="15317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45B9FE68-289E-6D47-AD49-62E46C6B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418"/>
          </a:xfrm>
        </p:spPr>
        <p:txBody>
          <a:bodyPr/>
          <a:lstStyle/>
          <a:p>
            <a:r>
              <a:rPr lang="en-US" dirty="0"/>
              <a:t>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164736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A6B0-F52D-0643-AD13-200B9252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US" dirty="0"/>
              <a:t>Data Modeling - Results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0FDD544-1E56-6142-BEEF-1218EDCA58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78" y="1356859"/>
            <a:ext cx="5342043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D5C455-9B97-8D49-8577-4D4B3765D51C}"/>
              </a:ext>
            </a:extLst>
          </p:cNvPr>
          <p:cNvSpPr/>
          <p:nvPr/>
        </p:nvSpPr>
        <p:spPr>
          <a:xfrm>
            <a:off x="7130146" y="2966356"/>
            <a:ext cx="3918857" cy="92528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Ridge Classifier performs the best with accuracy of 97.72%</a:t>
            </a:r>
          </a:p>
        </p:txBody>
      </p:sp>
    </p:spTree>
    <p:extLst>
      <p:ext uri="{BB962C8B-B14F-4D97-AF65-F5344CB8AC3E}">
        <p14:creationId xmlns:p14="http://schemas.microsoft.com/office/powerpoint/2010/main" val="209593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689B-30D3-504D-A9E5-224C1085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Classifier with 10-fold stratified cross validation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95CC53-2301-1643-9854-0B60F72802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401" y="1825625"/>
            <a:ext cx="474119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85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402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Capstone Project News Classification – Fake/Real</vt:lpstr>
      <vt:lpstr>PowerPoint Presentation</vt:lpstr>
      <vt:lpstr>Data Analysis</vt:lpstr>
      <vt:lpstr>PowerPoint Presentation</vt:lpstr>
      <vt:lpstr>PowerPoint Presentation</vt:lpstr>
      <vt:lpstr>Feature Engineering</vt:lpstr>
      <vt:lpstr>Text processing</vt:lpstr>
      <vt:lpstr>Data Modeling - Results</vt:lpstr>
      <vt:lpstr>Ridge Classifier with 10-fold stratified cross validation</vt:lpstr>
      <vt:lpstr>Hyperparameter tuning:</vt:lpstr>
      <vt:lpstr>Results for Ridge Classifier</vt:lpstr>
      <vt:lpstr>Feature Importance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surasura</dc:creator>
  <cp:lastModifiedBy>srikanth surasura</cp:lastModifiedBy>
  <cp:revision>14</cp:revision>
  <dcterms:created xsi:type="dcterms:W3CDTF">2020-08-16T04:31:29Z</dcterms:created>
  <dcterms:modified xsi:type="dcterms:W3CDTF">2020-08-16T09:22:42Z</dcterms:modified>
</cp:coreProperties>
</file>