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9" r:id="rId6"/>
    <p:sldId id="266" r:id="rId7"/>
    <p:sldId id="267" r:id="rId8"/>
    <p:sldId id="268" r:id="rId9"/>
    <p:sldId id="270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532" autoAdjust="0"/>
  </p:normalViewPr>
  <p:slideViewPr>
    <p:cSldViewPr snapToGrid="0">
      <p:cViewPr varScale="1">
        <p:scale>
          <a:sx n="71" d="100"/>
          <a:sy n="71" d="100"/>
        </p:scale>
        <p:origin x="485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D7E44B4A-21F7-4302-83E8-A40EE035E6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0256238-8454-4678-A98A-30B9F7639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0B982-7E3F-4992-88E1-E2541533DA2C}" type="datetime1">
              <a:rPr lang="ru-RU" smtClean="0"/>
              <a:t>10.01.2021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2D86C77-1949-4637-BBEC-87D3CDFDA6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F4C875F0-933A-4A7D-ACEC-69CB5248D8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96D3-AB75-4D8E-ADBD-CAF0AB8DC80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959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B1751B-CFB2-40B8-81CF-9D81C08031DE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593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5764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4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648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7467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изображение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 dirty="0"/>
              <a:t>Вставьте портрет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61F9F3-1F5E-4052-A09B-A9238E74827F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ru-RU" noProof="0"/>
              <a:t>Изменить 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FC58D96-05CC-43CF-AF9C-E1C505705D80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72B5AF8-A13B-4AA3-AAEF-4B4A5B96477C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A2038-B05C-4781-BA38-FE0987548CF9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059510-8A4C-4D7A-8B52-DAA53C589143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626C1A-D84E-42EE-BD73-3267BCADA3B3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AE130-7FCA-40A2-AA3A-888FCBDE09D4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Текст 19">
            <a:extLst>
              <a:ext uri="{FF2B5EF4-FFF2-40B4-BE49-F238E27FC236}">
                <a16:creationId xmlns:a16="http://schemas.microsoft.com/office/drawing/2014/main" xmlns="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CB6C5-F7E8-4101-9FAA-6FBD7111D9CA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 1">
            <a:extLst>
              <a:ext uri="{FF2B5EF4-FFF2-40B4-BE49-F238E27FC236}">
                <a16:creationId xmlns:a16="http://schemas.microsoft.com/office/drawing/2014/main" xmlns="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cxnSp>
        <p:nvCxnSpPr>
          <p:cNvPr id="12" name="Прямая соединительная линия 11" title="Горизонтальная линейка">
            <a:extLst>
              <a:ext uri="{FF2B5EF4-FFF2-40B4-BE49-F238E27FC236}">
                <a16:creationId xmlns:a16="http://schemas.microsoft.com/office/drawing/2014/main" xmlns="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 пунктов с изображениями или значками (светл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BAA6C0-5011-4245-A74E-BAA3BE19CFBC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xmlns="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xmlns="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6">
            <a:extLst>
              <a:ext uri="{FF2B5EF4-FFF2-40B4-BE49-F238E27FC236}">
                <a16:creationId xmlns:a16="http://schemas.microsoft.com/office/drawing/2014/main" xmlns="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xmlns="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xmlns="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Рисунок 22">
            <a:extLst>
              <a:ext uri="{FF2B5EF4-FFF2-40B4-BE49-F238E27FC236}">
                <a16:creationId xmlns:a16="http://schemas.microsoft.com/office/drawing/2014/main" xmlns="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27" name="Рисунок 24">
            <a:extLst>
              <a:ext uri="{FF2B5EF4-FFF2-40B4-BE49-F238E27FC236}">
                <a16:creationId xmlns:a16="http://schemas.microsoft.com/office/drawing/2014/main" xmlns="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28" name="Рисунок 26">
            <a:extLst>
              <a:ext uri="{FF2B5EF4-FFF2-40B4-BE49-F238E27FC236}">
                <a16:creationId xmlns:a16="http://schemas.microsoft.com/office/drawing/2014/main" xmlns="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29" name="Рисунок 30">
            <a:extLst>
              <a:ext uri="{FF2B5EF4-FFF2-40B4-BE49-F238E27FC236}">
                <a16:creationId xmlns:a16="http://schemas.microsoft.com/office/drawing/2014/main" xmlns="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30" name="Рисунок 32">
            <a:extLst>
              <a:ext uri="{FF2B5EF4-FFF2-40B4-BE49-F238E27FC236}">
                <a16:creationId xmlns:a16="http://schemas.microsoft.com/office/drawing/2014/main" xmlns="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31" name="Рисунок 34">
            <a:extLst>
              <a:ext uri="{FF2B5EF4-FFF2-40B4-BE49-F238E27FC236}">
                <a16:creationId xmlns:a16="http://schemas.microsoft.com/office/drawing/2014/main" xmlns="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яд пронумерованных пун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2FFDC-E850-4C83-BBCF-3A8D5897ECC9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xmlns="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xmlns="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xmlns="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2527CD7-EF91-473D-B332-17963C2378AA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пунктов с изображениями или значк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6" title="Фигура номера страницы">
            <a:extLst>
              <a:ext uri="{FF2B5EF4-FFF2-40B4-BE49-F238E27FC236}">
                <a16:creationId xmlns:a16="http://schemas.microsoft.com/office/drawing/2014/main" xmlns="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2999403-2FA3-46FA-A6CD-243D00F08AF5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xmlns="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xmlns="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xmlns="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xmlns="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xmlns="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xmlns="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xmlns="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xmlns="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фотографий среднего размера с описа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70DB7-3E8F-4711-BBBE-E369DB1C6C49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xmlns="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10">
            <a:extLst>
              <a:ext uri="{FF2B5EF4-FFF2-40B4-BE49-F238E27FC236}">
                <a16:creationId xmlns:a16="http://schemas.microsoft.com/office/drawing/2014/main" xmlns="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 dirty="0"/>
              <a:t>Вставьте портрет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xmlns="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8">
            <a:extLst>
              <a:ext uri="{FF2B5EF4-FFF2-40B4-BE49-F238E27FC236}">
                <a16:creationId xmlns:a16="http://schemas.microsoft.com/office/drawing/2014/main" xmlns="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xmlns="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xmlns="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5">
            <a:extLst>
              <a:ext uri="{FF2B5EF4-FFF2-40B4-BE49-F238E27FC236}">
                <a16:creationId xmlns:a16="http://schemas.microsoft.com/office/drawing/2014/main" xmlns="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Текст 18">
            <a:extLst>
              <a:ext uri="{FF2B5EF4-FFF2-40B4-BE49-F238E27FC236}">
                <a16:creationId xmlns:a16="http://schemas.microsoft.com/office/drawing/2014/main" xmlns="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7" name="Рисунок 22">
            <a:extLst>
              <a:ext uri="{FF2B5EF4-FFF2-40B4-BE49-F238E27FC236}">
                <a16:creationId xmlns:a16="http://schemas.microsoft.com/office/drawing/2014/main" xmlns="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28" name="Рисунок 24">
            <a:extLst>
              <a:ext uri="{FF2B5EF4-FFF2-40B4-BE49-F238E27FC236}">
                <a16:creationId xmlns:a16="http://schemas.microsoft.com/office/drawing/2014/main" xmlns="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29" name="Рисунок 26">
            <a:extLst>
              <a:ext uri="{FF2B5EF4-FFF2-40B4-BE49-F238E27FC236}">
                <a16:creationId xmlns:a16="http://schemas.microsoft.com/office/drawing/2014/main" xmlns="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30" name="Рисунок 30">
            <a:extLst>
              <a:ext uri="{FF2B5EF4-FFF2-40B4-BE49-F238E27FC236}">
                <a16:creationId xmlns:a16="http://schemas.microsoft.com/office/drawing/2014/main" xmlns="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31" name="Рисунок 32">
            <a:extLst>
              <a:ext uri="{FF2B5EF4-FFF2-40B4-BE49-F238E27FC236}">
                <a16:creationId xmlns:a16="http://schemas.microsoft.com/office/drawing/2014/main" xmlns="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  <p:sp>
        <p:nvSpPr>
          <p:cNvPr id="32" name="Рисунок 34">
            <a:extLst>
              <a:ext uri="{FF2B5EF4-FFF2-40B4-BE49-F238E27FC236}">
                <a16:creationId xmlns:a16="http://schemas.microsoft.com/office/drawing/2014/main" xmlns="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 title="Фигура номера страницы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D339C01-7D02-4928-894B-4986AD1CF77F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6" title="Фигура номера страницы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9E1E048C-58BA-4E52-B6F1-56D903F03075}" type="datetime1">
              <a:rPr lang="ru-RU" noProof="0" smtClean="0"/>
              <a:t>10.01.2021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472" y="1264920"/>
            <a:ext cx="6139544" cy="4268965"/>
          </a:xfrm>
        </p:spPr>
        <p:txBody>
          <a:bodyPr rtlCol="0"/>
          <a:lstStyle/>
          <a:p>
            <a:pPr algn="ctr" rtl="0"/>
            <a:r>
              <a:rPr lang="ru-RU" dirty="0" smtClean="0"/>
              <a:t>Шахматы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10" y="4151085"/>
            <a:ext cx="4993562" cy="1591181"/>
          </a:xfrm>
        </p:spPr>
        <p:txBody>
          <a:bodyPr rtlCol="0"/>
          <a:lstStyle/>
          <a:p>
            <a:pPr rtl="0"/>
            <a:r>
              <a:rPr lang="ru-RU" sz="2000" dirty="0" smtClean="0"/>
              <a:t>Реализация игры «Шахматы»  с помощью библиотеки </a:t>
            </a:r>
            <a:r>
              <a:rPr lang="en-US" sz="2000" dirty="0" smtClean="0"/>
              <a:t>PyGame</a:t>
            </a:r>
            <a:endParaRPr lang="en-US" sz="2000" dirty="0" smtClean="0"/>
          </a:p>
          <a:p>
            <a:pPr rtl="0"/>
            <a:r>
              <a:rPr lang="ru-RU" sz="2000" dirty="0" smtClean="0"/>
              <a:t>ученицами Яндекс Лицея 2-го года обучения</a:t>
            </a:r>
            <a:br>
              <a:rPr lang="ru-RU" sz="2000" dirty="0" smtClean="0"/>
            </a:br>
            <a:r>
              <a:rPr lang="ru-RU" sz="2000" dirty="0" smtClean="0"/>
              <a:t>Солнцевой Алиной и Поповой Ксенией</a:t>
            </a:r>
            <a:endParaRPr lang="ru-RU" sz="2000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" r="1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678"/>
            <a:ext cx="4808668" cy="2221622"/>
          </a:xfrm>
        </p:spPr>
        <p:txBody>
          <a:bodyPr rtlCol="0"/>
          <a:lstStyle/>
          <a:p>
            <a:pPr rtl="0"/>
            <a:r>
              <a:rPr lang="ru-RU" dirty="0" smtClean="0"/>
              <a:t>Работа над программным кодом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988833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ru-RU" dirty="0" smtClean="0"/>
              <a:t>Работа велась в двух файлах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ChessMain</a:t>
            </a:r>
            <a:r>
              <a:rPr lang="en-US" dirty="0" smtClean="0"/>
              <a:t>.py</a:t>
            </a:r>
            <a:r>
              <a:rPr lang="en-US" dirty="0" smtClean="0"/>
              <a:t> </a:t>
            </a:r>
            <a:r>
              <a:rPr lang="ru-RU" dirty="0" smtClean="0"/>
              <a:t>отвечает</a:t>
            </a:r>
            <a:r>
              <a:rPr lang="en-US" dirty="0" smtClean="0"/>
              <a:t> </a:t>
            </a:r>
            <a:r>
              <a:rPr lang="ru-RU" dirty="0" smtClean="0"/>
              <a:t>за обработку пользовательского ввода и отображение информации о текущем состоянии игры</a:t>
            </a:r>
            <a:r>
              <a:rPr lang="en-US" dirty="0" smtClean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ChessEngine.py</a:t>
            </a:r>
            <a:r>
              <a:rPr lang="ru-RU" dirty="0" smtClean="0"/>
              <a:t> отвечает за хранение информации о текущем состоянии шахматной партии, также отвечает за действительные(разрешенные) ходы в партии, ведёт журнал ходов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2</a:t>
            </a:fld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383224" y="3146581"/>
            <a:ext cx="1965380" cy="1729207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278833" y="3146581"/>
            <a:ext cx="1965380" cy="1729207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9464620" y="3146581"/>
            <a:ext cx="1965380" cy="1729207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Рисунок 10"/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5748" y="3525184"/>
            <a:ext cx="971550" cy="971550"/>
          </a:xfrm>
        </p:spPr>
      </p:pic>
      <p:pic>
        <p:nvPicPr>
          <p:cNvPr id="12" name="Рисунок 11"/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0000"/>
          <a:stretch>
            <a:fillRect/>
          </a:stretch>
        </p:blipFill>
        <p:spPr>
          <a:xfrm>
            <a:off x="7882688" y="3525634"/>
            <a:ext cx="971550" cy="971550"/>
          </a:xfrm>
        </p:spPr>
      </p:pic>
      <p:pic>
        <p:nvPicPr>
          <p:cNvPr id="18" name="Рисунок 17"/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4" r="21064"/>
          <a:stretch>
            <a:fillRect/>
          </a:stretch>
        </p:blipFill>
        <p:spPr>
          <a:xfrm>
            <a:off x="9961310" y="3525184"/>
            <a:ext cx="972000" cy="972000"/>
          </a:xfr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9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76" y="1200150"/>
            <a:ext cx="56292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559678"/>
            <a:ext cx="4324574" cy="2221622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Работа велась в </a:t>
            </a:r>
            <a:r>
              <a:rPr lang="ru-RU" dirty="0" smtClean="0"/>
              <a:t>репозитории</a:t>
            </a:r>
            <a:r>
              <a:rPr lang="ru-RU" dirty="0" smtClean="0"/>
              <a:t> </a:t>
            </a:r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xmlns="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19300"/>
            <a:ext cx="1944000" cy="2700000"/>
          </a:xfrm>
        </p:spPr>
        <p:txBody>
          <a:bodyPr rtlCol="0"/>
          <a:lstStyle/>
          <a:p>
            <a:pPr rtl="0"/>
            <a:r>
              <a:rPr lang="ru-RU" dirty="0" smtClean="0"/>
              <a:t>Загрузка изображений вместе с основанием кода(</a:t>
            </a:r>
            <a:r>
              <a:rPr lang="ru-RU" dirty="0" smtClean="0"/>
              <a:t>отрисовка</a:t>
            </a:r>
            <a:r>
              <a:rPr lang="ru-RU" dirty="0" smtClean="0"/>
              <a:t> доски) и т.д.</a:t>
            </a:r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Подгрузка</a:t>
            </a:r>
            <a:r>
              <a:rPr lang="ru-RU" dirty="0" smtClean="0"/>
              <a:t> рабочего кода дальнейших шагов в </a:t>
            </a:r>
            <a:r>
              <a:rPr lang="ru-RU" dirty="0" smtClean="0"/>
              <a:t>репозитрий</a:t>
            </a:r>
            <a:endParaRPr lang="ru-RU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xmlns="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163" y="2019300"/>
            <a:ext cx="1943100" cy="2700000"/>
          </a:xfrm>
        </p:spPr>
        <p:txBody>
          <a:bodyPr rtlCol="0"/>
          <a:lstStyle/>
          <a:p>
            <a:pPr rtl="0"/>
            <a:r>
              <a:rPr lang="ru-RU" dirty="0" smtClean="0"/>
              <a:t>Финальная загрузка работы в </a:t>
            </a:r>
            <a:r>
              <a:rPr lang="ru-RU" dirty="0" smtClean="0"/>
              <a:t>репозиторий</a:t>
            </a:r>
            <a:r>
              <a:rPr lang="ru-RU" dirty="0" smtClean="0"/>
              <a:t>(с сопроводительные документами)</a:t>
            </a:r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xmlns="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dirty="0"/>
              <a:t>1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xmlns="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dirty="0"/>
              <a:t>2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xmlns="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 dirty="0"/>
              <a:t>3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3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45" y="3152100"/>
            <a:ext cx="1887071" cy="18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74" y="1215000"/>
            <a:ext cx="4413026" cy="2221622"/>
          </a:xfrm>
        </p:spPr>
        <p:txBody>
          <a:bodyPr rtlCol="0"/>
          <a:lstStyle/>
          <a:p>
            <a:pPr rtl="0"/>
            <a:r>
              <a:rPr lang="ru-RU" dirty="0" smtClean="0"/>
              <a:t>Результаты проекта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Мы научились работать в команде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7CC704F7-10A3-438C-BF49-21B39AA5F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Получили знания и опыт работы с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C0CB0B93-889C-4918-9E62-5E0470169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Научились использовать </a:t>
            </a:r>
            <a:r>
              <a:rPr lang="ru-RU" dirty="0" err="1" smtClean="0"/>
              <a:t>репозитории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E818D25A-67F7-4CDC-A9F9-92E596277C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51703" y="3610626"/>
            <a:ext cx="1944000" cy="2700000"/>
          </a:xfrm>
        </p:spPr>
        <p:txBody>
          <a:bodyPr rtlCol="0"/>
          <a:lstStyle/>
          <a:p>
            <a:pPr rtl="0"/>
            <a:r>
              <a:rPr lang="ru-RU" dirty="0" smtClean="0"/>
              <a:t>Создали игру шахматы для двоих</a:t>
            </a:r>
            <a:endParaRPr lang="ru-RU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4</a:t>
            </a:fld>
            <a:endParaRPr lang="ru-RU" dirty="0"/>
          </a:p>
        </p:txBody>
      </p:sp>
      <p:pic>
        <p:nvPicPr>
          <p:cNvPr id="13" name="Рисунок 12"/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778" r="8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56" r="21556"/>
          <a:stretch>
            <a:fillRect/>
          </a:stretch>
        </p:blipFill>
        <p:spPr/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5138" l="26630" r="74022">
                        <a14:foregroundMark x1="46522" y1="10191" x2="49674" y2="16773"/>
                        <a14:foregroundMark x1="42283" y1="29936" x2="47826" y2="25690"/>
                        <a14:foregroundMark x1="59022" y1="26964" x2="60870" y2="26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38" r="26389" b="15411"/>
          <a:stretch/>
        </p:blipFill>
        <p:spPr>
          <a:xfrm>
            <a:off x="7714863" y="729001"/>
            <a:ext cx="1104985" cy="972000"/>
          </a:xfrm>
          <a:prstGeom prst="rect">
            <a:avLst/>
          </a:prstGeom>
        </p:spPr>
      </p:pic>
      <p:pic>
        <p:nvPicPr>
          <p:cNvPr id="26" name="Рисунок 25"/>
          <p:cNvPicPr>
            <a:picLocks noGrp="1" noChangeAspect="1"/>
          </p:cNvPicPr>
          <p:nvPr>
            <p:ph type="pic" sz="quarter" idx="24"/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8778" r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064" r="21064"/>
          <a:stretch>
            <a:fillRect/>
          </a:stretch>
        </p:blipFill>
        <p:spPr>
          <a:xfrm>
            <a:off x="9914163" y="729000"/>
            <a:ext cx="972000" cy="972000"/>
          </a:xfrm>
        </p:spPr>
      </p:pic>
      <p:pic>
        <p:nvPicPr>
          <p:cNvPr id="29" name="Рисунок 28"/>
          <p:cNvPicPr>
            <a:picLocks noGrp="1" noChangeAspect="1"/>
          </p:cNvPicPr>
          <p:nvPr>
            <p:ph type="pic" sz="quarter" idx="25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14163" y="3846172"/>
            <a:ext cx="972000" cy="972000"/>
          </a:xfrm>
        </p:spPr>
      </p:pic>
      <p:pic>
        <p:nvPicPr>
          <p:cNvPr id="34" name="Рисунок 33"/>
          <p:cNvPicPr>
            <a:picLocks noGrp="1" noChangeAspect="1"/>
          </p:cNvPicPr>
          <p:nvPr>
            <p:ph type="pic" sz="quarter" idx="2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9900" y="4999266"/>
            <a:ext cx="1311360" cy="1311360"/>
          </a:xfr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99" y="3610626"/>
            <a:ext cx="3585363" cy="12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3" y="2831932"/>
            <a:ext cx="4466814" cy="1562638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70F1B58-257D-4779-A040-5E1616327E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ru-RU" dirty="0" smtClean="0"/>
              <a:t>Основной идеей дальнейшего развития является использование искусственного интеллекта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085B3B5D-2D70-464D-97D7-2F81F133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Игра с ботом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B5E06AD1-C7AD-4761-9E4E-0F0DDD088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Ограничение времени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4F730BB3-A959-4EF9-B77F-FBF43DB5A8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dirty="0" smtClean="0"/>
              <a:t>Улучшение пользовательского интерфейса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00BBAFCA-88C5-4965-BDEC-02CBA7481B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Персонализация (цвет, фигуры) и т.д.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08FE4DC2-8CCB-442B-B83B-CB17CB8293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dirty="0" smtClean="0"/>
              <a:t>Возможность добавления различных режимов игры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2CBD5911-3682-4285-879A-C6AC261D87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Анализ игры(ошибки, удачные ходы и т.д.)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5</a:t>
            </a:fld>
            <a:endParaRPr lang="ru-RU" dirty="0"/>
          </a:p>
        </p:txBody>
      </p:sp>
      <p:pic>
        <p:nvPicPr>
          <p:cNvPr id="13" name="Рисунок 12"/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" b="36"/>
          <a:stretch>
            <a:fillRect/>
          </a:stretch>
        </p:blipFill>
        <p:spPr/>
      </p:pic>
      <p:pic>
        <p:nvPicPr>
          <p:cNvPr id="15" name="Рисунок 14"/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 r="16699"/>
          <a:stretch>
            <a:fillRect/>
          </a:stretch>
        </p:blipFill>
        <p:spPr/>
      </p:pic>
      <p:pic>
        <p:nvPicPr>
          <p:cNvPr id="17" name="Рисунок 16"/>
          <p:cNvPicPr>
            <a:picLocks noGrp="1" noChangeAspect="1"/>
          </p:cNvPicPr>
          <p:nvPr>
            <p:ph type="pic" sz="quarter" idx="2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5" r="20645"/>
          <a:stretch>
            <a:fillRect/>
          </a:stretch>
        </p:blipFill>
        <p:spPr/>
      </p:pic>
      <p:pic>
        <p:nvPicPr>
          <p:cNvPr id="21" name="Рисунок 20"/>
          <p:cNvPicPr>
            <a:picLocks noGrp="1" noChangeAspect="1"/>
          </p:cNvPicPr>
          <p:nvPr>
            <p:ph type="pic" sz="quarter" idx="2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6" r="20026"/>
          <a:stretch>
            <a:fillRect/>
          </a:stretch>
        </p:blipFill>
        <p:spPr/>
      </p:pic>
      <p:pic>
        <p:nvPicPr>
          <p:cNvPr id="25" name="Рисунок 24"/>
          <p:cNvPicPr>
            <a:picLocks noGrp="1" noChangeAspect="1"/>
          </p:cNvPicPr>
          <p:nvPr>
            <p:ph type="pic" sz="quarter" idx="2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7" r="14297"/>
          <a:stretch>
            <a:fillRect/>
          </a:stretch>
        </p:blipFill>
        <p:spPr/>
      </p:pic>
      <p:pic>
        <p:nvPicPr>
          <p:cNvPr id="29" name="Рисунок 28"/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44549"/>
          <a:stretch/>
        </p:blipFill>
        <p:spPr>
          <a:xfrm>
            <a:off x="7367581" y="3516711"/>
            <a:ext cx="1800000" cy="1800000"/>
          </a:xfrm>
        </p:spPr>
      </p:pic>
      <p:pic>
        <p:nvPicPr>
          <p:cNvPr id="32" name="Рисунок 31"/>
          <p:cNvPicPr>
            <a:picLocks noGrp="1" noChangeAspect="1"/>
          </p:cNvPicPr>
          <p:nvPr>
            <p:ph type="pic" sz="quarter" idx="2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" r="88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9113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ru-RU" noProof="0" smtClean="0"/>
              <a:t>6</a:t>
            </a:fld>
            <a:endParaRPr lang="ru-RU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957891" y="287767"/>
            <a:ext cx="8477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34" y="1133990"/>
            <a:ext cx="7418086" cy="54244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91243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Заголовки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406_TF45175639" id="{0CB3B67C-ADA0-46A3-A501-1B1292F68551}" vid="{2091BC34-9FB7-40AF-8FF7-74627929E41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B4AFBF-E012-4607-B95C-D9E661912AC6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биографии</Template>
  <TotalTime>0</TotalTime>
  <Words>136</Words>
  <Application>Microsoft Office PowerPoint</Application>
  <PresentationFormat>Широкоэкранный</PresentationFormat>
  <Paragraphs>36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Corbel</vt:lpstr>
      <vt:lpstr>Заголовки</vt:lpstr>
      <vt:lpstr>Шахматы</vt:lpstr>
      <vt:lpstr>Работа над программным кодом</vt:lpstr>
      <vt:lpstr>Работа велась в репозитории GitHub</vt:lpstr>
      <vt:lpstr>Результаты проекта</vt:lpstr>
      <vt:lpstr>Перспективы развития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2021-01-10T19:23:13Z</dcterms:created>
  <dcterms:modified xsi:type="dcterms:W3CDTF">2021-01-13T18:21:54Z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