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4" r:id="rId5"/>
    <p:sldId id="260" r:id="rId6"/>
    <p:sldId id="265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AA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20FFD2-2AE2-E18F-843D-07933F0D0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F755E40-D9AE-BBA1-9FBE-4F114AB68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D6A23C-37BE-352D-02FC-FFC217FC7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3E96-6092-481D-9E01-A714EC9394F2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71A1DD-D7D4-D8AE-C13D-988B98B65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10C1D1-432F-4AAC-1FA2-89FD99CB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09EE-5F64-4838-A5D4-01822F566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6135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512F36-5E00-9349-DED6-758A3ABD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D42705A-B0CE-00E3-6148-E6F02875B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F0EECE-D333-4F35-C63C-D0FD4A4FF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3E96-6092-481D-9E01-A714EC9394F2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3647C8-5DE2-A4D7-3598-75B86A94A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028E49-8339-17BA-CAEC-49027812D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09EE-5F64-4838-A5D4-01822F566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09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40408A1-40A8-2A3F-18F4-2C8374F3A0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D74D2ED-8F74-E646-8B38-94D18B227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434DB9-5157-A42D-ED99-A619EA83D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3E96-6092-481D-9E01-A714EC9394F2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E982DB-AE92-332C-F3C6-2BD60AFD9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ED41E7-FED7-ADBA-1F0B-1E439ADF1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09EE-5F64-4838-A5D4-01822F566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774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8FEDD4-7DE7-7ECE-68DE-A2AAEC000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D090CB-202D-CF55-0F40-02867E3C1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F597BC-4393-3C1E-1931-DBE65A9AB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3E96-6092-481D-9E01-A714EC9394F2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90F278-C174-D1E1-3C12-85FDF2D96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E7B45E-7F6F-295C-9EA1-134E56D5E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09EE-5F64-4838-A5D4-01822F566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891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7A695F-CD5E-42E1-17F8-14AAEB84B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7E3216-97E2-705A-8A76-9CF34EB83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B657C6-1C8B-E37F-B8E2-C1B912492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3E96-6092-481D-9E01-A714EC9394F2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8DCB9A-BDB7-699B-4D70-3FCAB8D9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264725-6067-93A5-6BAB-BCEA2A86B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09EE-5F64-4838-A5D4-01822F566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28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E3837A-A010-4B7C-2D58-624147870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9545C8-EA12-5511-1E0B-2D891C976D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31DFD37-273C-315F-FCFC-F4D023250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20CDE5B-3F7C-C620-1C52-9AD6B53AA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3E96-6092-481D-9E01-A714EC9394F2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12B054-A9E6-3F93-9C47-2EC7BE85E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4CEFBA-1F16-F6D8-86FB-CA99D48A0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09EE-5F64-4838-A5D4-01822F566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826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18C522-8F66-A59A-6727-672C3E602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F2BF31-86D1-15F2-5E7A-E0942F683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6552D07-FE51-5C19-B91B-9B82CC804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EBFB6AA-7677-D14E-A1E1-273D29807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2E44737-C80C-78BB-D63A-034943ADD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A475A28-193C-657A-3044-E115948E5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3E96-6092-481D-9E01-A714EC9394F2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D476058-66F0-166F-804B-FCA91525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39AC2F6-D6E2-B160-4E28-8ED1F1ACF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09EE-5F64-4838-A5D4-01822F566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044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0B98C8-6291-6324-0EAC-AE58248E8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A98F403-51AF-C529-B450-0A869E144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3E96-6092-481D-9E01-A714EC9394F2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8B989CB-A052-4A8C-1F94-25E345D7D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E7096B5-3719-7653-6ED1-5ACEA2545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09EE-5F64-4838-A5D4-01822F566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45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719A661-0131-032A-B19A-F73ED19AE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3E96-6092-481D-9E01-A714EC9394F2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C3C2BEB-7F0E-B760-0FE3-D1AC66DCE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4B2D7A1-62A6-7E46-E4CA-7B1C09218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09EE-5F64-4838-A5D4-01822F566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74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D21275-E85B-4D6B-6C3A-8C26EDE5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68C364-54C8-8AB7-DD18-AABE0E6E3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F75EA97-9C52-E390-7740-F4D00055A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0EFDDD-6B97-D4AF-CC14-22E531DE4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3E96-6092-481D-9E01-A714EC9394F2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225AEF-E5B1-EEDE-A29A-090F20031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46D9377-5368-F454-CBFD-C18ED0361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09EE-5F64-4838-A5D4-01822F566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458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1B28E0-C934-17EC-74E3-6717726E6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03A8662-A20F-6F3F-C76D-EB7DEFBCF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198B5A6-021E-56F6-157F-6839CA619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E50206D-0D84-0BA4-12B8-A41523E25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3E96-6092-481D-9E01-A714EC9394F2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806531F-C0B6-B4AC-1BEC-5A01BF888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EEDE1C-3CF5-33F8-12E4-CD2D8350F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09EE-5F64-4838-A5D4-01822F566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450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7EC886-74F3-CB39-FEB6-615DE57C8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4A5C90-9EDD-B979-41B5-E75B414E2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118F9D-CA51-FBC6-F183-103741F808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43E96-6092-481D-9E01-A714EC9394F2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658043-0E7C-6488-F12B-A09636DBDE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8329C3-46C8-052C-99E8-9B178CF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309EE-5F64-4838-A5D4-01822F566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75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4F06852-6B2C-C24A-2E68-3BAA7160F23B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  <a:effectLst>
            <a:glow rad="1524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freezing" dir="t"/>
          </a:scene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F72BF8-D661-A618-72B5-80C393B0E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051"/>
            <a:ext cx="9144000" cy="2958353"/>
          </a:xfrm>
        </p:spPr>
        <p:txBody>
          <a:bodyPr>
            <a:noAutofit/>
          </a:bodyPr>
          <a:lstStyle/>
          <a:p>
            <a:r>
              <a:rPr lang="ru-RU" sz="7200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Franklin Gothic Medium" panose="020B0603020102020204" pitchFamily="34" charset="0"/>
              </a:rPr>
              <a:t>Определение </a:t>
            </a:r>
            <a:r>
              <a:rPr lang="ru-RU" sz="7200" dirty="0" err="1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Franklin Gothic Medium" panose="020B0603020102020204" pitchFamily="34" charset="0"/>
              </a:rPr>
              <a:t>фродовых</a:t>
            </a:r>
            <a:r>
              <a:rPr lang="ru-RU" sz="7200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Franklin Gothic Medium" panose="020B0603020102020204" pitchFamily="34" charset="0"/>
              </a:rPr>
              <a:t> транзакций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EACB31-B890-BF50-1945-27110E292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986" y="5735637"/>
            <a:ext cx="1662160" cy="7715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992D53-0BB9-FFDF-12E2-3BCA8D35AADD}"/>
              </a:ext>
            </a:extLst>
          </p:cNvPr>
          <p:cNvSpPr txBox="1"/>
          <p:nvPr/>
        </p:nvSpPr>
        <p:spPr>
          <a:xfrm>
            <a:off x="381854" y="5922386"/>
            <a:ext cx="6503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man Old Style" panose="02050604050505020204" pitchFamily="18" charset="0"/>
              </a:rPr>
              <a:t>By: </a:t>
            </a:r>
            <a:r>
              <a:rPr lang="ru-RU" sz="32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man Old Style" panose="02050604050505020204" pitchFamily="18" charset="0"/>
              </a:rPr>
              <a:t>МИФИческие</a:t>
            </a:r>
            <a:r>
              <a:rPr lang="ru-RU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man Old Style" panose="02050604050505020204" pitchFamily="18" charset="0"/>
              </a:rPr>
              <a:t> и не очень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09F7726-F699-B5F0-46A2-FA0BB3286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803" y="350839"/>
            <a:ext cx="1684394" cy="168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19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4F06852-6B2C-C24A-2E68-3BAA7160F23B}"/>
              </a:ext>
            </a:extLst>
          </p:cNvPr>
          <p:cNvSpPr/>
          <p:nvPr/>
        </p:nvSpPr>
        <p:spPr>
          <a:xfrm>
            <a:off x="0" y="31019"/>
            <a:ext cx="12192000" cy="6858001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  <a:effectLst>
            <a:glow rad="1524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freezing" dir="t"/>
          </a:scene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F72BF8-D661-A618-72B5-80C393B0E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4881" y="3087627"/>
            <a:ext cx="5111593" cy="744784"/>
          </a:xfrm>
        </p:spPr>
        <p:txBody>
          <a:bodyPr>
            <a:noAutofit/>
          </a:bodyPr>
          <a:lstStyle/>
          <a:p>
            <a:r>
              <a:rPr lang="ru-RU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Franklin Gothic Medium" panose="020B0603020102020204" pitchFamily="34" charset="0"/>
              </a:rPr>
              <a:t>ПРОБЛЕМА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EACB31-B890-BF50-1945-27110E292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986" y="5735637"/>
            <a:ext cx="1662160" cy="77152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C4C491C-6CA5-4A30-F6C8-80FDDA393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4" y="526689"/>
            <a:ext cx="5644993" cy="580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88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4F06852-6B2C-C24A-2E68-3BAA7160F23B}"/>
              </a:ext>
            </a:extLst>
          </p:cNvPr>
          <p:cNvSpPr/>
          <p:nvPr/>
        </p:nvSpPr>
        <p:spPr>
          <a:xfrm>
            <a:off x="0" y="31019"/>
            <a:ext cx="12192000" cy="6858001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  <a:effectLst>
            <a:glow rad="1524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freezing" dir="t"/>
          </a:scene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F72BF8-D661-A618-72B5-80C393B0E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0203" y="465446"/>
            <a:ext cx="5111593" cy="954740"/>
          </a:xfrm>
        </p:spPr>
        <p:txBody>
          <a:bodyPr>
            <a:noAutofit/>
          </a:bodyPr>
          <a:lstStyle/>
          <a:p>
            <a:r>
              <a:rPr lang="ru-RU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Franklin Gothic Medium" panose="020B0603020102020204" pitchFamily="34" charset="0"/>
              </a:rPr>
              <a:t>ЦЕЛЬ</a:t>
            </a:r>
            <a:endParaRPr lang="ru-RU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Franklin Gothic Medium" panose="020B06030201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EACB31-B890-BF50-1945-27110E292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986" y="5735637"/>
            <a:ext cx="1662160" cy="7715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54203" y="1874969"/>
            <a:ext cx="4572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Franklin Gothic Medium" panose="020B0603020102020204" pitchFamily="34" charset="0"/>
              </a:rPr>
              <a:t>Разработать механизм </a:t>
            </a:r>
          </a:p>
          <a:p>
            <a:r>
              <a:rPr lang="ru-RU" sz="40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Franklin Gothic Medium" panose="020B0603020102020204" pitchFamily="34" charset="0"/>
              </a:rPr>
              <a:t>по минимизации </a:t>
            </a:r>
          </a:p>
          <a:p>
            <a:r>
              <a:rPr lang="ru-RU" sz="40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Franklin Gothic Medium" panose="020B0603020102020204" pitchFamily="34" charset="0"/>
              </a:rPr>
              <a:t>мошеннических схем</a:t>
            </a:r>
            <a:endParaRPr lang="ru-RU" sz="4000" dirty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Franklin Gothic Medium" panose="020B0603020102020204" pitchFamily="34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273" y="1854613"/>
            <a:ext cx="5761728" cy="321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31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4F06852-6B2C-C24A-2E68-3BAA7160F23B}"/>
              </a:ext>
            </a:extLst>
          </p:cNvPr>
          <p:cNvSpPr/>
          <p:nvPr/>
        </p:nvSpPr>
        <p:spPr>
          <a:xfrm>
            <a:off x="-20582" y="-50600"/>
            <a:ext cx="12192000" cy="6858001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  <a:effectLst>
            <a:glow rad="1524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freezing" dir="t"/>
          </a:scene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F72BF8-D661-A618-72B5-80C393B0E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3625" y="544081"/>
            <a:ext cx="6504750" cy="965588"/>
          </a:xfrm>
        </p:spPr>
        <p:txBody>
          <a:bodyPr>
            <a:noAutofit/>
          </a:bodyPr>
          <a:lstStyle/>
          <a:p>
            <a:r>
              <a:rPr lang="ru-RU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Franklin Gothic Medium" panose="020B0603020102020204" pitchFamily="34" charset="0"/>
              </a:rPr>
              <a:t>ВОПРОСИКИ</a:t>
            </a:r>
            <a:endParaRPr lang="ru-RU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Franklin Gothic Medium" panose="020B06030201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EACB31-B890-BF50-1945-27110E292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986" y="5735637"/>
            <a:ext cx="1662160" cy="771524"/>
          </a:xfrm>
          <a:prstGeom prst="rect">
            <a:avLst/>
          </a:prstGeom>
        </p:spPr>
      </p:pic>
      <p:cxnSp>
        <p:nvCxnSpPr>
          <p:cNvPr id="6" name="Прямая со стрелкой 5"/>
          <p:cNvCxnSpPr/>
          <p:nvPr/>
        </p:nvCxnSpPr>
        <p:spPr>
          <a:xfrm flipH="1">
            <a:off x="3080786" y="1763925"/>
            <a:ext cx="864524" cy="673331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7154926" y="1978756"/>
            <a:ext cx="309614" cy="966762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8510447" y="1722166"/>
            <a:ext cx="837928" cy="787466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6697" y="2736501"/>
            <a:ext cx="26193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Какой возраст отправителя ?</a:t>
            </a:r>
            <a:endParaRPr lang="ru-RU" sz="2800" b="1" dirty="0">
              <a:solidFill>
                <a:schemeClr val="bg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49075" y="3523984"/>
            <a:ext cx="25177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Franklin Gothic Medium" panose="020B0603020102020204" pitchFamily="34" charset="0"/>
              </a:rPr>
              <a:t>Какая сумма отправлена ?  </a:t>
            </a:r>
            <a:endParaRPr lang="ru-RU" sz="2800" b="1" dirty="0">
              <a:solidFill>
                <a:schemeClr val="bg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Franklin Gothic Medium" panose="020B06030201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94445" y="2736501"/>
            <a:ext cx="28604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Franklin Gothic Medium" panose="020B0603020102020204" pitchFamily="34" charset="0"/>
              </a:rPr>
              <a:t>Местоположение получателя ?</a:t>
            </a:r>
            <a:endParaRPr lang="ru-RU" sz="2800" b="1" dirty="0">
              <a:solidFill>
                <a:schemeClr val="bg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Franklin Gothic Medium" panose="020B0603020102020204" pitchFamily="34" charset="0"/>
            </a:endParaRPr>
          </a:p>
        </p:txBody>
      </p:sp>
      <p:cxnSp>
        <p:nvCxnSpPr>
          <p:cNvPr id="19" name="Прямая со стрелкой 18"/>
          <p:cNvCxnSpPr/>
          <p:nvPr/>
        </p:nvCxnSpPr>
        <p:spPr>
          <a:xfrm flipH="1">
            <a:off x="4987122" y="1978756"/>
            <a:ext cx="427304" cy="954372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13048" y="3428999"/>
            <a:ext cx="29072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Franklin Gothic Medium" panose="020B0603020102020204" pitchFamily="34" charset="0"/>
              </a:rPr>
              <a:t>Делались ли переводы этому получателю ранее ?</a:t>
            </a:r>
            <a:endParaRPr lang="ru-RU" sz="2800" b="1" dirty="0">
              <a:solidFill>
                <a:schemeClr val="bg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66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4F06852-6B2C-C24A-2E68-3BAA7160F23B}"/>
              </a:ext>
            </a:extLst>
          </p:cNvPr>
          <p:cNvSpPr/>
          <p:nvPr/>
        </p:nvSpPr>
        <p:spPr>
          <a:xfrm>
            <a:off x="0" y="-102245"/>
            <a:ext cx="12192000" cy="6858001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  <a:effectLst>
            <a:glow rad="1524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freezing" dir="t"/>
          </a:scene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F72BF8-D661-A618-72B5-80C393B0E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3625" y="170008"/>
            <a:ext cx="6504750" cy="965588"/>
          </a:xfrm>
        </p:spPr>
        <p:txBody>
          <a:bodyPr>
            <a:noAutofit/>
          </a:bodyPr>
          <a:lstStyle/>
          <a:p>
            <a:r>
              <a:rPr lang="ru-RU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Franklin Gothic Medium" panose="020B0603020102020204" pitchFamily="34" charset="0"/>
              </a:rPr>
              <a:t>Что мы сделали ?</a:t>
            </a:r>
            <a:endParaRPr lang="ru-RU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Franklin Gothic Medium" panose="020B06030201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EACB31-B890-BF50-1945-27110E292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986" y="5735637"/>
            <a:ext cx="1662160" cy="771524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779" y="1695685"/>
            <a:ext cx="4566457" cy="4268893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2848" y="2268361"/>
            <a:ext cx="3123540" cy="312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03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4F06852-6B2C-C24A-2E68-3BAA7160F23B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  <a:effectLst>
            <a:glow rad="1524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freezing" dir="t"/>
          </a:scene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F72BF8-D661-A618-72B5-80C393B0E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6458" y="620718"/>
            <a:ext cx="3080579" cy="965588"/>
          </a:xfrm>
        </p:spPr>
        <p:txBody>
          <a:bodyPr>
            <a:noAutofit/>
          </a:bodyPr>
          <a:lstStyle/>
          <a:p>
            <a:r>
              <a:rPr lang="ru-RU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Franklin Gothic Medium" panose="020B0603020102020204" pitchFamily="34" charset="0"/>
              </a:rPr>
              <a:t>С</a:t>
            </a:r>
            <a:r>
              <a:rPr lang="ru-RU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Franklin Gothic Medium" panose="020B0603020102020204" pitchFamily="34" charset="0"/>
              </a:rPr>
              <a:t>делали</a:t>
            </a:r>
            <a:endParaRPr lang="ru-RU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Franklin Gothic Medium" panose="020B06030201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EACB31-B890-BF50-1945-27110E292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986" y="5735637"/>
            <a:ext cx="1662160" cy="77152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222872" y="3290589"/>
            <a:ext cx="39734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Разработка </a:t>
            </a:r>
            <a:r>
              <a:rPr lang="ru-RU" sz="2800" b="1" dirty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решения для онлайн проверки транзакций</a:t>
            </a:r>
            <a:endParaRPr lang="ru-RU" sz="2800" b="1" dirty="0">
              <a:solidFill>
                <a:schemeClr val="bg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Franklin Gothic Medium" panose="020B06030201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97032" y="4957758"/>
            <a:ext cx="28604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Оценка производительности </a:t>
            </a:r>
            <a:r>
              <a:rPr lang="ru-RU" sz="2800" b="1" dirty="0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решения</a:t>
            </a:r>
            <a:endParaRPr lang="ru-RU" sz="2800" b="1" dirty="0">
              <a:solidFill>
                <a:schemeClr val="bg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Franklin Gothic Medium" panose="020B06030201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20438" y="2054309"/>
            <a:ext cx="29072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Franklin Gothic Medium" panose="020B0603020102020204" pitchFamily="34" charset="0"/>
              </a:rPr>
              <a:t>Подготовили набор данных </a:t>
            </a:r>
            <a:endParaRPr lang="ru-RU" sz="2800" b="1" dirty="0">
              <a:solidFill>
                <a:schemeClr val="bg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Franklin Gothic Medium" panose="020B0603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76750" y="646804"/>
            <a:ext cx="50763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Franklin Gothic Medium" panose="020B0603020102020204" pitchFamily="34" charset="0"/>
              </a:rPr>
              <a:t>Использовали</a:t>
            </a:r>
            <a:endParaRPr lang="ru-RU" sz="6000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Franklin Gothic Medium" panose="020B06030201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95407" y="2246540"/>
            <a:ext cx="4569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Franklin Gothic Medium" panose="020B0603020102020204" pitchFamily="34" charset="0"/>
              </a:rPr>
              <a:t>Pandas </a:t>
            </a:r>
            <a:r>
              <a:rPr lang="en-US" sz="2800" dirty="0" err="1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Franklin Gothic Medium" panose="020B0603020102020204" pitchFamily="34" charset="0"/>
              </a:rPr>
              <a:t>NumPy</a:t>
            </a:r>
            <a:r>
              <a:rPr lang="en-US" sz="2800" dirty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Franklin Gothic Medium" panose="020B06030201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Franklin Gothic Medium" panose="020B0603020102020204" pitchFamily="34" charset="0"/>
              </a:rPr>
              <a:t>Scikit</a:t>
            </a:r>
            <a:r>
              <a:rPr lang="en-US" sz="2800" dirty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Franklin Gothic Medium" panose="020B0603020102020204" pitchFamily="34" charset="0"/>
              </a:rPr>
              <a:t>-learn</a:t>
            </a:r>
            <a:endParaRPr lang="ru-RU" sz="2800" dirty="0">
              <a:solidFill>
                <a:schemeClr val="bg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Franklin Gothic Medium" panose="020B06030201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95407" y="3549608"/>
            <a:ext cx="3341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Franklin Gothic Medium" panose="020B0603020102020204" pitchFamily="34" charset="0"/>
              </a:rPr>
              <a:t>Matplotlib</a:t>
            </a:r>
            <a:r>
              <a:rPr lang="en-US" sz="2800" dirty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Franklin Gothic Medium" panose="020B06030201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Franklin Gothic Medium" panose="020B0603020102020204" pitchFamily="34" charset="0"/>
              </a:rPr>
              <a:t>Seaborn</a:t>
            </a:r>
            <a:endParaRPr lang="ru-RU" sz="2800" dirty="0">
              <a:solidFill>
                <a:schemeClr val="bg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Franklin Gothic Medium" panose="020B0603020102020204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30" y="2299609"/>
            <a:ext cx="396386" cy="396386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442" y="3784949"/>
            <a:ext cx="396274" cy="396274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442" y="5452118"/>
            <a:ext cx="396274" cy="396274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6750" y="2280802"/>
            <a:ext cx="477995" cy="477995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9216" y="3591202"/>
            <a:ext cx="475529" cy="48162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895407" y="4928898"/>
            <a:ext cx="3956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Franklin Gothic Medium" panose="020B0603020102020204" pitchFamily="34" charset="0"/>
              </a:rPr>
              <a:t>Н</a:t>
            </a:r>
            <a:r>
              <a:rPr lang="ru-RU" sz="2800" dirty="0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Franklin Gothic Medium" panose="020B0603020102020204" pitchFamily="34" charset="0"/>
              </a:rPr>
              <a:t>абор </a:t>
            </a:r>
            <a:r>
              <a:rPr lang="ru-RU" sz="2800" dirty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Franklin Gothic Medium" panose="020B0603020102020204" pitchFamily="34" charset="0"/>
              </a:rPr>
              <a:t>данных с </a:t>
            </a:r>
            <a:r>
              <a:rPr lang="en-US" sz="2800" dirty="0" err="1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Franklin Gothic Medium" panose="020B0603020102020204" pitchFamily="34" charset="0"/>
              </a:rPr>
              <a:t>Kaggle</a:t>
            </a:r>
            <a:endParaRPr lang="ru-RU" sz="2800" dirty="0">
              <a:solidFill>
                <a:schemeClr val="bg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Franklin Gothic Medium" panose="020B0603020102020204" pitchFamily="34" charset="0"/>
            </a:endParaRPr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9216" y="4970492"/>
            <a:ext cx="475529" cy="48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3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4F06852-6B2C-C24A-2E68-3BAA7160F23B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  <a:effectLst>
            <a:glow rad="1524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freezing" dir="t"/>
          </a:scene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EACB31-B890-BF50-1945-27110E292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7986" y="5735637"/>
            <a:ext cx="1662160" cy="771524"/>
          </a:xfrm>
          <a:prstGeom prst="rect">
            <a:avLst/>
          </a:prstGeom>
        </p:spPr>
      </p:pic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380BB39B-8F41-F3F3-988D-08C93880C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10672" y="139120"/>
            <a:ext cx="11465859" cy="1882589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Бабушки, если вы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ru-RU" sz="72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не возьмете</a:t>
            </a:r>
            <a:r>
              <a:rPr lang="ru-RU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наше решение</a:t>
            </a:r>
            <a:r>
              <a:rPr lang="en-US" b="1" dirty="0">
                <a:solidFill>
                  <a:schemeClr val="bg1"/>
                </a:solidFill>
              </a:rPr>
              <a:t>:</a:t>
            </a:r>
            <a:endParaRPr lang="ru-RU" b="1" dirty="0">
              <a:solidFill>
                <a:schemeClr val="bg1"/>
              </a:solidFill>
            </a:endParaRPr>
          </a:p>
        </p:txBody>
      </p:sp>
      <p:pic>
        <p:nvPicPr>
          <p:cNvPr id="2" name="IMG_2470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974177" y="2349496"/>
            <a:ext cx="4243646" cy="424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7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4F06852-6B2C-C24A-2E68-3BAA7160F23B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  <a:effectLst>
            <a:glow rad="1524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freezing" dir="t"/>
          </a:scene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EACB31-B890-BF50-1945-27110E292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986" y="5735637"/>
            <a:ext cx="1662160" cy="771524"/>
          </a:xfrm>
          <a:prstGeom prst="rect">
            <a:avLst/>
          </a:prstGeom>
        </p:spPr>
      </p:pic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380BB39B-8F41-F3F3-988D-08C93880C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60673" y="319702"/>
            <a:ext cx="11008659" cy="1223682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И если вы</a:t>
            </a:r>
            <a:r>
              <a:rPr lang="ru-RU" sz="7600" b="1" dirty="0">
                <a:solidFill>
                  <a:schemeClr val="bg1"/>
                </a:solidFill>
              </a:rPr>
              <a:t> </a:t>
            </a:r>
            <a:r>
              <a:rPr lang="ru-RU" sz="76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возьмете</a:t>
            </a:r>
            <a:r>
              <a:rPr lang="en-US" b="1" dirty="0">
                <a:solidFill>
                  <a:schemeClr val="bg1"/>
                </a:solidFill>
              </a:rPr>
              <a:t>:</a:t>
            </a:r>
            <a:endParaRPr lang="ru-RU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575" y="1900518"/>
            <a:ext cx="3186850" cy="422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58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4F06852-6B2C-C24A-2E68-3BAA7160F23B}"/>
              </a:ext>
            </a:extLst>
          </p:cNvPr>
          <p:cNvSpPr/>
          <p:nvPr/>
        </p:nvSpPr>
        <p:spPr>
          <a:xfrm>
            <a:off x="0" y="31019"/>
            <a:ext cx="12192000" cy="6858001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  <a:effectLst>
            <a:glow rad="1524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freezing" dir="t"/>
          </a:scene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F72BF8-D661-A618-72B5-80C393B0E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3625" y="2599407"/>
            <a:ext cx="6504750" cy="1721223"/>
          </a:xfrm>
        </p:spPr>
        <p:txBody>
          <a:bodyPr>
            <a:noAutofit/>
          </a:bodyPr>
          <a:lstStyle/>
          <a:p>
            <a:r>
              <a:rPr lang="ru-RU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Franklin Gothic Medium" panose="020B0603020102020204" pitchFamily="34" charset="0"/>
              </a:rPr>
              <a:t>СПАСИБО ЗА ВНИМАНИЕ </a:t>
            </a:r>
            <a:endParaRPr lang="ru-RU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Franklin Gothic Medium" panose="020B06030201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EACB31-B890-BF50-1945-27110E292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986" y="5735637"/>
            <a:ext cx="1662160" cy="77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53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80</Words>
  <Application>Microsoft Office PowerPoint</Application>
  <PresentationFormat>Широкоэкранный</PresentationFormat>
  <Paragraphs>24</Paragraphs>
  <Slides>9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Bookman Old Style</vt:lpstr>
      <vt:lpstr>Calibri</vt:lpstr>
      <vt:lpstr>Calibri Light</vt:lpstr>
      <vt:lpstr>Franklin Gothic Medium</vt:lpstr>
      <vt:lpstr>Segoe UI Black</vt:lpstr>
      <vt:lpstr>Тема Office</vt:lpstr>
      <vt:lpstr>Определение фродовых транзакций</vt:lpstr>
      <vt:lpstr>ПРОБЛЕМА</vt:lpstr>
      <vt:lpstr>ЦЕЛЬ</vt:lpstr>
      <vt:lpstr>ВОПРОСИКИ</vt:lpstr>
      <vt:lpstr>Что мы сделали ?</vt:lpstr>
      <vt:lpstr>Сделали</vt:lpstr>
      <vt:lpstr>Бабушки, если вы не возьмете наше решение:</vt:lpstr>
      <vt:lpstr>И если вы возьмете:</vt:lpstr>
      <vt:lpstr>СПАСИБО ЗА ВНИМАНИЕ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Определение фродовых транзакций</dc:title>
  <dc:creator>Наталья Рыжкова</dc:creator>
  <cp:lastModifiedBy>Olymp</cp:lastModifiedBy>
  <cp:revision>12</cp:revision>
  <dcterms:created xsi:type="dcterms:W3CDTF">2024-04-20T18:01:52Z</dcterms:created>
  <dcterms:modified xsi:type="dcterms:W3CDTF">2024-04-21T11:34:24Z</dcterms:modified>
</cp:coreProperties>
</file>