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8448" r:id="rId2"/>
    <p:sldId id="8452" r:id="rId3"/>
    <p:sldId id="8456" r:id="rId4"/>
    <p:sldId id="8458" r:id="rId5"/>
    <p:sldId id="8451" r:id="rId6"/>
    <p:sldId id="8449" r:id="rId7"/>
    <p:sldId id="8455" r:id="rId8"/>
    <p:sldId id="8453" r:id="rId9"/>
    <p:sldId id="8457" r:id="rId10"/>
    <p:sldId id="844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65" d="100"/>
          <a:sy n="65" d="100"/>
        </p:scale>
        <p:origin x="7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4359D-5DDE-4C4E-9D0A-A6454FE2D26E}"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DBB2-BF3A-4CB0-B954-00A02C34E233}" type="slidenum">
              <a:rPr lang="en-IN" smtClean="0"/>
              <a:t>‹#›</a:t>
            </a:fld>
            <a:endParaRPr lang="en-IN"/>
          </a:p>
        </p:txBody>
      </p:sp>
    </p:spTree>
    <p:extLst>
      <p:ext uri="{BB962C8B-B14F-4D97-AF65-F5344CB8AC3E}">
        <p14:creationId xmlns:p14="http://schemas.microsoft.com/office/powerpoint/2010/main" val="39827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022-68F9-AF45-1B55-84E0618A3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315789-DD98-40E7-39C6-B504C0EF0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E924EF-58D8-EFE0-B97C-06BF0D7959E4}"/>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5" name="Footer Placeholder 4">
            <a:extLst>
              <a:ext uri="{FF2B5EF4-FFF2-40B4-BE49-F238E27FC236}">
                <a16:creationId xmlns:a16="http://schemas.microsoft.com/office/drawing/2014/main" id="{F95E31E7-3065-29B3-184D-3A1F09AC3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FEA59-92AB-C729-247B-A0B3B2C32A6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894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37A-96D5-0311-A61E-99677B3A7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21861-89FC-9C76-A779-E3BADC6E7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9A56F-8707-3D19-1579-4AC411D1F52F}"/>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5" name="Footer Placeholder 4">
            <a:extLst>
              <a:ext uri="{FF2B5EF4-FFF2-40B4-BE49-F238E27FC236}">
                <a16:creationId xmlns:a16="http://schemas.microsoft.com/office/drawing/2014/main" id="{8635F69C-888B-295A-826C-2564F0BFB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04743-F12E-4CC4-7860-6ACED5AFB4F8}"/>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95498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715B-F24E-D802-0372-1D0888646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7B42D-0236-271A-36F7-0AB63C36B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6D53-EF14-D4F1-C58B-4AC38E271073}"/>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5" name="Footer Placeholder 4">
            <a:extLst>
              <a:ext uri="{FF2B5EF4-FFF2-40B4-BE49-F238E27FC236}">
                <a16:creationId xmlns:a16="http://schemas.microsoft.com/office/drawing/2014/main" id="{45FE169F-8354-2F10-A624-39AB1F6C8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45D02-41D5-0B63-EB26-FA85544790D6}"/>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7473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EBCE-AA2B-2A69-6FAF-44CC6C73D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91B4C-3733-B84A-5122-78C121820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1C5E8-276D-E36E-CD4E-9724E395E0E9}"/>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5" name="Footer Placeholder 4">
            <a:extLst>
              <a:ext uri="{FF2B5EF4-FFF2-40B4-BE49-F238E27FC236}">
                <a16:creationId xmlns:a16="http://schemas.microsoft.com/office/drawing/2014/main" id="{47E26A6D-DE4F-E614-677E-DFFAE778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3DC20-0258-C6BF-7076-A55DDDC8E50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4012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9F1-11CE-3196-B343-CC2F8B3CE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5B8D2-5B98-82E3-4F73-5C9D32959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EE79C-D06B-1AE2-9072-D973F4F66692}"/>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5" name="Footer Placeholder 4">
            <a:extLst>
              <a:ext uri="{FF2B5EF4-FFF2-40B4-BE49-F238E27FC236}">
                <a16:creationId xmlns:a16="http://schemas.microsoft.com/office/drawing/2014/main" id="{A692730D-2F8F-C20C-6019-343D16C4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99BDC-05DF-170C-2B5A-90106DB7E59A}"/>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34010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70F1-48F7-0D33-96AE-AA83872B1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DEAE9-5325-15B9-917C-6336F622A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5EF2E-0D31-47D0-990B-1C6938003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B10EA-90AF-121C-8DCC-4083539FE332}"/>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6" name="Footer Placeholder 5">
            <a:extLst>
              <a:ext uri="{FF2B5EF4-FFF2-40B4-BE49-F238E27FC236}">
                <a16:creationId xmlns:a16="http://schemas.microsoft.com/office/drawing/2014/main" id="{1FE5917B-8B90-6C0C-CED7-15326D1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23059-5620-68FD-31F0-48988A01A44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60769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DEF-D33F-837D-4ABA-5E514BCBCD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32FA4-D2D6-04BC-F6C6-E01AA0CD6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D1353-3584-448D-EC46-9867C43B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C2101-6445-4957-807A-EFA5DC050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286F5-DD53-DD1A-2C8E-654772B79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4B645-1FBC-B42B-6504-1BD95A095E16}"/>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8" name="Footer Placeholder 7">
            <a:extLst>
              <a:ext uri="{FF2B5EF4-FFF2-40B4-BE49-F238E27FC236}">
                <a16:creationId xmlns:a16="http://schemas.microsoft.com/office/drawing/2014/main" id="{25F97BCE-05F9-8F2E-64CB-3525406C37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B54D1-E153-29A2-2A5D-41F4FB36DE60}"/>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6574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D9B-EBEC-AA48-0AEE-61F6996FC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32750-8727-C713-344C-9A3FEAC8EEDC}"/>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4" name="Footer Placeholder 3">
            <a:extLst>
              <a:ext uri="{FF2B5EF4-FFF2-40B4-BE49-F238E27FC236}">
                <a16:creationId xmlns:a16="http://schemas.microsoft.com/office/drawing/2014/main" id="{8781BB1C-7DA4-F488-EC8A-E001E8703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1C8DB-D6F4-AE75-A4D6-D6BDE6F8083E}"/>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261644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018B8-D429-F5F3-896E-5D83B79C8A1A}"/>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3" name="Footer Placeholder 2">
            <a:extLst>
              <a:ext uri="{FF2B5EF4-FFF2-40B4-BE49-F238E27FC236}">
                <a16:creationId xmlns:a16="http://schemas.microsoft.com/office/drawing/2014/main" id="{DAA82E55-3476-A3E1-F00E-78ED98C2D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25A66A-C675-6A98-63D8-6193382C2911}"/>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5840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8D91-991A-1A70-924E-327F45644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2A376-4EB9-9B12-B4CB-8A948E28D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BAB6A6-2471-FB2E-E6D8-6D8BA278B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E0CED-3602-4B67-0EC6-5282279FE7A7}"/>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6" name="Footer Placeholder 5">
            <a:extLst>
              <a:ext uri="{FF2B5EF4-FFF2-40B4-BE49-F238E27FC236}">
                <a16:creationId xmlns:a16="http://schemas.microsoft.com/office/drawing/2014/main" id="{B6364865-6B9B-A666-251C-CB62FC8E0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2C890-A0DB-0458-EB62-A8A0B905693F}"/>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355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E740-B5B8-9DBB-41A0-09EEC1B03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CB168-FD18-040E-89B2-312360867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B147C-95F3-C1EF-9A94-7CFA4688E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5DBF-9A7D-DED2-B8EC-613B4A427302}"/>
              </a:ext>
            </a:extLst>
          </p:cNvPr>
          <p:cNvSpPr>
            <a:spLocks noGrp="1"/>
          </p:cNvSpPr>
          <p:nvPr>
            <p:ph type="dt" sz="half" idx="10"/>
          </p:nvPr>
        </p:nvSpPr>
        <p:spPr/>
        <p:txBody>
          <a:bodyPr/>
          <a:lstStyle/>
          <a:p>
            <a:fld id="{D1163BDD-3665-4EE2-8B0C-711F547D7E8D}" type="datetimeFigureOut">
              <a:rPr lang="en-IN" smtClean="0"/>
              <a:t>21-12-2024</a:t>
            </a:fld>
            <a:endParaRPr lang="en-IN"/>
          </a:p>
        </p:txBody>
      </p:sp>
      <p:sp>
        <p:nvSpPr>
          <p:cNvPr id="6" name="Footer Placeholder 5">
            <a:extLst>
              <a:ext uri="{FF2B5EF4-FFF2-40B4-BE49-F238E27FC236}">
                <a16:creationId xmlns:a16="http://schemas.microsoft.com/office/drawing/2014/main" id="{B703B421-1B18-996C-11EB-191118306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58067-22B6-8A93-E7A9-C5EDE4315B02}"/>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879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7C973-D168-72A7-71D3-325BF385A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E6AC1-2BEE-2A54-6E0C-ABD46B62F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D2880-207E-580A-F8F7-7666F9943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163BDD-3665-4EE2-8B0C-711F547D7E8D}" type="datetimeFigureOut">
              <a:rPr lang="en-IN" smtClean="0"/>
              <a:t>21-12-2024</a:t>
            </a:fld>
            <a:endParaRPr lang="en-IN"/>
          </a:p>
        </p:txBody>
      </p:sp>
      <p:sp>
        <p:nvSpPr>
          <p:cNvPr id="5" name="Footer Placeholder 4">
            <a:extLst>
              <a:ext uri="{FF2B5EF4-FFF2-40B4-BE49-F238E27FC236}">
                <a16:creationId xmlns:a16="http://schemas.microsoft.com/office/drawing/2014/main" id="{E81A6137-039C-EBBE-19DC-FEBEE2534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2EC722-21D5-74D5-8206-A01F1ED5A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78753B-280F-4530-9FD5-2696D560C842}" type="slidenum">
              <a:rPr lang="en-IN" smtClean="0"/>
              <a:t>‹#›</a:t>
            </a:fld>
            <a:endParaRPr lang="en-IN"/>
          </a:p>
        </p:txBody>
      </p:sp>
    </p:spTree>
    <p:extLst>
      <p:ext uri="{BB962C8B-B14F-4D97-AF65-F5344CB8AC3E}">
        <p14:creationId xmlns:p14="http://schemas.microsoft.com/office/powerpoint/2010/main" val="120618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8nWjvn8ZKtU&amp;t=7553s"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rewAIInc/crewAI" TargetMode="External"/><Relationship Id="rId2" Type="http://schemas.openxmlformats.org/officeDocument/2006/relationships/hyperlink" Target="https://docs.crewai.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serper.dev/"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video game&#10;&#10;Description automatically generated">
            <a:extLst>
              <a:ext uri="{FF2B5EF4-FFF2-40B4-BE49-F238E27FC236}">
                <a16:creationId xmlns:a16="http://schemas.microsoft.com/office/drawing/2014/main" id="{0C903011-FCC6-4C29-EB20-5F536427472D}"/>
              </a:ext>
            </a:extLst>
          </p:cNvPr>
          <p:cNvPicPr>
            <a:picLocks noChangeAspect="1"/>
          </p:cNvPicPr>
          <p:nvPr/>
        </p:nvPicPr>
        <p:blipFill>
          <a:blip r:embed="rId2">
            <a:extLst>
              <a:ext uri="{28A0092B-C50C-407E-A947-70E740481C1C}">
                <a14:useLocalDpi xmlns:a14="http://schemas.microsoft.com/office/drawing/2010/main" val="0"/>
              </a:ext>
            </a:extLst>
          </a:blip>
          <a:srcRect l="1315"/>
          <a:stretch/>
        </p:blipFill>
        <p:spPr>
          <a:xfrm>
            <a:off x="20" y="1282"/>
            <a:ext cx="12191980" cy="6856718"/>
          </a:xfrm>
          <a:prstGeom prst="rect">
            <a:avLst/>
          </a:prstGeom>
        </p:spPr>
      </p:pic>
    </p:spTree>
    <p:extLst>
      <p:ext uri="{BB962C8B-B14F-4D97-AF65-F5344CB8AC3E}">
        <p14:creationId xmlns:p14="http://schemas.microsoft.com/office/powerpoint/2010/main" val="125434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81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224C-ED5F-A1B4-AA14-C6A5D5045CA5}"/>
              </a:ext>
            </a:extLst>
          </p:cNvPr>
          <p:cNvSpPr>
            <a:spLocks noGrp="1"/>
          </p:cNvSpPr>
          <p:nvPr>
            <p:ph type="ctrTitle"/>
          </p:nvPr>
        </p:nvSpPr>
        <p:spPr>
          <a:xfrm>
            <a:off x="0" y="0"/>
            <a:ext cx="12192000" cy="737419"/>
          </a:xfrm>
        </p:spPr>
        <p:txBody>
          <a:bodyPr>
            <a:noAutofit/>
          </a:bodyPr>
          <a:lstStyle/>
          <a:p>
            <a:r>
              <a:rPr lang="en-IN" sz="4400" b="1">
                <a:highlight>
                  <a:srgbClr val="FFFF00"/>
                </a:highlight>
              </a:rPr>
              <a:t>GENERATIVE AI SESSION</a:t>
            </a:r>
            <a:endParaRPr lang="en-IN" sz="4400" b="1" dirty="0">
              <a:highlight>
                <a:srgbClr val="FFFF00"/>
              </a:highlight>
            </a:endParaRPr>
          </a:p>
        </p:txBody>
      </p:sp>
      <p:sp>
        <p:nvSpPr>
          <p:cNvPr id="3" name="Subtitle 2">
            <a:extLst>
              <a:ext uri="{FF2B5EF4-FFF2-40B4-BE49-F238E27FC236}">
                <a16:creationId xmlns:a16="http://schemas.microsoft.com/office/drawing/2014/main" id="{48BF7A18-6B5E-FDB0-8EF5-26D972A03CD9}"/>
              </a:ext>
            </a:extLst>
          </p:cNvPr>
          <p:cNvSpPr>
            <a:spLocks noGrp="1"/>
          </p:cNvSpPr>
          <p:nvPr>
            <p:ph type="subTitle" idx="1"/>
          </p:nvPr>
        </p:nvSpPr>
        <p:spPr>
          <a:xfrm>
            <a:off x="0" y="884903"/>
            <a:ext cx="12192000" cy="6076336"/>
          </a:xfrm>
        </p:spPr>
        <p:txBody>
          <a:bodyPr>
            <a:normAutofit fontScale="92500"/>
          </a:bodyPr>
          <a:lstStyle/>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ChatGPT Tutorial for Developers | Introduction to ChatGPT :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=SDStCnlITT8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2- Generative AI Workshop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=Xp1MnygECUs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3- LARGE LANGUAGE MODEL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=v0w9LXXrsys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4- COMPLETE DATA SCIENCE LIBRARY: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=MsFhUjFL4vE&amp;t=209s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5-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Know About Data Science &amp; Generative AI: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=TR_OCx5z-m8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 Generative AI with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Langchain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Langsmith</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OpenAI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LLMops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MAkXifYHnuw&amp;t</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=1320s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Google Generative AI | Gemini AI: </a:t>
            </a:r>
            <a:r>
              <a:rPr lang="it-IT"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youtube.com/watch?v=BDrXdvNh19Q&amp;t=5684s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it-IT" sz="1800" b="1" kern="100" dirty="0">
                <a:effectLst/>
                <a:latin typeface="Aptos" panose="020B0004020202020204" pitchFamily="34" charset="0"/>
                <a:ea typeface="Aptos" panose="020B0004020202020204" pitchFamily="34" charset="0"/>
                <a:cs typeface="Times New Roman" panose="02020603050405020304" pitchFamily="18" charset="0"/>
              </a:rPr>
              <a:t>8-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Gen AI for Build LLM Model Using Lama 3,Hugging Face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=eDN6fAWLNNE&amp;t=5425s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 GEMMA-9B Integration with GROQ, HUGGINGFACE &amp; LANGCHAIN: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=Bp1XyvMvedg&amp;t=7086s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10-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NLP: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=s-xhKH-e8ig&amp;t=5844s</a:t>
            </a:r>
          </a:p>
          <a:p>
            <a:pPr algn="l">
              <a:lnSpc>
                <a:spcPct val="107000"/>
              </a:lnSpc>
              <a:spcAft>
                <a:spcPts val="800"/>
              </a:spcAft>
            </a:pPr>
            <a:r>
              <a:rPr lang="en-IN" sz="1800" b="1" kern="100" dirty="0">
                <a:latin typeface="Aptos" panose="020B0004020202020204" pitchFamily="34" charset="0"/>
                <a:cs typeface="Times New Roman" panose="02020603050405020304" pitchFamily="18" charset="0"/>
              </a:rPr>
              <a:t>11- RAG: </a:t>
            </a:r>
            <a:r>
              <a:rPr lang="en-IN" sz="1800" b="1" kern="100" dirty="0">
                <a:highlight>
                  <a:srgbClr val="00FFFF"/>
                </a:highlight>
                <a:latin typeface="Aptos" panose="020B0004020202020204" pitchFamily="34" charset="0"/>
                <a:cs typeface="Times New Roman" panose="02020603050405020304" pitchFamily="18" charset="0"/>
                <a:hlinkClick r:id="rId3"/>
              </a:rPr>
              <a:t>www.youtube.com/watch?v=8nWjvn8ZKtU&amp;t=7553s</a:t>
            </a:r>
            <a:endParaRPr lang="en-IN" sz="1800" b="1" kern="100" dirty="0">
              <a:highlight>
                <a:srgbClr val="00FFFF"/>
              </a:highlight>
              <a:latin typeface="Aptos" panose="020B0004020202020204" pitchFamily="34" charset="0"/>
              <a:cs typeface="Times New Roman" panose="02020603050405020304" pitchFamily="18" charset="0"/>
            </a:endParaRPr>
          </a:p>
          <a:p>
            <a:pPr algn="l">
              <a:lnSpc>
                <a:spcPct val="107000"/>
              </a:lnSpc>
              <a:spcAft>
                <a:spcPts val="800"/>
              </a:spcAft>
            </a:pPr>
            <a:r>
              <a:rPr lang="en-IN" sz="1900" b="1" kern="100" dirty="0">
                <a:latin typeface="Aptos" panose="020B0004020202020204" pitchFamily="34" charset="0"/>
                <a:cs typeface="Times New Roman" panose="02020603050405020304" pitchFamily="18" charset="0"/>
              </a:rPr>
              <a:t>12-  CEW AI: </a:t>
            </a:r>
            <a:r>
              <a:rPr lang="en-IN" sz="1900" b="1" kern="100" dirty="0">
                <a:highlight>
                  <a:srgbClr val="00FFFF"/>
                </a:highlight>
                <a:latin typeface="Aptos" panose="020B0004020202020204" pitchFamily="34" charset="0"/>
                <a:cs typeface="Times New Roman" panose="02020603050405020304" pitchFamily="18" charset="0"/>
              </a:rPr>
              <a:t>https://www.youtube.com/watch?v=0gqlrw-6I0s</a:t>
            </a: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dirty="0"/>
          </a:p>
        </p:txBody>
      </p:sp>
    </p:spTree>
    <p:extLst>
      <p:ext uri="{BB962C8B-B14F-4D97-AF65-F5344CB8AC3E}">
        <p14:creationId xmlns:p14="http://schemas.microsoft.com/office/powerpoint/2010/main" val="297825248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rgbClr val="FF0000"/>
          </a:fgClr>
          <a:bgClr>
            <a:schemeClr val="bg1"/>
          </a:bgClr>
        </a:patt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CD1AE-C98F-ECB4-43A2-AB7A018505ED}"/>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AGENDA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5087D3-33B4-A0AB-7065-F1B09DEF1C0C}"/>
              </a:ext>
            </a:extLst>
          </p:cNvPr>
          <p:cNvSpPr>
            <a:spLocks noGrp="1"/>
          </p:cNvSpPr>
          <p:nvPr>
            <p:ph type="subTitle" idx="1"/>
          </p:nvPr>
        </p:nvSpPr>
        <p:spPr>
          <a:xfrm>
            <a:off x="147484" y="2056477"/>
            <a:ext cx="12044506" cy="4755804"/>
          </a:xfrm>
        </p:spPr>
        <p:txBody>
          <a:bodyPr vert="horz" lIns="91440" tIns="45720" rIns="91440" bIns="45720" rtlCol="0">
            <a:normAutofit/>
          </a:bodyPr>
          <a:lstStyle/>
          <a:p>
            <a:pPr marL="342900" indent="-342900" algn="l">
              <a:buFont typeface="Wingdings" panose="05000000000000000000" pitchFamily="2" charset="2"/>
              <a:buChar char="Ø"/>
            </a:pPr>
            <a:r>
              <a:rPr lang="en-US" b="1" dirty="0"/>
              <a:t>Data Science Glance (where gen ai , </a:t>
            </a:r>
            <a:r>
              <a:rPr lang="en-US" b="1" dirty="0" err="1"/>
              <a:t>llm</a:t>
            </a:r>
            <a:r>
              <a:rPr lang="en-US" b="1" dirty="0"/>
              <a:t> , crew ai fit in data science journey)</a:t>
            </a:r>
          </a:p>
          <a:p>
            <a:pPr marL="342900" indent="-342900" algn="l">
              <a:buFont typeface="Wingdings" panose="05000000000000000000" pitchFamily="2" charset="2"/>
              <a:buChar char="Ø"/>
            </a:pPr>
            <a:r>
              <a:rPr lang="en-US" b="1" dirty="0"/>
              <a:t>What is Generative AI</a:t>
            </a:r>
          </a:p>
          <a:p>
            <a:pPr marL="342900" indent="-342900" algn="l">
              <a:buFont typeface="Wingdings" panose="05000000000000000000" pitchFamily="2" charset="2"/>
              <a:buChar char="Ø"/>
            </a:pPr>
            <a:r>
              <a:rPr lang="en-US" b="1" dirty="0"/>
              <a:t>What CREW AI Agents &amp; let’s understand few example of AI Agents</a:t>
            </a:r>
          </a:p>
          <a:p>
            <a:pPr marL="342900" indent="-342900" algn="l">
              <a:buFont typeface="Wingdings" panose="05000000000000000000" pitchFamily="2" charset="2"/>
              <a:buChar char="Ø"/>
            </a:pPr>
            <a:r>
              <a:rPr lang="en-US" b="1" dirty="0"/>
              <a:t>LLM model’s vs CREW AI Agent’s</a:t>
            </a:r>
          </a:p>
          <a:p>
            <a:pPr marL="342900" indent="-342900" algn="l">
              <a:buFont typeface="Wingdings" panose="05000000000000000000" pitchFamily="2" charset="2"/>
              <a:buChar char="Ø"/>
            </a:pPr>
            <a:r>
              <a:rPr lang="en-US" b="1" dirty="0"/>
              <a:t>1</a:t>
            </a:r>
            <a:r>
              <a:rPr lang="en-US" b="1" baseline="30000" dirty="0"/>
              <a:t>st</a:t>
            </a:r>
            <a:r>
              <a:rPr lang="en-US" b="1" dirty="0"/>
              <a:t> PROJECT –  Crew AI Integration with OPEN AI </a:t>
            </a:r>
            <a:r>
              <a:rPr lang="en-US" b="1" dirty="0" err="1"/>
              <a:t>api</a:t>
            </a:r>
            <a:r>
              <a:rPr lang="en-US" b="1" dirty="0"/>
              <a:t> key &amp; SERPER </a:t>
            </a:r>
            <a:r>
              <a:rPr lang="en-US" b="1" dirty="0" err="1"/>
              <a:t>api</a:t>
            </a:r>
            <a:r>
              <a:rPr lang="en-US" b="1" dirty="0"/>
              <a:t> key</a:t>
            </a:r>
          </a:p>
          <a:p>
            <a:pPr marL="342900" indent="-342900" algn="l">
              <a:buFont typeface="Wingdings" panose="05000000000000000000" pitchFamily="2" charset="2"/>
              <a:buChar char="Ø"/>
            </a:pPr>
            <a:r>
              <a:rPr lang="en-US" b="1" dirty="0"/>
              <a:t>2</a:t>
            </a:r>
            <a:r>
              <a:rPr lang="en-US" b="1" baseline="30000" dirty="0"/>
              <a:t>nd</a:t>
            </a:r>
            <a:r>
              <a:rPr lang="en-US" b="1" dirty="0"/>
              <a:t> PROJECT – Crew AI Integration with Gemini, </a:t>
            </a:r>
            <a:r>
              <a:rPr lang="en-US" b="1" dirty="0" err="1"/>
              <a:t>LangChain</a:t>
            </a:r>
            <a:r>
              <a:rPr lang="en-US" b="1" dirty="0"/>
              <a:t>, </a:t>
            </a:r>
            <a:r>
              <a:rPr lang="en-US" b="1" dirty="0" err="1"/>
              <a:t>Duckduckgo</a:t>
            </a:r>
            <a:endParaRPr lang="en-US" b="1" dirty="0"/>
          </a:p>
          <a:p>
            <a:pPr indent="-228600" algn="l">
              <a:buFont typeface="Arial" panose="020B0604020202020204" pitchFamily="34" charset="0"/>
              <a:buChar char="•"/>
            </a:pPr>
            <a:endParaRPr lang="en-US" b="1" dirty="0"/>
          </a:p>
        </p:txBody>
      </p:sp>
    </p:spTree>
    <p:extLst>
      <p:ext uri="{BB962C8B-B14F-4D97-AF65-F5344CB8AC3E}">
        <p14:creationId xmlns:p14="http://schemas.microsoft.com/office/powerpoint/2010/main" val="155288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4000">
              <a:srgbClr val="9ED6F0"/>
            </a:gs>
            <a:gs pos="100000">
              <a:srgbClr val="74C4E9"/>
            </a:gs>
            <a:gs pos="100000">
              <a:srgbClr val="9DD5F0"/>
            </a:gs>
            <a:gs pos="9000">
              <a:schemeClr val="accent1">
                <a:lumMod val="5000"/>
                <a:lumOff val="95000"/>
              </a:schemeClr>
            </a:gs>
            <a:gs pos="91000">
              <a:schemeClr val="accent1">
                <a:lumMod val="45000"/>
                <a:lumOff val="55000"/>
              </a:schemeClr>
            </a:gs>
            <a:gs pos="100000">
              <a:srgbClr val="ADDCF2"/>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12E02D-8CD2-F229-1195-3C82F848ADAD}"/>
              </a:ext>
            </a:extLst>
          </p:cNvPr>
          <p:cNvSpPr/>
          <p:nvPr/>
        </p:nvSpPr>
        <p:spPr>
          <a:xfrm>
            <a:off x="3468312" y="277141"/>
            <a:ext cx="1855844" cy="61972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DATA SCIENCE</a:t>
            </a:r>
            <a:endParaRPr lang="en-IN" b="1" dirty="0"/>
          </a:p>
        </p:txBody>
      </p:sp>
      <p:sp>
        <p:nvSpPr>
          <p:cNvPr id="4" name="Rectangle: Rounded Corners 3">
            <a:extLst>
              <a:ext uri="{FF2B5EF4-FFF2-40B4-BE49-F238E27FC236}">
                <a16:creationId xmlns:a16="http://schemas.microsoft.com/office/drawing/2014/main" id="{B75F798E-D006-C459-C4E9-FED7557AD220}"/>
              </a:ext>
            </a:extLst>
          </p:cNvPr>
          <p:cNvSpPr/>
          <p:nvPr/>
        </p:nvSpPr>
        <p:spPr>
          <a:xfrm>
            <a:off x="6241054" y="2746754"/>
            <a:ext cx="2413820" cy="5462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GENERATIVE </a:t>
            </a:r>
          </a:p>
          <a:p>
            <a:pPr algn="ctr"/>
            <a:r>
              <a:rPr lang="en-US" b="1" dirty="0"/>
              <a:t>Artificial Intelligence </a:t>
            </a:r>
            <a:endParaRPr lang="en-IN" b="1" dirty="0"/>
          </a:p>
        </p:txBody>
      </p:sp>
      <p:sp>
        <p:nvSpPr>
          <p:cNvPr id="5" name="Rectangle: Rounded Corners 4">
            <a:extLst>
              <a:ext uri="{FF2B5EF4-FFF2-40B4-BE49-F238E27FC236}">
                <a16:creationId xmlns:a16="http://schemas.microsoft.com/office/drawing/2014/main" id="{74D42463-A19B-F92B-7887-0211BA87CB3E}"/>
              </a:ext>
            </a:extLst>
          </p:cNvPr>
          <p:cNvSpPr/>
          <p:nvPr/>
        </p:nvSpPr>
        <p:spPr>
          <a:xfrm>
            <a:off x="3556807" y="2715569"/>
            <a:ext cx="1745222"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ARTIFICIAL ITELLIGENCE</a:t>
            </a:r>
            <a:endParaRPr lang="en-IN" b="1" dirty="0"/>
          </a:p>
        </p:txBody>
      </p:sp>
      <p:sp>
        <p:nvSpPr>
          <p:cNvPr id="6" name="Rectangle: Rounded Corners 5">
            <a:extLst>
              <a:ext uri="{FF2B5EF4-FFF2-40B4-BE49-F238E27FC236}">
                <a16:creationId xmlns:a16="http://schemas.microsoft.com/office/drawing/2014/main" id="{DF93A78A-5B56-E339-ABFF-A593F69028A1}"/>
              </a:ext>
            </a:extLst>
          </p:cNvPr>
          <p:cNvSpPr/>
          <p:nvPr/>
        </p:nvSpPr>
        <p:spPr>
          <a:xfrm>
            <a:off x="408035" y="2750647"/>
            <a:ext cx="1406016"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MACHINE LEARNING</a:t>
            </a:r>
            <a:endParaRPr lang="en-IN" b="1" dirty="0"/>
          </a:p>
        </p:txBody>
      </p:sp>
      <p:sp>
        <p:nvSpPr>
          <p:cNvPr id="10" name="Rectangle: Rounded Corners 9">
            <a:extLst>
              <a:ext uri="{FF2B5EF4-FFF2-40B4-BE49-F238E27FC236}">
                <a16:creationId xmlns:a16="http://schemas.microsoft.com/office/drawing/2014/main" id="{AB8DEE87-8D6A-5E51-A9CF-5D96629A3E54}"/>
              </a:ext>
            </a:extLst>
          </p:cNvPr>
          <p:cNvSpPr/>
          <p:nvPr/>
        </p:nvSpPr>
        <p:spPr>
          <a:xfrm>
            <a:off x="324450" y="3965206"/>
            <a:ext cx="1661656" cy="33675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REGRESSION </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Rectangle: Rounded Corners 10">
            <a:extLst>
              <a:ext uri="{FF2B5EF4-FFF2-40B4-BE49-F238E27FC236}">
                <a16:creationId xmlns:a16="http://schemas.microsoft.com/office/drawing/2014/main" id="{E98C30A2-6C06-64B8-C842-1295BD47FADB}"/>
              </a:ext>
            </a:extLst>
          </p:cNvPr>
          <p:cNvSpPr/>
          <p:nvPr/>
        </p:nvSpPr>
        <p:spPr>
          <a:xfrm>
            <a:off x="324450" y="4425907"/>
            <a:ext cx="2000869" cy="41357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CLASSIFICATION</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Rectangle: Rounded Corners 11">
            <a:extLst>
              <a:ext uri="{FF2B5EF4-FFF2-40B4-BE49-F238E27FC236}">
                <a16:creationId xmlns:a16="http://schemas.microsoft.com/office/drawing/2014/main" id="{DDBA6B65-DA9B-EF09-DD69-7E10FAF22043}"/>
              </a:ext>
            </a:extLst>
          </p:cNvPr>
          <p:cNvSpPr/>
          <p:nvPr/>
        </p:nvSpPr>
        <p:spPr>
          <a:xfrm>
            <a:off x="334268" y="4981539"/>
            <a:ext cx="1769809" cy="3441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CLUSTERING</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angle: Rounded Corners 12">
            <a:extLst>
              <a:ext uri="{FF2B5EF4-FFF2-40B4-BE49-F238E27FC236}">
                <a16:creationId xmlns:a16="http://schemas.microsoft.com/office/drawing/2014/main" id="{444EBEB2-B288-40BA-BC67-9DB11F5B3AF6}"/>
              </a:ext>
            </a:extLst>
          </p:cNvPr>
          <p:cNvSpPr/>
          <p:nvPr/>
        </p:nvSpPr>
        <p:spPr>
          <a:xfrm>
            <a:off x="4095128" y="3944249"/>
            <a:ext cx="786585"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NLP </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ectangle: Rounded Corners 13">
            <a:extLst>
              <a:ext uri="{FF2B5EF4-FFF2-40B4-BE49-F238E27FC236}">
                <a16:creationId xmlns:a16="http://schemas.microsoft.com/office/drawing/2014/main" id="{152056D5-669B-FC12-A2F6-D14A87E08959}"/>
              </a:ext>
            </a:extLst>
          </p:cNvPr>
          <p:cNvSpPr/>
          <p:nvPr/>
        </p:nvSpPr>
        <p:spPr>
          <a:xfrm>
            <a:off x="3556807" y="4374047"/>
            <a:ext cx="1922211" cy="3441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DEEP LEARNING </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ectangle: Rounded Corners 14">
            <a:extLst>
              <a:ext uri="{FF2B5EF4-FFF2-40B4-BE49-F238E27FC236}">
                <a16:creationId xmlns:a16="http://schemas.microsoft.com/office/drawing/2014/main" id="{6D99D6C9-6296-57F1-5661-160266FA5BB4}"/>
              </a:ext>
            </a:extLst>
          </p:cNvPr>
          <p:cNvSpPr/>
          <p:nvPr/>
        </p:nvSpPr>
        <p:spPr>
          <a:xfrm>
            <a:off x="3556807" y="4823191"/>
            <a:ext cx="2231927" cy="4104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NEURAL NETWORK</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Rectangle: Rounded Corners 15">
            <a:extLst>
              <a:ext uri="{FF2B5EF4-FFF2-40B4-BE49-F238E27FC236}">
                <a16:creationId xmlns:a16="http://schemas.microsoft.com/office/drawing/2014/main" id="{A8D491D7-B6D6-0B6F-7BA2-8D86798CE481}"/>
              </a:ext>
            </a:extLst>
          </p:cNvPr>
          <p:cNvSpPr/>
          <p:nvPr/>
        </p:nvSpPr>
        <p:spPr>
          <a:xfrm>
            <a:off x="6946486" y="3824008"/>
            <a:ext cx="1641987" cy="49284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LLM MODELS</a:t>
            </a:r>
            <a:endParaRPr lang="en-IN" b="1" dirty="0"/>
          </a:p>
        </p:txBody>
      </p:sp>
      <p:sp>
        <p:nvSpPr>
          <p:cNvPr id="17" name="Rectangle: Rounded Corners 16">
            <a:extLst>
              <a:ext uri="{FF2B5EF4-FFF2-40B4-BE49-F238E27FC236}">
                <a16:creationId xmlns:a16="http://schemas.microsoft.com/office/drawing/2014/main" id="{B63FEC36-D3E3-40FA-D224-532BA091C796}"/>
              </a:ext>
            </a:extLst>
          </p:cNvPr>
          <p:cNvSpPr/>
          <p:nvPr/>
        </p:nvSpPr>
        <p:spPr>
          <a:xfrm>
            <a:off x="6692090" y="5796820"/>
            <a:ext cx="820999" cy="3232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META</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Rectangle: Rounded Corners 17">
            <a:extLst>
              <a:ext uri="{FF2B5EF4-FFF2-40B4-BE49-F238E27FC236}">
                <a16:creationId xmlns:a16="http://schemas.microsoft.com/office/drawing/2014/main" id="{C920312B-AD81-2292-05D8-5FC033C21A08}"/>
              </a:ext>
            </a:extLst>
          </p:cNvPr>
          <p:cNvSpPr/>
          <p:nvPr/>
        </p:nvSpPr>
        <p:spPr>
          <a:xfrm>
            <a:off x="6644155" y="5347252"/>
            <a:ext cx="1194625" cy="3140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GOOGLE</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Rectangle: Rounded Corners 18">
            <a:extLst>
              <a:ext uri="{FF2B5EF4-FFF2-40B4-BE49-F238E27FC236}">
                <a16:creationId xmlns:a16="http://schemas.microsoft.com/office/drawing/2014/main" id="{6F1CABFF-357B-6F5D-3AD6-B808F6072068}"/>
              </a:ext>
            </a:extLst>
          </p:cNvPr>
          <p:cNvSpPr/>
          <p:nvPr/>
        </p:nvSpPr>
        <p:spPr>
          <a:xfrm>
            <a:off x="6636775" y="4852043"/>
            <a:ext cx="1125799"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OPEN AI</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Rectangle: Rounded Corners 19">
            <a:extLst>
              <a:ext uri="{FF2B5EF4-FFF2-40B4-BE49-F238E27FC236}">
                <a16:creationId xmlns:a16="http://schemas.microsoft.com/office/drawing/2014/main" id="{427F15EC-2934-8E72-7878-8672F474E25A}"/>
              </a:ext>
            </a:extLst>
          </p:cNvPr>
          <p:cNvSpPr/>
          <p:nvPr/>
        </p:nvSpPr>
        <p:spPr>
          <a:xfrm>
            <a:off x="6692090" y="6229521"/>
            <a:ext cx="1125800" cy="405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CLAUDE</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Rectangle: Rounded Corners 20">
            <a:extLst>
              <a:ext uri="{FF2B5EF4-FFF2-40B4-BE49-F238E27FC236}">
                <a16:creationId xmlns:a16="http://schemas.microsoft.com/office/drawing/2014/main" id="{8861634A-538F-8D27-427A-B95B9138E0ED}"/>
              </a:ext>
            </a:extLst>
          </p:cNvPr>
          <p:cNvSpPr/>
          <p:nvPr/>
        </p:nvSpPr>
        <p:spPr>
          <a:xfrm>
            <a:off x="280215" y="1476064"/>
            <a:ext cx="1661656"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SUPERVISED LEARNING</a:t>
            </a:r>
            <a:endParaRPr lang="en-IN" b="1" dirty="0">
              <a:ln w="22225">
                <a:solidFill>
                  <a:schemeClr val="accent2"/>
                </a:solidFill>
                <a:prstDash val="solid"/>
              </a:ln>
              <a:solidFill>
                <a:schemeClr val="accent2">
                  <a:lumMod val="40000"/>
                  <a:lumOff val="60000"/>
                </a:schemeClr>
              </a:solidFill>
            </a:endParaRPr>
          </a:p>
        </p:txBody>
      </p:sp>
      <p:sp>
        <p:nvSpPr>
          <p:cNvPr id="22" name="Rectangle: Rounded Corners 21">
            <a:extLst>
              <a:ext uri="{FF2B5EF4-FFF2-40B4-BE49-F238E27FC236}">
                <a16:creationId xmlns:a16="http://schemas.microsoft.com/office/drawing/2014/main" id="{D684167E-C91A-EE37-0658-EFBDA291BF88}"/>
              </a:ext>
            </a:extLst>
          </p:cNvPr>
          <p:cNvSpPr/>
          <p:nvPr/>
        </p:nvSpPr>
        <p:spPr>
          <a:xfrm>
            <a:off x="3468312" y="1496604"/>
            <a:ext cx="1922211"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UNSUPERVISED LEARNING</a:t>
            </a:r>
            <a:endParaRPr lang="en-IN" b="1" dirty="0">
              <a:ln w="22225">
                <a:solidFill>
                  <a:schemeClr val="accent2"/>
                </a:solidFill>
                <a:prstDash val="solid"/>
              </a:ln>
              <a:solidFill>
                <a:schemeClr val="accent2">
                  <a:lumMod val="40000"/>
                  <a:lumOff val="60000"/>
                </a:schemeClr>
              </a:solidFill>
            </a:endParaRPr>
          </a:p>
        </p:txBody>
      </p:sp>
      <p:sp>
        <p:nvSpPr>
          <p:cNvPr id="23" name="Rectangle: Rounded Corners 22">
            <a:extLst>
              <a:ext uri="{FF2B5EF4-FFF2-40B4-BE49-F238E27FC236}">
                <a16:creationId xmlns:a16="http://schemas.microsoft.com/office/drawing/2014/main" id="{45913140-B15C-33E8-BA1D-EF01D31BB2DD}"/>
              </a:ext>
            </a:extLst>
          </p:cNvPr>
          <p:cNvSpPr/>
          <p:nvPr/>
        </p:nvSpPr>
        <p:spPr>
          <a:xfrm>
            <a:off x="6536018" y="1500218"/>
            <a:ext cx="2118856" cy="648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REINFORCEMENT LEARNING</a:t>
            </a:r>
            <a:endParaRPr lang="en-IN" b="1" dirty="0">
              <a:ln w="22225">
                <a:solidFill>
                  <a:schemeClr val="accent2"/>
                </a:solidFill>
                <a:prstDash val="solid"/>
              </a:ln>
              <a:solidFill>
                <a:schemeClr val="accent2">
                  <a:lumMod val="40000"/>
                  <a:lumOff val="60000"/>
                </a:schemeClr>
              </a:solidFill>
            </a:endParaRPr>
          </a:p>
        </p:txBody>
      </p:sp>
      <p:sp>
        <p:nvSpPr>
          <p:cNvPr id="44" name="Arrow: Down 43">
            <a:extLst>
              <a:ext uri="{FF2B5EF4-FFF2-40B4-BE49-F238E27FC236}">
                <a16:creationId xmlns:a16="http://schemas.microsoft.com/office/drawing/2014/main" id="{0821A4A8-9261-63E2-B7BA-07BF9CE7F37E}"/>
              </a:ext>
            </a:extLst>
          </p:cNvPr>
          <p:cNvSpPr/>
          <p:nvPr/>
        </p:nvSpPr>
        <p:spPr>
          <a:xfrm>
            <a:off x="7514315" y="2249765"/>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E4B0751E-BC37-185A-2017-7A376421C5F8}"/>
              </a:ext>
            </a:extLst>
          </p:cNvPr>
          <p:cNvSpPr/>
          <p:nvPr/>
        </p:nvSpPr>
        <p:spPr>
          <a:xfrm>
            <a:off x="4321262" y="2217660"/>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438DE9AD-E062-631A-6D27-E87B92E8E507}"/>
              </a:ext>
            </a:extLst>
          </p:cNvPr>
          <p:cNvSpPr/>
          <p:nvPr/>
        </p:nvSpPr>
        <p:spPr>
          <a:xfrm>
            <a:off x="894733" y="2253519"/>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F167B5F3-4830-97BC-27DD-99306EE222E8}"/>
              </a:ext>
            </a:extLst>
          </p:cNvPr>
          <p:cNvSpPr/>
          <p:nvPr/>
        </p:nvSpPr>
        <p:spPr>
          <a:xfrm>
            <a:off x="7514315" y="3292973"/>
            <a:ext cx="223641"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87F6857D-B13F-0839-388B-82C8C5FD0612}"/>
              </a:ext>
            </a:extLst>
          </p:cNvPr>
          <p:cNvSpPr/>
          <p:nvPr/>
        </p:nvSpPr>
        <p:spPr>
          <a:xfrm>
            <a:off x="4380266" y="3406317"/>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76615395-D7A8-24F2-6A7C-A1F73D5107EC}"/>
              </a:ext>
            </a:extLst>
          </p:cNvPr>
          <p:cNvSpPr/>
          <p:nvPr/>
        </p:nvSpPr>
        <p:spPr>
          <a:xfrm>
            <a:off x="914392" y="3467173"/>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9ED2B0C4-6791-AFE6-E2D2-223B7F936798}"/>
              </a:ext>
            </a:extLst>
          </p:cNvPr>
          <p:cNvSpPr/>
          <p:nvPr/>
        </p:nvSpPr>
        <p:spPr>
          <a:xfrm>
            <a:off x="7513089" y="4351544"/>
            <a:ext cx="216310" cy="465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Arrow Connector 65">
            <a:extLst>
              <a:ext uri="{FF2B5EF4-FFF2-40B4-BE49-F238E27FC236}">
                <a16:creationId xmlns:a16="http://schemas.microsoft.com/office/drawing/2014/main" id="{141A5953-4344-80E0-90C7-964F564DDD3D}"/>
              </a:ext>
            </a:extLst>
          </p:cNvPr>
          <p:cNvCxnSpPr>
            <a:cxnSpLocks/>
          </p:cNvCxnSpPr>
          <p:nvPr/>
        </p:nvCxnSpPr>
        <p:spPr>
          <a:xfrm flipH="1">
            <a:off x="1986106" y="850409"/>
            <a:ext cx="1482206" cy="625655"/>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3961FDEA-C698-580A-D9E2-B6838060BB46}"/>
              </a:ext>
            </a:extLst>
          </p:cNvPr>
          <p:cNvCxnSpPr>
            <a:cxnSpLocks/>
          </p:cNvCxnSpPr>
          <p:nvPr/>
        </p:nvCxnSpPr>
        <p:spPr>
          <a:xfrm>
            <a:off x="5324156" y="775031"/>
            <a:ext cx="1875519" cy="645628"/>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a:extLst>
              <a:ext uri="{FF2B5EF4-FFF2-40B4-BE49-F238E27FC236}">
                <a16:creationId xmlns:a16="http://schemas.microsoft.com/office/drawing/2014/main" id="{2C0C8BAF-746C-C1AC-5125-BDFE912A68AB}"/>
              </a:ext>
            </a:extLst>
          </p:cNvPr>
          <p:cNvCxnSpPr>
            <a:cxnSpLocks/>
          </p:cNvCxnSpPr>
          <p:nvPr/>
        </p:nvCxnSpPr>
        <p:spPr>
          <a:xfrm>
            <a:off x="4321262" y="896866"/>
            <a:ext cx="0" cy="503192"/>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1" name="Right Brace 80">
            <a:extLst>
              <a:ext uri="{FF2B5EF4-FFF2-40B4-BE49-F238E27FC236}">
                <a16:creationId xmlns:a16="http://schemas.microsoft.com/office/drawing/2014/main" id="{1A657398-92EC-B612-7FC0-B231319DBFD9}"/>
              </a:ext>
            </a:extLst>
          </p:cNvPr>
          <p:cNvSpPr/>
          <p:nvPr/>
        </p:nvSpPr>
        <p:spPr>
          <a:xfrm>
            <a:off x="7838797" y="4960603"/>
            <a:ext cx="963561" cy="1517584"/>
          </a:xfrm>
          <a:prstGeom prst="rightBrac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pic>
        <p:nvPicPr>
          <p:cNvPr id="83" name="Picture 2">
            <a:extLst>
              <a:ext uri="{FF2B5EF4-FFF2-40B4-BE49-F238E27FC236}">
                <a16:creationId xmlns:a16="http://schemas.microsoft.com/office/drawing/2014/main" id="{7BC48D98-9B01-C8E1-A859-E7D09554A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358" y="-1"/>
            <a:ext cx="3357697" cy="3965207"/>
          </a:xfrm>
          <a:prstGeom prst="rect">
            <a:avLst/>
          </a:prstGeom>
          <a:noFill/>
          <a:effectLst>
            <a:glow rad="127000">
              <a:srgbClr val="FF0000"/>
            </a:glow>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84" name="Rectangle: Rounded Corners 83">
            <a:extLst>
              <a:ext uri="{FF2B5EF4-FFF2-40B4-BE49-F238E27FC236}">
                <a16:creationId xmlns:a16="http://schemas.microsoft.com/office/drawing/2014/main" id="{6D9788BF-DA73-A5D5-CBB7-E898A9E203A7}"/>
              </a:ext>
            </a:extLst>
          </p:cNvPr>
          <p:cNvSpPr/>
          <p:nvPr/>
        </p:nvSpPr>
        <p:spPr>
          <a:xfrm>
            <a:off x="8943650" y="5410285"/>
            <a:ext cx="1125799" cy="6182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AI AGENTS</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5" name="Rectangle: Rounded Corners 84">
            <a:extLst>
              <a:ext uri="{FF2B5EF4-FFF2-40B4-BE49-F238E27FC236}">
                <a16:creationId xmlns:a16="http://schemas.microsoft.com/office/drawing/2014/main" id="{C57A4B9C-B7AE-6239-3C58-71BBFFEF9590}"/>
              </a:ext>
            </a:extLst>
          </p:cNvPr>
          <p:cNvSpPr/>
          <p:nvPr/>
        </p:nvSpPr>
        <p:spPr>
          <a:xfrm>
            <a:off x="10702503" y="5073531"/>
            <a:ext cx="1125799"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CREW AI</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6" name="Rectangle: Rounded Corners 85">
            <a:extLst>
              <a:ext uri="{FF2B5EF4-FFF2-40B4-BE49-F238E27FC236}">
                <a16:creationId xmlns:a16="http://schemas.microsoft.com/office/drawing/2014/main" id="{EAA74E3A-8AB6-597E-D8DD-21F45F98C2AE}"/>
              </a:ext>
            </a:extLst>
          </p:cNvPr>
          <p:cNvSpPr/>
          <p:nvPr/>
        </p:nvSpPr>
        <p:spPr>
          <a:xfrm>
            <a:off x="10704916" y="5621497"/>
            <a:ext cx="1359432" cy="3750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SUPER AGI</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8" name="Rectangle: Rounded Corners 87">
            <a:extLst>
              <a:ext uri="{FF2B5EF4-FFF2-40B4-BE49-F238E27FC236}">
                <a16:creationId xmlns:a16="http://schemas.microsoft.com/office/drawing/2014/main" id="{0B1106AB-3FA4-C69E-E80F-E89C8D4416A0}"/>
              </a:ext>
            </a:extLst>
          </p:cNvPr>
          <p:cNvSpPr/>
          <p:nvPr/>
        </p:nvSpPr>
        <p:spPr>
          <a:xfrm>
            <a:off x="10704916" y="6207739"/>
            <a:ext cx="1125799" cy="3367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Unfetch</a:t>
            </a: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p:txBody>
      </p:sp>
      <p:cxnSp>
        <p:nvCxnSpPr>
          <p:cNvPr id="90" name="Straight Arrow Connector 89">
            <a:extLst>
              <a:ext uri="{FF2B5EF4-FFF2-40B4-BE49-F238E27FC236}">
                <a16:creationId xmlns:a16="http://schemas.microsoft.com/office/drawing/2014/main" id="{FA4EA9EB-9720-4635-1FE9-2BC6AF91AB98}"/>
              </a:ext>
            </a:extLst>
          </p:cNvPr>
          <p:cNvCxnSpPr>
            <a:cxnSpLocks/>
            <a:stCxn id="84" idx="3"/>
          </p:cNvCxnSpPr>
          <p:nvPr/>
        </p:nvCxnSpPr>
        <p:spPr>
          <a:xfrm flipV="1">
            <a:off x="10069449" y="5337249"/>
            <a:ext cx="582900" cy="38214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Arrow Connector 94">
            <a:extLst>
              <a:ext uri="{FF2B5EF4-FFF2-40B4-BE49-F238E27FC236}">
                <a16:creationId xmlns:a16="http://schemas.microsoft.com/office/drawing/2014/main" id="{441B2F45-144C-AF56-4535-9B5C8363D9AE}"/>
              </a:ext>
            </a:extLst>
          </p:cNvPr>
          <p:cNvCxnSpPr>
            <a:cxnSpLocks/>
            <a:endCxn id="86" idx="1"/>
          </p:cNvCxnSpPr>
          <p:nvPr/>
        </p:nvCxnSpPr>
        <p:spPr>
          <a:xfrm flipV="1">
            <a:off x="10087004" y="5809012"/>
            <a:ext cx="617912" cy="8961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42085746-F25E-DA32-FEF6-5A2EBBF45AEE}"/>
              </a:ext>
            </a:extLst>
          </p:cNvPr>
          <p:cNvCxnSpPr>
            <a:cxnSpLocks/>
            <a:endCxn id="88" idx="1"/>
          </p:cNvCxnSpPr>
          <p:nvPr/>
        </p:nvCxnSpPr>
        <p:spPr>
          <a:xfrm>
            <a:off x="10069449" y="6028505"/>
            <a:ext cx="635467" cy="3476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8397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7120-3D67-16DF-B353-7CB5639EEF0F}"/>
              </a:ext>
            </a:extLst>
          </p:cNvPr>
          <p:cNvSpPr>
            <a:spLocks noGrp="1"/>
          </p:cNvSpPr>
          <p:nvPr>
            <p:ph type="ctrTitle"/>
          </p:nvPr>
        </p:nvSpPr>
        <p:spPr>
          <a:xfrm>
            <a:off x="0" y="73742"/>
            <a:ext cx="12103510" cy="649922"/>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4000" b="1" dirty="0">
                <a:solidFill>
                  <a:schemeClr val="tx2"/>
                </a:solidFill>
                <a:highlight>
                  <a:srgbClr val="FFFF00"/>
                </a:highlight>
                <a:latin typeface="+mn-lt"/>
                <a:ea typeface="+mn-ea"/>
                <a:cs typeface="+mn-cs"/>
              </a:rPr>
              <a:t>What is GENERATIVE AI</a:t>
            </a:r>
          </a:p>
        </p:txBody>
      </p:sp>
      <p:sp>
        <p:nvSpPr>
          <p:cNvPr id="3" name="Subtitle 2">
            <a:extLst>
              <a:ext uri="{FF2B5EF4-FFF2-40B4-BE49-F238E27FC236}">
                <a16:creationId xmlns:a16="http://schemas.microsoft.com/office/drawing/2014/main" id="{7E84B998-CBE9-92C4-E629-34DEDB32CEE2}"/>
              </a:ext>
            </a:extLst>
          </p:cNvPr>
          <p:cNvSpPr>
            <a:spLocks noGrp="1"/>
          </p:cNvSpPr>
          <p:nvPr>
            <p:ph type="subTitle" idx="1"/>
          </p:nvPr>
        </p:nvSpPr>
        <p:spPr>
          <a:xfrm>
            <a:off x="-1" y="796413"/>
            <a:ext cx="12103509" cy="5987845"/>
          </a:xfrm>
        </p:spPr>
        <p:txBody>
          <a:bodyPr>
            <a:noAutofit/>
          </a:bodyPr>
          <a:lstStyle/>
          <a:p>
            <a:pPr algn="l"/>
            <a:r>
              <a:rPr lang="en-US" sz="1800" b="1" dirty="0"/>
              <a:t>Generative AI refers to a subset of artificial intelligence techniques that focus on creating new content or data that resembles the patterns found in existing data. Unlike traditional AI, which often involves classification or prediction, generative AI can produce novel and original outputs.</a:t>
            </a:r>
          </a:p>
          <a:p>
            <a:pPr algn="l"/>
            <a:r>
              <a:rPr lang="en-US" sz="1800" b="1" dirty="0"/>
              <a:t>Here are some key points about generative AI:</a:t>
            </a:r>
          </a:p>
          <a:p>
            <a:pPr algn="l"/>
            <a:r>
              <a:rPr lang="en-US" sz="1800" b="1" dirty="0">
                <a:highlight>
                  <a:srgbClr val="00FF00"/>
                </a:highlight>
              </a:rPr>
              <a:t>Content Creation: </a:t>
            </a:r>
            <a:r>
              <a:rPr lang="en-US" sz="1800" b="1" dirty="0"/>
              <a:t>It can generate various types of content, including text, images, music, and even videos. For example, models like GPT (Generative Pre-trained Transformer) generate human-like text, while models like DALL-E create images from textual descriptions.</a:t>
            </a:r>
          </a:p>
          <a:p>
            <a:pPr algn="l"/>
            <a:r>
              <a:rPr lang="en-US" sz="1800" b="1" dirty="0">
                <a:highlight>
                  <a:srgbClr val="00FF00"/>
                </a:highlight>
              </a:rPr>
              <a:t>Models: </a:t>
            </a:r>
            <a:r>
              <a:rPr lang="en-US" sz="1800" b="1" dirty="0"/>
              <a:t>Common generative models include Generative Adversarial Networks (GANs), Variational Autoencoders (VAEs), and Transformer-based models. GANs consist of two neural networks (a generator and a discriminator) that work against each other to produce realistic outputs. VAEs use probabilistic methods to generate new data. Transformer-based models, like GPT, generate text by predicting the next word in a sequence.</a:t>
            </a:r>
          </a:p>
          <a:p>
            <a:pPr algn="l"/>
            <a:r>
              <a:rPr lang="en-US" sz="1800" b="1" dirty="0">
                <a:highlight>
                  <a:srgbClr val="00FF00"/>
                </a:highlight>
              </a:rPr>
              <a:t>Applications: </a:t>
            </a:r>
            <a:r>
              <a:rPr lang="en-US" sz="1800" b="1" dirty="0"/>
              <a:t>Generative AI has a wide range of applications, including creative writing, art generation, drug discovery, and even simulating realistic environments for training autonomous systems.</a:t>
            </a:r>
          </a:p>
          <a:p>
            <a:pPr algn="l"/>
            <a:r>
              <a:rPr lang="en-US" sz="1800" b="1" dirty="0">
                <a:highlight>
                  <a:srgbClr val="00FF00"/>
                </a:highlight>
              </a:rPr>
              <a:t>Training: </a:t>
            </a:r>
            <a:r>
              <a:rPr lang="en-US" sz="1800" b="1" dirty="0"/>
              <a:t>These models are typically trained on large datasets to learn the underlying patterns and structures. For instance, a model trained on vast amounts of text data can generate coherent and contextually relevant text.</a:t>
            </a:r>
          </a:p>
          <a:p>
            <a:pPr algn="l"/>
            <a:r>
              <a:rPr lang="en-US" sz="1800" b="1" dirty="0">
                <a:highlight>
                  <a:srgbClr val="00FF00"/>
                </a:highlight>
              </a:rPr>
              <a:t>Ethical Considerations: </a:t>
            </a:r>
            <a:r>
              <a:rPr lang="en-US" sz="1800" b="1" dirty="0"/>
              <a:t>The power of generative AI raises ethical concerns, such as the potential for creating misleading information, deepfakes, and other forms of content that can be used maliciously.</a:t>
            </a:r>
          </a:p>
          <a:p>
            <a:pPr algn="l"/>
            <a:r>
              <a:rPr lang="en-US" sz="1800" b="1" dirty="0"/>
              <a:t>Generative AI is a rapidly evolving field with ongoing research and development, expanding its capabilities and applications across various domains.</a:t>
            </a:r>
          </a:p>
          <a:p>
            <a:pPr algn="l"/>
            <a:endParaRPr lang="en-IN" sz="1800" b="1" dirty="0"/>
          </a:p>
        </p:txBody>
      </p:sp>
    </p:spTree>
    <p:extLst>
      <p:ext uri="{BB962C8B-B14F-4D97-AF65-F5344CB8AC3E}">
        <p14:creationId xmlns:p14="http://schemas.microsoft.com/office/powerpoint/2010/main" val="109257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D1AE-C98F-ECB4-43A2-AB7A018505ED}"/>
              </a:ext>
            </a:extLst>
          </p:cNvPr>
          <p:cNvSpPr>
            <a:spLocks noGrp="1"/>
          </p:cNvSpPr>
          <p:nvPr>
            <p:ph type="ctrTitle"/>
          </p:nvPr>
        </p:nvSpPr>
        <p:spPr>
          <a:xfrm>
            <a:off x="0" y="2"/>
            <a:ext cx="12192000" cy="678424"/>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4000" b="1" dirty="0">
                <a:solidFill>
                  <a:schemeClr val="tx2"/>
                </a:solidFill>
                <a:highlight>
                  <a:srgbClr val="FFFF00"/>
                </a:highlight>
                <a:latin typeface="+mn-lt"/>
                <a:ea typeface="+mn-ea"/>
                <a:cs typeface="+mn-cs"/>
              </a:rPr>
              <a:t>WHAT IS CREW AI</a:t>
            </a:r>
          </a:p>
        </p:txBody>
      </p:sp>
      <p:sp>
        <p:nvSpPr>
          <p:cNvPr id="3" name="Subtitle 2">
            <a:extLst>
              <a:ext uri="{FF2B5EF4-FFF2-40B4-BE49-F238E27FC236}">
                <a16:creationId xmlns:a16="http://schemas.microsoft.com/office/drawing/2014/main" id="{DC5087D3-33B4-A0AB-7065-F1B09DEF1C0C}"/>
              </a:ext>
            </a:extLst>
          </p:cNvPr>
          <p:cNvSpPr>
            <a:spLocks noGrp="1"/>
          </p:cNvSpPr>
          <p:nvPr>
            <p:ph type="subTitle" idx="1"/>
          </p:nvPr>
        </p:nvSpPr>
        <p:spPr>
          <a:xfrm>
            <a:off x="0" y="796413"/>
            <a:ext cx="12192000" cy="6061585"/>
          </a:xfrm>
        </p:spPr>
        <p:txBody>
          <a:bodyPr>
            <a:normAutofit fontScale="92500" lnSpcReduction="10000"/>
          </a:bodyPr>
          <a:lstStyle/>
          <a:p>
            <a:pPr marL="342900" indent="-342900" algn="l">
              <a:buFont typeface="Arial" panose="020B0604020202020204" pitchFamily="34" charset="0"/>
              <a:buChar char="•"/>
            </a:pPr>
            <a:r>
              <a:rPr lang="en-US" b="1" dirty="0"/>
              <a:t>Imagine you run a bakery, and you need help managing different tasks like taking orders, baking, and delivering products. </a:t>
            </a:r>
          </a:p>
          <a:p>
            <a:pPr marL="342900" indent="-342900" algn="l">
              <a:buFont typeface="Arial" panose="020B0604020202020204" pitchFamily="34" charset="0"/>
              <a:buChar char="•"/>
            </a:pPr>
            <a:r>
              <a:rPr lang="en-US" b="1" dirty="0"/>
              <a:t>Instead of hiring people for each job, you have a team of virtual assistants (AI agents) that can do these tasks automatically. </a:t>
            </a:r>
          </a:p>
          <a:p>
            <a:pPr marL="342900" indent="-342900" algn="l">
              <a:buFont typeface="Arial" panose="020B0604020202020204" pitchFamily="34" charset="0"/>
              <a:buChar char="•"/>
            </a:pPr>
            <a:r>
              <a:rPr lang="en-US" b="1" dirty="0"/>
              <a:t>One assistant takes orders, another prepares the recipes, and a third handles deliveries</a:t>
            </a:r>
          </a:p>
          <a:p>
            <a:pPr marL="342900" indent="-342900" algn="l">
              <a:buFont typeface="Arial" panose="020B0604020202020204" pitchFamily="34" charset="0"/>
              <a:buChar char="•"/>
            </a:pPr>
            <a:r>
              <a:rPr lang="en-US" b="1" dirty="0"/>
              <a:t>Crew AI acts like the manager, ensuring that all these assistants communicate and work together smoothly to run your bakery without you having to constantly oversee each task.</a:t>
            </a:r>
          </a:p>
          <a:p>
            <a:pPr marL="342900" indent="-342900" algn="l">
              <a:buFont typeface="Arial" panose="020B0604020202020204" pitchFamily="34" charset="0"/>
              <a:buChar char="•"/>
            </a:pPr>
            <a:r>
              <a:rPr lang="en-IN" b="1" dirty="0"/>
              <a:t>Ai agents are intelligent systems that can perform multiple tasks autonomously.  </a:t>
            </a:r>
          </a:p>
          <a:p>
            <a:pPr marL="342900" indent="-342900" algn="l">
              <a:buFont typeface="Arial" panose="020B0604020202020204" pitchFamily="34" charset="0"/>
              <a:buChar char="•"/>
            </a:pPr>
            <a:r>
              <a:rPr lang="en-IN" b="1" dirty="0"/>
              <a:t>AI agents learn over time, making decisions and taking actions, from customer service to content creation</a:t>
            </a:r>
            <a:r>
              <a:rPr lang="en-IN" sz="1800" b="1" dirty="0">
                <a:effectLst/>
                <a:latin typeface="Aptos" panose="020B0004020202020204" pitchFamily="34" charset="0"/>
                <a:ea typeface="Aptos" panose="020B0004020202020204" pitchFamily="34" charset="0"/>
                <a:cs typeface="Times New Roman" panose="02020603050405020304" pitchFamily="18" charset="0"/>
              </a:rPr>
              <a:t>.</a:t>
            </a:r>
          </a:p>
          <a:p>
            <a:pPr marL="342900" indent="-342900" algn="l">
              <a:buFont typeface="Arial" panose="020B0604020202020204" pitchFamily="34" charset="0"/>
              <a:buChar char="•"/>
            </a:pPr>
            <a:r>
              <a:rPr lang="en-IN" b="1" dirty="0"/>
              <a:t>AI agent is like a smart digital helper that can make decisions and take actions on its own.</a:t>
            </a:r>
          </a:p>
          <a:p>
            <a:pPr marL="342900" indent="-342900" algn="l">
              <a:buFont typeface="Arial" panose="020B0604020202020204" pitchFamily="34" charset="0"/>
              <a:buChar char="•"/>
            </a:pPr>
            <a:r>
              <a:rPr lang="en-IN" b="1" dirty="0"/>
              <a:t>Crew ai is a multiple ai agents, each agent playing a specific role, similar to a human team &amp; its primary strength lies in organizing these agents to work together efficiently to complete complex tasks.</a:t>
            </a:r>
          </a:p>
          <a:p>
            <a:pPr marL="342900" indent="-342900" algn="l">
              <a:buFont typeface="Arial" panose="020B0604020202020204" pitchFamily="34" charset="0"/>
              <a:buChar char="•"/>
            </a:pPr>
            <a:r>
              <a:rPr lang="en-IN" b="1" dirty="0"/>
              <a:t>Crew ai is particularly useful for automating multi-agent workflows in tasks like content creation, stock analysis, and email management. </a:t>
            </a:r>
          </a:p>
          <a:p>
            <a:pPr marL="342900" indent="-342900" algn="l">
              <a:buFont typeface="Arial" panose="020B0604020202020204" pitchFamily="34" charset="0"/>
              <a:buChar char="•"/>
            </a:pPr>
            <a:r>
              <a:rPr lang="en-IN" b="1" dirty="0"/>
              <a:t> Crew ai integrates with various large language models (</a:t>
            </a:r>
            <a:r>
              <a:rPr lang="en-IN" b="1" dirty="0" err="1"/>
              <a:t>llms</a:t>
            </a:r>
            <a:r>
              <a:rPr lang="en-IN" b="1" dirty="0"/>
              <a:t>)</a:t>
            </a:r>
          </a:p>
        </p:txBody>
      </p:sp>
    </p:spTree>
    <p:extLst>
      <p:ext uri="{BB962C8B-B14F-4D97-AF65-F5344CB8AC3E}">
        <p14:creationId xmlns:p14="http://schemas.microsoft.com/office/powerpoint/2010/main" val="327813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2ADE-0CFD-968A-D303-DAB84A7EB756}"/>
              </a:ext>
            </a:extLst>
          </p:cNvPr>
          <p:cNvSpPr>
            <a:spLocks noGrp="1"/>
          </p:cNvSpPr>
          <p:nvPr>
            <p:ph type="ctrTitle"/>
          </p:nvPr>
        </p:nvSpPr>
        <p:spPr>
          <a:xfrm>
            <a:off x="0" y="80144"/>
            <a:ext cx="12192000" cy="649922"/>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4000" b="1" dirty="0">
                <a:solidFill>
                  <a:schemeClr val="tx2"/>
                </a:solidFill>
                <a:highlight>
                  <a:srgbClr val="FFFF00"/>
                </a:highlight>
                <a:latin typeface="+mn-lt"/>
                <a:ea typeface="+mn-ea"/>
                <a:cs typeface="+mn-cs"/>
              </a:rPr>
              <a:t>INTRO TO CREW AI </a:t>
            </a:r>
          </a:p>
        </p:txBody>
      </p:sp>
      <p:sp>
        <p:nvSpPr>
          <p:cNvPr id="3" name="Subtitle 2">
            <a:extLst>
              <a:ext uri="{FF2B5EF4-FFF2-40B4-BE49-F238E27FC236}">
                <a16:creationId xmlns:a16="http://schemas.microsoft.com/office/drawing/2014/main" id="{39D2EA5E-BF1F-E57D-02C3-9EE9F9218DFF}"/>
              </a:ext>
            </a:extLst>
          </p:cNvPr>
          <p:cNvSpPr>
            <a:spLocks noGrp="1"/>
          </p:cNvSpPr>
          <p:nvPr>
            <p:ph type="subTitle" idx="1"/>
          </p:nvPr>
        </p:nvSpPr>
        <p:spPr>
          <a:xfrm>
            <a:off x="73742" y="865239"/>
            <a:ext cx="12044516" cy="5912617"/>
          </a:xfrm>
          <a:gradFill>
            <a:gsLst>
              <a:gs pos="99000">
                <a:srgbClr val="DCF0FA"/>
              </a:gs>
              <a:gs pos="100000">
                <a:srgbClr val="8BCEED"/>
              </a:gs>
              <a:gs pos="94000">
                <a:srgbClr val="9ED6F0"/>
              </a:gs>
              <a:gs pos="100000">
                <a:srgbClr val="74C4E9"/>
              </a:gs>
              <a:gs pos="100000">
                <a:srgbClr val="9DD5F0"/>
              </a:gs>
              <a:gs pos="83000">
                <a:schemeClr val="accent1">
                  <a:lumMod val="5000"/>
                  <a:lumOff val="95000"/>
                </a:schemeClr>
              </a:gs>
              <a:gs pos="91000">
                <a:schemeClr val="accent1">
                  <a:lumMod val="45000"/>
                  <a:lumOff val="55000"/>
                </a:schemeClr>
              </a:gs>
              <a:gs pos="100000">
                <a:srgbClr val="ADDCF2"/>
              </a:gs>
              <a:gs pos="100000">
                <a:schemeClr val="accent1">
                  <a:lumMod val="45000"/>
                  <a:lumOff val="55000"/>
                </a:schemeClr>
              </a:gs>
              <a:gs pos="100000">
                <a:schemeClr val="accent1">
                  <a:lumMod val="30000"/>
                  <a:lumOff val="70000"/>
                </a:schemeClr>
              </a:gs>
            </a:gsLst>
            <a:lin ang="5400000" scaled="1"/>
          </a:gradFill>
        </p:spPr>
        <p:txBody>
          <a:bodyPr/>
          <a:lstStyle/>
          <a:p>
            <a:pPr marL="342900" indent="-342900" algn="l">
              <a:buFont typeface="Arial" panose="020B0604020202020204" pitchFamily="34" charset="0"/>
              <a:buChar char="•"/>
            </a:pPr>
            <a:r>
              <a:rPr lang="en-IN" b="1" dirty="0"/>
              <a:t>Request to refer to the official website </a:t>
            </a:r>
            <a:r>
              <a:rPr lang="en-IN" b="1" dirty="0">
                <a:sym typeface="Wingdings" panose="05000000000000000000" pitchFamily="2" charset="2"/>
              </a:rPr>
              <a:t></a:t>
            </a:r>
            <a:r>
              <a:rPr lang="en-IN" b="1" dirty="0"/>
              <a:t> </a:t>
            </a:r>
            <a:r>
              <a:rPr lang="en-IN" b="1" u="sng" dirty="0"/>
              <a:t>https://www.crewai.com/ </a:t>
            </a:r>
          </a:p>
          <a:p>
            <a:endParaRPr lang="en-IN" dirty="0"/>
          </a:p>
          <a:p>
            <a:endParaRPr lang="en-IN" dirty="0"/>
          </a:p>
          <a:p>
            <a:endParaRPr lang="en-IN" dirty="0"/>
          </a:p>
          <a:p>
            <a:endParaRPr lang="en-IN" dirty="0"/>
          </a:p>
          <a:p>
            <a:endParaRPr lang="en-IN" dirty="0"/>
          </a:p>
          <a:p>
            <a:endParaRPr lang="en-IN" dirty="0"/>
          </a:p>
          <a:p>
            <a:endParaRPr lang="en-IN" dirty="0"/>
          </a:p>
          <a:p>
            <a:pPr marL="342900" indent="-342900" algn="l">
              <a:buFont typeface="Arial" panose="020B0604020202020204" pitchFamily="34" charset="0"/>
              <a:buChar char="•"/>
            </a:pPr>
            <a:r>
              <a:rPr lang="en-IN" b="1" dirty="0"/>
              <a:t>Refer to the documents </a:t>
            </a:r>
            <a:r>
              <a:rPr lang="en-IN" b="1" dirty="0">
                <a:sym typeface="Wingdings" panose="05000000000000000000" pitchFamily="2" charset="2"/>
              </a:rPr>
              <a:t></a:t>
            </a:r>
            <a:r>
              <a:rPr lang="en-IN" b="1" dirty="0"/>
              <a:t> </a:t>
            </a:r>
            <a:r>
              <a:rPr lang="en-IN" b="1" u="sng" dirty="0">
                <a:hlinkClick r:id="rId2"/>
              </a:rPr>
              <a:t>https://docs.crewai.com/</a:t>
            </a:r>
            <a:endParaRPr lang="en-IN" b="1" u="sng" dirty="0"/>
          </a:p>
          <a:p>
            <a:pPr marL="342900" indent="-342900" algn="l">
              <a:buFont typeface="Arial" panose="020B0604020202020204" pitchFamily="34" charset="0"/>
              <a:buChar char="•"/>
            </a:pPr>
            <a:r>
              <a:rPr lang="en-IN" b="1" dirty="0"/>
              <a:t>Crew ai </a:t>
            </a:r>
            <a:r>
              <a:rPr lang="en-IN" b="1" dirty="0" err="1"/>
              <a:t>github</a:t>
            </a:r>
            <a:r>
              <a:rPr lang="en-IN" b="1" dirty="0"/>
              <a:t> </a:t>
            </a:r>
            <a:r>
              <a:rPr lang="en-IN" b="1" dirty="0">
                <a:sym typeface="Wingdings" panose="05000000000000000000" pitchFamily="2" charset="2"/>
              </a:rPr>
              <a:t></a:t>
            </a:r>
            <a:r>
              <a:rPr lang="en-IN" b="1" dirty="0"/>
              <a:t> </a:t>
            </a:r>
            <a:r>
              <a:rPr lang="en-IN" b="1" dirty="0">
                <a:hlinkClick r:id="rId3"/>
              </a:rPr>
              <a:t>https://github.com/crewAIInc/crewAI</a:t>
            </a:r>
            <a:endParaRPr lang="en-IN" b="1"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3BEAAF60-0F4C-13A4-D1CC-4BF209FFDA14}"/>
              </a:ext>
            </a:extLst>
          </p:cNvPr>
          <p:cNvPicPr>
            <a:picLocks noChangeAspect="1"/>
          </p:cNvPicPr>
          <p:nvPr/>
        </p:nvPicPr>
        <p:blipFill>
          <a:blip r:embed="rId4"/>
          <a:stretch>
            <a:fillRect/>
          </a:stretch>
        </p:blipFill>
        <p:spPr>
          <a:xfrm>
            <a:off x="599406" y="1389364"/>
            <a:ext cx="10261633" cy="3025320"/>
          </a:xfrm>
          <a:prstGeom prst="rect">
            <a:avLst/>
          </a:prstGeom>
        </p:spPr>
      </p:pic>
    </p:spTree>
    <p:extLst>
      <p:ext uri="{BB962C8B-B14F-4D97-AF65-F5344CB8AC3E}">
        <p14:creationId xmlns:p14="http://schemas.microsoft.com/office/powerpoint/2010/main" val="163290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1CCC-C632-E332-BC15-55D4E1D7AF4E}"/>
              </a:ext>
            </a:extLst>
          </p:cNvPr>
          <p:cNvSpPr>
            <a:spLocks noGrp="1"/>
          </p:cNvSpPr>
          <p:nvPr>
            <p:ph type="ctrTitle"/>
          </p:nvPr>
        </p:nvSpPr>
        <p:spPr>
          <a:xfrm>
            <a:off x="0" y="49161"/>
            <a:ext cx="12192000" cy="594137"/>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3600" b="1" dirty="0">
                <a:solidFill>
                  <a:schemeClr val="tx2"/>
                </a:solidFill>
                <a:highlight>
                  <a:srgbClr val="FFFF00"/>
                </a:highlight>
                <a:latin typeface="+mn-lt"/>
                <a:ea typeface="+mn-ea"/>
                <a:cs typeface="+mn-cs"/>
              </a:rPr>
              <a:t>LLM MODELS vs CREW AI AGENTS</a:t>
            </a:r>
          </a:p>
        </p:txBody>
      </p:sp>
      <p:sp>
        <p:nvSpPr>
          <p:cNvPr id="3" name="Subtitle 2">
            <a:extLst>
              <a:ext uri="{FF2B5EF4-FFF2-40B4-BE49-F238E27FC236}">
                <a16:creationId xmlns:a16="http://schemas.microsoft.com/office/drawing/2014/main" id="{A60E4613-BF8F-C818-6AAE-CACBFD6EBE91}"/>
              </a:ext>
            </a:extLst>
          </p:cNvPr>
          <p:cNvSpPr>
            <a:spLocks noGrp="1"/>
          </p:cNvSpPr>
          <p:nvPr>
            <p:ph type="subTitle" idx="1"/>
          </p:nvPr>
        </p:nvSpPr>
        <p:spPr>
          <a:xfrm>
            <a:off x="0" y="717755"/>
            <a:ext cx="12192000" cy="6140245"/>
          </a:xfrm>
        </p:spPr>
        <p:txBody>
          <a:bodyPr>
            <a:normAutofit fontScale="85000" lnSpcReduction="20000"/>
          </a:bodyPr>
          <a:lstStyle/>
          <a:p>
            <a:pPr algn="l"/>
            <a:r>
              <a:rPr lang="en-IN" b="1" dirty="0">
                <a:solidFill>
                  <a:schemeClr val="tx2"/>
                </a:solidFill>
                <a:highlight>
                  <a:srgbClr val="FFFF00"/>
                </a:highlight>
              </a:rPr>
              <a:t>LLMs (Large Language Models):</a:t>
            </a:r>
          </a:p>
          <a:p>
            <a:pPr marL="342900" indent="-342900" algn="l">
              <a:buFont typeface="Arial" panose="020B0604020202020204" pitchFamily="34" charset="0"/>
              <a:buChar char="•"/>
            </a:pPr>
            <a:r>
              <a:rPr lang="en-US" b="1" dirty="0"/>
              <a:t>Their primary function of </a:t>
            </a:r>
            <a:r>
              <a:rPr lang="en-US" b="1" dirty="0" err="1"/>
              <a:t>llm</a:t>
            </a:r>
            <a:r>
              <a:rPr lang="en-US" b="1" dirty="0"/>
              <a:t> models is to process and generate language, answer questions, write content, image generation and can answer complex questions, write essays, summarize articles, and engage in detailed conversations.</a:t>
            </a:r>
          </a:p>
          <a:p>
            <a:pPr marL="342900" indent="-342900" algn="l">
              <a:buFont typeface="Arial" panose="020B0604020202020204" pitchFamily="34" charset="0"/>
              <a:buChar char="•"/>
            </a:pPr>
            <a:r>
              <a:rPr lang="en-US" b="1" dirty="0"/>
              <a:t>They are highly generalized models, meaning they can handle a broad range of tasks like answering questions, generating text, or translating languages.</a:t>
            </a:r>
          </a:p>
          <a:p>
            <a:pPr marL="342900" indent="-342900" algn="l">
              <a:buFont typeface="Arial" panose="020B0604020202020204" pitchFamily="34" charset="0"/>
              <a:buChar char="•"/>
            </a:pPr>
            <a:r>
              <a:rPr lang="en-US" b="1" dirty="0"/>
              <a:t>LLMs: Best suited for applications like conversational AI (chatbots), content creation, customer support, translation, summarization, or coding help.</a:t>
            </a:r>
          </a:p>
          <a:p>
            <a:pPr marL="342900" indent="-342900" algn="l">
              <a:buFont typeface="Arial" panose="020B0604020202020204" pitchFamily="34" charset="0"/>
              <a:buChar char="•"/>
            </a:pPr>
            <a:r>
              <a:rPr lang="en-US" b="1" dirty="0"/>
              <a:t>Example: A business using GPT-4 to generate customer service responses or to summarize documents.</a:t>
            </a:r>
          </a:p>
          <a:p>
            <a:pPr algn="l"/>
            <a:r>
              <a:rPr lang="en-US" b="1" dirty="0">
                <a:solidFill>
                  <a:schemeClr val="tx2"/>
                </a:solidFill>
                <a:highlight>
                  <a:srgbClr val="FFFF00"/>
                </a:highlight>
              </a:rPr>
              <a:t>CREW AI Agents:</a:t>
            </a:r>
          </a:p>
          <a:p>
            <a:pPr marL="342900" indent="-342900" algn="l">
              <a:buFont typeface="Arial" panose="020B0604020202020204" pitchFamily="34" charset="0"/>
              <a:buChar char="•"/>
            </a:pPr>
            <a:r>
              <a:rPr lang="en-US" b="1" dirty="0"/>
              <a:t>Crew AI focuses on multi-agent collaboration, where several specialized AI agents work together to accomplish complex tasks. Each agent might be responsible for a specific function, and Crew AI manages how they communicate and collaborate.</a:t>
            </a:r>
          </a:p>
          <a:p>
            <a:pPr marL="342900" indent="-342900" algn="l">
              <a:buFont typeface="Arial" panose="020B0604020202020204" pitchFamily="34" charset="0"/>
              <a:buChar char="•"/>
            </a:pPr>
            <a:r>
              <a:rPr lang="en-US" b="1" dirty="0"/>
              <a:t>Example: In a project management scenario, one Crew AI agent might handle scheduling, another tracks progress, and another communicates with clients, all working together to achieve the overall goal.</a:t>
            </a:r>
          </a:p>
          <a:p>
            <a:pPr marL="342900" indent="-342900" algn="l">
              <a:buFont typeface="Arial" panose="020B0604020202020204" pitchFamily="34" charset="0"/>
              <a:buChar char="•"/>
            </a:pPr>
            <a:r>
              <a:rPr lang="en-US" b="1" dirty="0"/>
              <a:t>Each agent is more specialized. Instead of one model trying to do everything, multiple agents with different specializations work together, each handling specific parts of a larger task.</a:t>
            </a:r>
          </a:p>
          <a:p>
            <a:pPr marL="342900" indent="-342900" algn="l">
              <a:buFont typeface="Arial" panose="020B0604020202020204" pitchFamily="34" charset="0"/>
              <a:buChar char="•"/>
            </a:pPr>
            <a:r>
              <a:rPr lang="en-US" b="1" dirty="0"/>
              <a:t>A company using Crew AI to automate its sales pipeline, where one agent tracks leads, another schedules meetings, and a third handles email communications.</a:t>
            </a:r>
            <a:endParaRPr lang="en-IN" b="1" dirty="0"/>
          </a:p>
        </p:txBody>
      </p:sp>
    </p:spTree>
    <p:extLst>
      <p:ext uri="{BB962C8B-B14F-4D97-AF65-F5344CB8AC3E}">
        <p14:creationId xmlns:p14="http://schemas.microsoft.com/office/powerpoint/2010/main" val="420020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D1AE-C98F-ECB4-43A2-AB7A018505ED}"/>
              </a:ext>
            </a:extLst>
          </p:cNvPr>
          <p:cNvSpPr>
            <a:spLocks noGrp="1"/>
          </p:cNvSpPr>
          <p:nvPr>
            <p:ph type="ctrTitle"/>
          </p:nvPr>
        </p:nvSpPr>
        <p:spPr>
          <a:xfrm>
            <a:off x="0" y="77805"/>
            <a:ext cx="12192000" cy="482633"/>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IN" sz="2800" b="1" dirty="0">
                <a:solidFill>
                  <a:schemeClr val="tx2"/>
                </a:solidFill>
                <a:highlight>
                  <a:srgbClr val="FFFF00"/>
                </a:highlight>
                <a:latin typeface="+mn-lt"/>
                <a:ea typeface="+mn-ea"/>
                <a:cs typeface="+mn-cs"/>
              </a:rPr>
              <a:t>1st PROJECT:  </a:t>
            </a:r>
            <a:r>
              <a:rPr lang="en-US" sz="2800" b="1" dirty="0">
                <a:solidFill>
                  <a:schemeClr val="tx2"/>
                </a:solidFill>
                <a:highlight>
                  <a:srgbClr val="FFFF00"/>
                </a:highlight>
                <a:latin typeface="+mn-lt"/>
                <a:ea typeface="+mn-ea"/>
                <a:cs typeface="+mn-cs"/>
              </a:rPr>
              <a:t>CREW AI INTEGRATION WITH OPEN AI API &amp; SERPER API KEY</a:t>
            </a:r>
            <a:endParaRPr lang="en-IN" sz="2800" b="1" dirty="0">
              <a:solidFill>
                <a:schemeClr val="tx2"/>
              </a:solidFill>
              <a:highlight>
                <a:srgbClr val="FFFF00"/>
              </a:highlight>
              <a:latin typeface="+mn-lt"/>
              <a:ea typeface="+mn-ea"/>
              <a:cs typeface="+mn-cs"/>
            </a:endParaRPr>
          </a:p>
        </p:txBody>
      </p:sp>
      <p:sp>
        <p:nvSpPr>
          <p:cNvPr id="3" name="Subtitle 2">
            <a:extLst>
              <a:ext uri="{FF2B5EF4-FFF2-40B4-BE49-F238E27FC236}">
                <a16:creationId xmlns:a16="http://schemas.microsoft.com/office/drawing/2014/main" id="{DC5087D3-33B4-A0AB-7065-F1B09DEF1C0C}"/>
              </a:ext>
            </a:extLst>
          </p:cNvPr>
          <p:cNvSpPr>
            <a:spLocks noGrp="1"/>
          </p:cNvSpPr>
          <p:nvPr>
            <p:ph type="subTitle" idx="1"/>
          </p:nvPr>
        </p:nvSpPr>
        <p:spPr>
          <a:xfrm>
            <a:off x="0" y="560439"/>
            <a:ext cx="12192000" cy="6297562"/>
          </a:xfrm>
        </p:spPr>
        <p:txBody>
          <a:bodyPr>
            <a:normAutofit/>
          </a:bodyPr>
          <a:lstStyle/>
          <a:p>
            <a:pPr marL="342900" indent="-342900" algn="l">
              <a:buFont typeface="Wingdings" panose="05000000000000000000" pitchFamily="2" charset="2"/>
              <a:buChar char="Ø"/>
            </a:pPr>
            <a:r>
              <a:rPr lang="en-IN" b="1" dirty="0">
                <a:highlight>
                  <a:srgbClr val="FFFF00"/>
                </a:highlight>
              </a:rPr>
              <a:t>Software application – GOOGLE COLAB</a:t>
            </a:r>
          </a:p>
          <a:p>
            <a:pPr marL="342900" indent="-342900" algn="l">
              <a:buFont typeface="Wingdings" panose="05000000000000000000" pitchFamily="2" charset="2"/>
              <a:buChar char="Ø"/>
            </a:pPr>
            <a:r>
              <a:rPr lang="en-IN" b="1" dirty="0">
                <a:highlight>
                  <a:srgbClr val="FFFF00"/>
                </a:highlight>
              </a:rPr>
              <a:t>Reference – GITHUB CREW AI</a:t>
            </a:r>
          </a:p>
          <a:p>
            <a:pPr marL="342900" indent="-342900" algn="l">
              <a:buFont typeface="Wingdings" panose="05000000000000000000" pitchFamily="2" charset="2"/>
              <a:buChar char="Ø"/>
            </a:pPr>
            <a:r>
              <a:rPr lang="en-IN" b="1" dirty="0">
                <a:highlight>
                  <a:srgbClr val="FFFF00"/>
                </a:highlight>
              </a:rPr>
              <a:t>LLM MODEL – OPEN AI API KEY (PAID ONE) </a:t>
            </a:r>
            <a:r>
              <a:rPr lang="en-IN" b="1" dirty="0">
                <a:highlight>
                  <a:srgbClr val="FFFF00"/>
                </a:highlight>
                <a:sym typeface="Wingdings" panose="05000000000000000000" pitchFamily="2" charset="2"/>
              </a:rPr>
              <a:t> PLATFORM.OPENAI.COM</a:t>
            </a:r>
            <a:endParaRPr lang="en-IN" b="1" dirty="0">
              <a:highlight>
                <a:srgbClr val="FFFF00"/>
              </a:highlight>
            </a:endParaRPr>
          </a:p>
          <a:p>
            <a:pPr marL="342900" indent="-342900" algn="l">
              <a:buFont typeface="Wingdings" panose="05000000000000000000" pitchFamily="2" charset="2"/>
              <a:buChar char="Ø"/>
            </a:pPr>
            <a:r>
              <a:rPr lang="en-IN" b="1" dirty="0">
                <a:highlight>
                  <a:srgbClr val="FFFF00"/>
                </a:highlight>
              </a:rPr>
              <a:t>SERPER API KEY </a:t>
            </a:r>
            <a:r>
              <a:rPr lang="en-IN" b="1" dirty="0">
                <a:highlight>
                  <a:srgbClr val="FFFF00"/>
                </a:highlight>
                <a:sym typeface="Wingdings" panose="05000000000000000000" pitchFamily="2" charset="2"/>
              </a:rPr>
              <a:t> </a:t>
            </a:r>
            <a:r>
              <a:rPr lang="en-IN" b="1" u="sng" dirty="0">
                <a:highlight>
                  <a:srgbClr val="FFFF00"/>
                </a:highlight>
                <a:sym typeface="Wingdings" panose="05000000000000000000" pitchFamily="2" charset="2"/>
                <a:hlinkClick r:id="rId2"/>
              </a:rPr>
              <a:t>https://serper.dev/</a:t>
            </a:r>
            <a:endParaRPr lang="en-IN" b="1" u="sng" dirty="0">
              <a:highlight>
                <a:srgbClr val="FFFF00"/>
              </a:highlight>
              <a:sym typeface="Wingdings" panose="05000000000000000000" pitchFamily="2" charset="2"/>
            </a:endParaRPr>
          </a:p>
          <a:p>
            <a:pPr algn="l"/>
            <a:r>
              <a:rPr lang="en-IN" b="1" dirty="0">
                <a:solidFill>
                  <a:schemeClr val="tx2"/>
                </a:solidFill>
                <a:highlight>
                  <a:srgbClr val="FFFF00"/>
                </a:highlight>
              </a:rPr>
              <a:t>WHAT IS SERPER ?</a:t>
            </a:r>
          </a:p>
          <a:p>
            <a:pPr marL="342900" indent="-342900" algn="l">
              <a:buFont typeface="Arial" panose="020B0604020202020204" pitchFamily="34" charset="0"/>
              <a:buChar char="•"/>
            </a:pPr>
            <a:r>
              <a:rPr lang="en-US" sz="2000" b="1" dirty="0">
                <a:ea typeface="Cambria" panose="02040503050406030204" pitchFamily="18" charset="0"/>
              </a:rPr>
              <a:t>SERPER IS AN API THAT ALLOWS DEVELOPERS TO RETRIEVE GOOGLE SEARCH RESULTS IN A STRUCTURED FORMAT. IT CAN BE USED TO PULL SEARCH DATA, SUCH AS WEB PAGES, NEWS ARTICLES, AND SUMMARIES, AND INTEGRATE THEM INTO OTHER APPLICATIONS. THIS IS PARTICULARLY USEFUL FOR BUILDING SEARCH FUNCTIONALITIES WITHIN APPS WITHOUT RELYING DIRECTLY ON GOOGLE'S TRADITIONAL INTERFACE.</a:t>
            </a:r>
          </a:p>
          <a:p>
            <a:pPr marL="342900" indent="-342900" algn="l">
              <a:buFont typeface="Arial" panose="020B0604020202020204" pitchFamily="34" charset="0"/>
              <a:buChar char="•"/>
            </a:pPr>
            <a:r>
              <a:rPr lang="en-US" sz="2000" b="1" dirty="0">
                <a:ea typeface="Cambria" panose="02040503050406030204" pitchFamily="18" charset="0"/>
              </a:rPr>
              <a:t>FOR EXAMPLE, DEVELOPERS CAN USE THE SERPER API TO AUTOMATICALLY FETCH AND SUMMARIZE NEWS ARTICLES RELATED TO SPECIFIC SEARCH QUERIES, MAKING IT EASIER TO GENERATE QUICK INSIGHTS FROM GOOGLE SEARCH RESULTS. THE API IS COMMONLY USED IN CONJUNCTION WITH TOOLS LIKE LANGCHAIN, WHERE IT HELPS STREAMLINE WORKFLOWS BY COMBINING SEARCH AND AI-GENERATED SUMMARIES, SUCH AS SUMMARIZING SEARCH RESULTS USING MODELS LIKE GPT</a:t>
            </a:r>
          </a:p>
          <a:p>
            <a:pPr marL="342900" indent="-342900" algn="l">
              <a:buFont typeface="Arial" panose="020B0604020202020204" pitchFamily="34" charset="0"/>
              <a:buChar char="•"/>
            </a:pPr>
            <a:r>
              <a:rPr lang="en-US" sz="2000" b="1" dirty="0">
                <a:ea typeface="Cambria" panose="02040503050406030204" pitchFamily="18" charset="0"/>
              </a:rPr>
              <a:t>THIS TOOL CAN BE HELPFUL FOR BUILDING APPS THAT NEED TO DISPLAY SEARCH CONTENT OR ANALYZE SEARCH RESULTS PROGRAMMATICALLY, MAKING IT A FLEXIBLE RESOURCE FOR DEVELOPERS.</a:t>
            </a:r>
            <a:endParaRPr lang="en-IN" sz="2000" b="1" dirty="0">
              <a:ea typeface="Cambria" panose="02040503050406030204" pitchFamily="18" charset="0"/>
            </a:endParaRPr>
          </a:p>
        </p:txBody>
      </p:sp>
    </p:spTree>
    <p:extLst>
      <p:ext uri="{BB962C8B-B14F-4D97-AF65-F5344CB8AC3E}">
        <p14:creationId xmlns:p14="http://schemas.microsoft.com/office/powerpoint/2010/main" val="371099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0BAD-E505-ED7B-2176-4EE899DA8905}"/>
              </a:ext>
            </a:extLst>
          </p:cNvPr>
          <p:cNvSpPr>
            <a:spLocks noGrp="1"/>
          </p:cNvSpPr>
          <p:nvPr>
            <p:ph type="ctrTitle"/>
          </p:nvPr>
        </p:nvSpPr>
        <p:spPr>
          <a:xfrm>
            <a:off x="0" y="44245"/>
            <a:ext cx="12083845" cy="482633"/>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91440" tIns="45720" rIns="91440" bIns="45720" rtlCol="0" anchor="b">
            <a:spAutoFit/>
          </a:bodyPr>
          <a:lstStyle/>
          <a:p>
            <a:r>
              <a:rPr lang="en-US" sz="2800" b="1" dirty="0">
                <a:solidFill>
                  <a:schemeClr val="tx2"/>
                </a:solidFill>
                <a:highlight>
                  <a:srgbClr val="FFFF00"/>
                </a:highlight>
                <a:latin typeface="+mn-lt"/>
                <a:ea typeface="+mn-ea"/>
                <a:cs typeface="+mn-cs"/>
              </a:rPr>
              <a:t>2nd PROJECT – Crew AI Integration with Gemini, </a:t>
            </a:r>
            <a:r>
              <a:rPr lang="en-US" sz="2800" b="1" dirty="0" err="1">
                <a:solidFill>
                  <a:schemeClr val="tx2"/>
                </a:solidFill>
                <a:highlight>
                  <a:srgbClr val="FFFF00"/>
                </a:highlight>
                <a:latin typeface="+mn-lt"/>
                <a:ea typeface="+mn-ea"/>
                <a:cs typeface="+mn-cs"/>
              </a:rPr>
              <a:t>LangChain</a:t>
            </a:r>
            <a:r>
              <a:rPr lang="en-US" sz="2800" b="1" dirty="0">
                <a:solidFill>
                  <a:schemeClr val="tx2"/>
                </a:solidFill>
                <a:highlight>
                  <a:srgbClr val="FFFF00"/>
                </a:highlight>
                <a:latin typeface="+mn-lt"/>
                <a:ea typeface="+mn-ea"/>
                <a:cs typeface="+mn-cs"/>
              </a:rPr>
              <a:t>, </a:t>
            </a:r>
            <a:r>
              <a:rPr lang="en-US" sz="2800" b="1" dirty="0" err="1">
                <a:solidFill>
                  <a:schemeClr val="tx2"/>
                </a:solidFill>
                <a:highlight>
                  <a:srgbClr val="FFFF00"/>
                </a:highlight>
                <a:latin typeface="+mn-lt"/>
                <a:ea typeface="+mn-ea"/>
                <a:cs typeface="+mn-cs"/>
              </a:rPr>
              <a:t>DuckDuckgo</a:t>
            </a:r>
            <a:endParaRPr lang="en-IN" sz="2800" b="1" dirty="0">
              <a:solidFill>
                <a:schemeClr val="tx2"/>
              </a:solidFill>
              <a:highlight>
                <a:srgbClr val="FFFF00"/>
              </a:highlight>
              <a:latin typeface="+mn-lt"/>
              <a:ea typeface="+mn-ea"/>
              <a:cs typeface="+mn-cs"/>
            </a:endParaRPr>
          </a:p>
        </p:txBody>
      </p:sp>
      <p:sp>
        <p:nvSpPr>
          <p:cNvPr id="3" name="Subtitle 2">
            <a:extLst>
              <a:ext uri="{FF2B5EF4-FFF2-40B4-BE49-F238E27FC236}">
                <a16:creationId xmlns:a16="http://schemas.microsoft.com/office/drawing/2014/main" id="{728C4285-8F99-A78A-2981-D896D3B7197C}"/>
              </a:ext>
            </a:extLst>
          </p:cNvPr>
          <p:cNvSpPr>
            <a:spLocks noGrp="1"/>
          </p:cNvSpPr>
          <p:nvPr>
            <p:ph type="subTitle" idx="1"/>
          </p:nvPr>
        </p:nvSpPr>
        <p:spPr>
          <a:xfrm>
            <a:off x="0" y="639097"/>
            <a:ext cx="12083845" cy="6174658"/>
          </a:xfrm>
        </p:spPr>
        <p:txBody>
          <a:bodyPr>
            <a:normAutofit fontScale="77500" lnSpcReduction="20000"/>
          </a:bodyPr>
          <a:lstStyle/>
          <a:p>
            <a:pPr marL="342900" indent="-342900" algn="l">
              <a:buFont typeface="Wingdings" panose="05000000000000000000" pitchFamily="2" charset="2"/>
              <a:buChar char="Ø"/>
            </a:pPr>
            <a:r>
              <a:rPr lang="en-IN" b="1" dirty="0">
                <a:highlight>
                  <a:srgbClr val="FFFF00"/>
                </a:highlight>
              </a:rPr>
              <a:t>Software Application </a:t>
            </a:r>
            <a:r>
              <a:rPr lang="en-IN" b="1" dirty="0">
                <a:highlight>
                  <a:srgbClr val="FFFF00"/>
                </a:highlight>
                <a:sym typeface="Wingdings" panose="05000000000000000000" pitchFamily="2" charset="2"/>
              </a:rPr>
              <a:t> Google Collab</a:t>
            </a:r>
          </a:p>
          <a:p>
            <a:pPr marL="342900" indent="-342900" algn="l">
              <a:buFont typeface="Wingdings" panose="05000000000000000000" pitchFamily="2" charset="2"/>
              <a:buChar char="Ø"/>
            </a:pPr>
            <a:r>
              <a:rPr lang="en-IN" b="1" dirty="0">
                <a:highlight>
                  <a:srgbClr val="FFFF00"/>
                </a:highlight>
                <a:sym typeface="Wingdings" panose="05000000000000000000" pitchFamily="2" charset="2"/>
              </a:rPr>
              <a:t>Crew AI  </a:t>
            </a:r>
            <a:r>
              <a:rPr lang="en-US" b="1" dirty="0">
                <a:highlight>
                  <a:srgbClr val="FFFF00"/>
                </a:highlight>
              </a:rPr>
              <a:t>from </a:t>
            </a:r>
            <a:r>
              <a:rPr lang="en-US" b="1" dirty="0" err="1">
                <a:highlight>
                  <a:srgbClr val="FFFF00"/>
                </a:highlight>
              </a:rPr>
              <a:t>crewai</a:t>
            </a:r>
            <a:r>
              <a:rPr lang="en-US" b="1" dirty="0">
                <a:highlight>
                  <a:srgbClr val="FFFF00"/>
                </a:highlight>
              </a:rPr>
              <a:t> import Agent, Task, Crew, Process</a:t>
            </a:r>
          </a:p>
          <a:p>
            <a:pPr marL="342900" indent="-342900" algn="l">
              <a:buFont typeface="Wingdings" panose="05000000000000000000" pitchFamily="2" charset="2"/>
              <a:buChar char="Ø"/>
            </a:pPr>
            <a:r>
              <a:rPr lang="en-IN" b="1" dirty="0" err="1">
                <a:highlight>
                  <a:srgbClr val="FFFF00"/>
                </a:highlight>
              </a:rPr>
              <a:t>duckduckgo</a:t>
            </a:r>
            <a:r>
              <a:rPr lang="en-IN" b="1" dirty="0">
                <a:highlight>
                  <a:srgbClr val="FFFF00"/>
                </a:highlight>
              </a:rPr>
              <a:t>-search || </a:t>
            </a:r>
            <a:r>
              <a:rPr lang="en-IN" b="1" dirty="0" err="1">
                <a:highlight>
                  <a:srgbClr val="FFFF00"/>
                </a:highlight>
              </a:rPr>
              <a:t>huggingface_hub</a:t>
            </a:r>
            <a:r>
              <a:rPr lang="en-IN" b="1" dirty="0">
                <a:highlight>
                  <a:srgbClr val="FFFF00"/>
                </a:highlight>
              </a:rPr>
              <a:t> || </a:t>
            </a:r>
            <a:r>
              <a:rPr lang="en-IN" b="1" dirty="0" err="1">
                <a:highlight>
                  <a:srgbClr val="FFFF00"/>
                </a:highlight>
              </a:rPr>
              <a:t>langchain_google_genai</a:t>
            </a:r>
            <a:endParaRPr lang="en-IN" b="1" dirty="0">
              <a:highlight>
                <a:srgbClr val="FFFF00"/>
              </a:highlight>
            </a:endParaRPr>
          </a:p>
          <a:p>
            <a:pPr algn="l"/>
            <a:endParaRPr lang="en-IN" b="1" dirty="0">
              <a:highlight>
                <a:srgbClr val="FFFF00"/>
              </a:highlight>
            </a:endParaRPr>
          </a:p>
          <a:p>
            <a:pPr algn="l"/>
            <a:r>
              <a:rPr lang="en-US" b="1" dirty="0">
                <a:highlight>
                  <a:srgbClr val="00FF00"/>
                </a:highlight>
              </a:rPr>
              <a:t>DuckDuckGo-Search:</a:t>
            </a:r>
          </a:p>
          <a:p>
            <a:pPr algn="l">
              <a:buFont typeface="Arial" panose="020B0604020202020204" pitchFamily="34" charset="0"/>
              <a:buChar char="•"/>
            </a:pPr>
            <a:r>
              <a:rPr lang="en-US" b="1" dirty="0"/>
              <a:t>Purpose: DuckDuckGo Search API provides a way to query the DuckDuckGo search engine, which is known for privacy-focused search results.</a:t>
            </a:r>
          </a:p>
          <a:p>
            <a:pPr algn="l">
              <a:buFont typeface="Arial" panose="020B0604020202020204" pitchFamily="34" charset="0"/>
              <a:buChar char="•"/>
            </a:pPr>
            <a:r>
              <a:rPr lang="en-US" b="1" dirty="0"/>
              <a:t>Use Case: It’s widely used to fetch web search results without user tracking or ad profiling, making it a popular choice for privacy-conscious developers.</a:t>
            </a:r>
          </a:p>
          <a:p>
            <a:pPr algn="l"/>
            <a:r>
              <a:rPr lang="en-US" b="1" dirty="0" err="1">
                <a:highlight>
                  <a:srgbClr val="00FF00"/>
                </a:highlight>
              </a:rPr>
              <a:t>Huggingface</a:t>
            </a:r>
            <a:r>
              <a:rPr lang="en-US" b="1" dirty="0">
                <a:highlight>
                  <a:srgbClr val="00FF00"/>
                </a:highlight>
              </a:rPr>
              <a:t> Hub:</a:t>
            </a:r>
          </a:p>
          <a:p>
            <a:pPr algn="l">
              <a:buFont typeface="Arial" panose="020B0604020202020204" pitchFamily="34" charset="0"/>
              <a:buChar char="•"/>
            </a:pPr>
            <a:r>
              <a:rPr lang="en-US" b="1" dirty="0"/>
              <a:t>Purpose: </a:t>
            </a:r>
            <a:r>
              <a:rPr lang="en-US" b="1" dirty="0" err="1"/>
              <a:t>Huggingface</a:t>
            </a:r>
            <a:r>
              <a:rPr lang="en-US" b="1" dirty="0"/>
              <a:t> Hub is a repository and API platform for hosting and sharing machine learning models, datasets, and tools, particularly focused on natural language processing (NLP) models such as BERT, GPT, etc.</a:t>
            </a:r>
          </a:p>
          <a:p>
            <a:pPr algn="l">
              <a:buFont typeface="Arial" panose="020B0604020202020204" pitchFamily="34" charset="0"/>
              <a:buChar char="•"/>
            </a:pPr>
            <a:r>
              <a:rPr lang="en-US" b="1" dirty="0"/>
              <a:t>Use Case: Developers use it to integrate pre-trained models into applications like chatbots, translation systems, or any AI-driven text generation tasks.</a:t>
            </a:r>
          </a:p>
          <a:p>
            <a:pPr algn="l"/>
            <a:r>
              <a:rPr lang="en-US" b="1" dirty="0" err="1">
                <a:highlight>
                  <a:srgbClr val="00FF00"/>
                </a:highlight>
              </a:rPr>
              <a:t>Langchain</a:t>
            </a:r>
            <a:r>
              <a:rPr lang="en-US" b="1" dirty="0">
                <a:highlight>
                  <a:srgbClr val="00FF00"/>
                </a:highlight>
              </a:rPr>
              <a:t> Google </a:t>
            </a:r>
            <a:r>
              <a:rPr lang="en-US" b="1" dirty="0" err="1">
                <a:highlight>
                  <a:srgbClr val="00FF00"/>
                </a:highlight>
              </a:rPr>
              <a:t>GenAI</a:t>
            </a:r>
            <a:r>
              <a:rPr lang="en-US" b="1" dirty="0">
                <a:highlight>
                  <a:srgbClr val="00FF00"/>
                </a:highlight>
              </a:rPr>
              <a:t>:</a:t>
            </a:r>
          </a:p>
          <a:p>
            <a:pPr algn="l">
              <a:buFont typeface="Arial" panose="020B0604020202020204" pitchFamily="34" charset="0"/>
              <a:buChar char="•"/>
            </a:pPr>
            <a:r>
              <a:rPr lang="en-US" b="1" dirty="0"/>
              <a:t>Purpose: This is part of the </a:t>
            </a:r>
            <a:r>
              <a:rPr lang="en-US" b="1" dirty="0" err="1"/>
              <a:t>Langchain</a:t>
            </a:r>
            <a:r>
              <a:rPr lang="en-US" b="1" dirty="0"/>
              <a:t> framework, which allows developers to build applications with language models and integrate them into various tools. The Google </a:t>
            </a:r>
            <a:r>
              <a:rPr lang="en-US" b="1" dirty="0" err="1"/>
              <a:t>GenAI</a:t>
            </a:r>
            <a:r>
              <a:rPr lang="en-US" b="1" dirty="0"/>
              <a:t> tool leverages Google’s generative AI for NLP tasks.</a:t>
            </a:r>
          </a:p>
          <a:p>
            <a:pPr algn="l">
              <a:buFont typeface="Arial" panose="020B0604020202020204" pitchFamily="34" charset="0"/>
              <a:buChar char="•"/>
            </a:pPr>
            <a:r>
              <a:rPr lang="en-US" b="1" dirty="0"/>
              <a:t>Use Case: It allows developers to build applications that combine Google’s powerful AI with </a:t>
            </a:r>
            <a:r>
              <a:rPr lang="en-US" b="1" dirty="0" err="1"/>
              <a:t>Langchain’s</a:t>
            </a:r>
            <a:r>
              <a:rPr lang="en-US" b="1" dirty="0"/>
              <a:t> toolkit, enabling complex workflows such as dynamic document generation, intelligent search, and summarization.</a:t>
            </a:r>
            <a:endParaRPr lang="en-IN" b="1" dirty="0"/>
          </a:p>
        </p:txBody>
      </p:sp>
    </p:spTree>
    <p:extLst>
      <p:ext uri="{BB962C8B-B14F-4D97-AF65-F5344CB8AC3E}">
        <p14:creationId xmlns:p14="http://schemas.microsoft.com/office/powerpoint/2010/main" val="388264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2407</TotalTime>
  <Words>1618</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vt:lpstr>
      <vt:lpstr>Roboto</vt:lpstr>
      <vt:lpstr>Wingdings</vt:lpstr>
      <vt:lpstr>Office Theme</vt:lpstr>
      <vt:lpstr>PowerPoint Presentation</vt:lpstr>
      <vt:lpstr>AGENDA </vt:lpstr>
      <vt:lpstr>PowerPoint Presentation</vt:lpstr>
      <vt:lpstr>What is GENERATIVE AI</vt:lpstr>
      <vt:lpstr>WHAT IS CREW AI</vt:lpstr>
      <vt:lpstr>INTRO TO CREW AI </vt:lpstr>
      <vt:lpstr>LLM MODELS vs CREW AI AGENTS</vt:lpstr>
      <vt:lpstr>1st PROJECT:  CREW AI INTEGRATION WITH OPEN AI API &amp; SERPER API KEY</vt:lpstr>
      <vt:lpstr>2nd PROJECT – Crew AI Integration with Gemini, LangChain, DuckDuckgo</vt:lpstr>
      <vt:lpstr>GENERATIVE AI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kodi prakash senapati</dc:creator>
  <cp:lastModifiedBy>kodi prakash senapati</cp:lastModifiedBy>
  <cp:revision>31</cp:revision>
  <dcterms:created xsi:type="dcterms:W3CDTF">2024-08-15T14:55:54Z</dcterms:created>
  <dcterms:modified xsi:type="dcterms:W3CDTF">2024-12-21T08:21:31Z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2024-08-15T16:44:16Z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fef07c45-9e0d-4224-8a97-78a39d8ae827</vt:lpwstr>
  </property>
  <property fmtid="{D5CDD505-2E9C-101B-9397-08002B2CF9AE}" pid="7" name="MSIP_Label_defa4170-0d19-0005-0004-bc88714345d2_ActionId">
    <vt:lpwstr>8f9cd9de-9077-4927-8e3b-1f6d62434d4c</vt:lpwstr>
  </property>
  <property fmtid="{D5CDD505-2E9C-101B-9397-08002B2CF9AE}" pid="8" name="MSIP_Label_defa4170-0d19-0005-0004-bc88714345d2_ContentBits">
    <vt:lpwstr>0</vt:lpwstr>
  </property>
</Properties>
</file>