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6" r:id="rId3"/>
    <p:sldId id="271" r:id="rId4"/>
    <p:sldId id="258" r:id="rId5"/>
    <p:sldId id="272" r:id="rId6"/>
    <p:sldId id="273" r:id="rId7"/>
    <p:sldId id="274" r:id="rId8"/>
    <p:sldId id="259" r:id="rId9"/>
    <p:sldId id="264" r:id="rId10"/>
    <p:sldId id="260" r:id="rId11"/>
    <p:sldId id="269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FF9B-3ACD-E776-529A-DAD2DA0C2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2937A-4B0A-D761-5846-47B0FE102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9B381-6A6E-C9AC-65A9-1474D10A9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31476-2945-450B-A608-1D6788CA896E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BD094-F47A-51D2-F4E0-8E7A658A9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F3CF6-D047-BA65-5AD7-6173F68D5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19D0A-CC6B-4A5D-ABF3-51B5599D8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400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9B1C7-BEF3-91A3-74EB-17BFFE67E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760CB4-7E32-6F28-B48D-CF315AA10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F777E-9499-9DFB-CF04-619BE82AA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31476-2945-450B-A608-1D6788CA896E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75E77-D0E8-1407-A9BA-D0CE83A13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C1BF4-ECDD-38F8-7FE1-A5F796AEF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19D0A-CC6B-4A5D-ABF3-51B5599D8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754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547730-3DDF-3CB6-60C9-303BAEFBA2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E9DA31-3F8B-B2F5-A4DA-D03FA57C2F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F1580-18F3-0360-CBD8-34AB0760E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31476-2945-450B-A608-1D6788CA896E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B1CAE-2B23-5C6F-5B8A-35ED53F36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04D8D-3C6E-BF3C-25AD-8AAA4F3CE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19D0A-CC6B-4A5D-ABF3-51B5599D8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868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34807-0EA0-3DDE-B515-88777B6E1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A1175-62F9-C544-D221-AB15B355F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59ECE-F2D8-36C8-169B-13A3D33A7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31476-2945-450B-A608-1D6788CA896E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044C6-D0FA-D6CC-2061-5A9D86C9D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6487C-F11C-2F0A-817E-73FA5604D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19D0A-CC6B-4A5D-ABF3-51B5599D8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548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05FF3-1BE7-786B-E28C-9ADBEAF6D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097DB-71BB-BDF3-0A28-5EDAF813D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2862B-3A8D-E574-95B7-D2569E42C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31476-2945-450B-A608-1D6788CA896E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FAEAD-FAC9-FE72-4113-8836BEC8F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632FB-0AD2-A0B4-085C-A6376C98E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19D0A-CC6B-4A5D-ABF3-51B5599D8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6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918AF-A659-9C17-359C-4FB5364BA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21F2D-60BF-B844-852A-7F2FF60755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CAB1B-167B-A934-D799-E99EA310D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A21F7-013C-2A20-36D1-8A5738288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31476-2945-450B-A608-1D6788CA896E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5CB0DB-AEBD-311D-DE4E-94378D6E2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F850C6-D19B-6623-0954-8F9A6D62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19D0A-CC6B-4A5D-ABF3-51B5599D8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883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272A3-D5EA-19AD-054A-7CB1E2D22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6EE908-A6AE-02D7-CEC8-E9552019C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A3DB34-B268-855D-7018-BB03DCDF5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10F0B-B6FE-21F8-BA5D-9E10978BA3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CA03C7-FB51-EE38-C544-F87A131188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B0C6A6-F782-8978-AE63-12E0273B8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31476-2945-450B-A608-1D6788CA896E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115BCE-00D9-D152-8AA5-351EA1FC6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513745-A377-422E-28A2-53F417C32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19D0A-CC6B-4A5D-ABF3-51B5599D8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263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8BE4B-1652-D8E4-37B4-D8FC05EC0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595AF8-12F4-8A20-FB03-C1084C5EC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31476-2945-450B-A608-1D6788CA896E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391740-F6D5-B430-CA21-B7DED9D8A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33A69C-180B-B61A-7AFD-B1344C669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19D0A-CC6B-4A5D-ABF3-51B5599D8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524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78E604-C97C-D15F-7052-C8BC70E9D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31476-2945-450B-A608-1D6788CA896E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D90116-B139-3B14-758F-2833316D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A2B41D-E36B-503A-AFF9-492D7854B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19D0A-CC6B-4A5D-ABF3-51B5599D8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879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60E81-8F14-2C6D-4ED9-CE978083C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8B26D-634D-B7BF-47B6-12F00454E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28C02-F3E4-CF16-D7D7-CA9EBF511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98B19-8B25-FB5E-A870-C734FB5BD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31476-2945-450B-A608-1D6788CA896E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19305-F40F-A2CF-3B9E-A4B2D1C69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FE0D4C-8157-F33C-9FE0-A1D81A1F0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19D0A-CC6B-4A5D-ABF3-51B5599D8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842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AA9A2-4EA1-943E-1A3C-A3033823A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CCFE64-CFC3-9CB3-D827-345A80440A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2259AD-871B-377C-C8E9-B589ABC97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EA3CD-56D3-32DA-CFD2-BC230FB77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31476-2945-450B-A608-1D6788CA896E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7CED0-9628-A330-083A-2758E0A13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CF0C65-7FAC-F489-E6E9-AD8FF3A1B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19D0A-CC6B-4A5D-ABF3-51B5599D8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008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C4853D-1924-D073-B014-8ED5B1AED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7CAEB-51E1-FACA-8C7F-701078E38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FE3FA-E7F2-F928-42E1-816392C18F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131476-2945-450B-A608-1D6788CA896E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384FF-6E66-72D7-EE2F-FCBB61629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1AAC9-8BED-CB08-5062-959D2FD4C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119D0A-CC6B-4A5D-ABF3-51B5599D8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742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DBCC1-B04A-1365-7E23-37D186C23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44557" y="1052053"/>
            <a:ext cx="7640966" cy="963559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5400" b="1" dirty="0">
                <a:highlight>
                  <a:srgbClr val="FFFF00"/>
                </a:highlight>
              </a:rPr>
              <a:t>1- Introduction to MLOPS</a:t>
            </a:r>
          </a:p>
        </p:txBody>
      </p:sp>
      <p:pic>
        <p:nvPicPr>
          <p:cNvPr id="6" name="Picture 5" descr="Flying soap bubbles">
            <a:extLst>
              <a:ext uri="{FF2B5EF4-FFF2-40B4-BE49-F238E27FC236}">
                <a16:creationId xmlns:a16="http://schemas.microsoft.com/office/drawing/2014/main" id="{56286508-D2CE-156F-3346-40D270B00D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395" r="22467" b="-1"/>
          <a:stretch/>
        </p:blipFill>
        <p:spPr>
          <a:xfrm>
            <a:off x="-1" y="10"/>
            <a:ext cx="4050891" cy="685799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641E54EA-DB62-3E4B-E9BD-34C8221F65D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050890" y="2192594"/>
            <a:ext cx="8072284" cy="441503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</a:rPr>
              <a:t>MLOps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</a:rPr>
              <a:t> stands for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</a:rPr>
              <a:t>Machine Learning Operations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</a:rPr>
              <a:t>It's a set of practices that combines machine learning (ML) and IT operations.</a:t>
            </a: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</a:rPr>
              <a:t>The goal: To automate and streamline the end-to-end process of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</a:rPr>
              <a:t>developing, deploying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</a:rPr>
              <a:t>, and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</a:rPr>
              <a:t>monitoring machine learning models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</a:rPr>
              <a:t> in production. </a:t>
            </a:r>
          </a:p>
        </p:txBody>
      </p:sp>
    </p:spTree>
    <p:extLst>
      <p:ext uri="{BB962C8B-B14F-4D97-AF65-F5344CB8AC3E}">
        <p14:creationId xmlns:p14="http://schemas.microsoft.com/office/powerpoint/2010/main" val="863466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C5D9E0-6861-ECB7-C3CC-B5B6B5EFE9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129F9D8-3805-B045-235E-F73EE91C6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87" y="1071716"/>
            <a:ext cx="11985523" cy="5697794"/>
          </a:xfrm>
        </p:spPr>
        <p:txBody>
          <a:bodyPr/>
          <a:lstStyle/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D9E5C2-04C5-0E72-D7E2-BF8823496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86" y="363795"/>
            <a:ext cx="8278761" cy="609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F9ABED-BC9D-6612-B911-663BB6805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0729" y="363795"/>
            <a:ext cx="3817353" cy="268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378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a data flow&#10;&#10;Description automatically generated with medium confidence">
            <a:extLst>
              <a:ext uri="{FF2B5EF4-FFF2-40B4-BE49-F238E27FC236}">
                <a16:creationId xmlns:a16="http://schemas.microsoft.com/office/drawing/2014/main" id="{8F7473E6-912D-EAF1-C3BF-0BDAEFCEA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23" y="1278194"/>
            <a:ext cx="12024850" cy="4837307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69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AB1418-27AA-5FC3-0C29-668D0D6B8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DB653A2-9303-F00C-1BD8-39DE8A69A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943662"/>
            <a:ext cx="4095498" cy="1060795"/>
          </a:xfrm>
        </p:spPr>
        <p:txBody>
          <a:bodyPr anchor="b">
            <a:normAutofit/>
          </a:bodyPr>
          <a:lstStyle/>
          <a:p>
            <a:r>
              <a:rPr lang="en-IN" sz="5200" b="1" dirty="0">
                <a:solidFill>
                  <a:schemeClr val="tx2"/>
                </a:solidFill>
              </a:rPr>
              <a:t>THANK YOU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48051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28C386-A3A3-3954-9A1A-F7842A06D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8206"/>
            <a:ext cx="5825613" cy="4895731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25" name="Arc 24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609ED4-6044-06F8-1A9F-08CD47CC5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94554" y="2094271"/>
            <a:ext cx="6449961" cy="4365523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200" dirty="0"/>
              <a:t>MLOPS is the fusion of machine learning  and the operation for effective deployment of the ml model into production environment.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200" dirty="0"/>
              <a:t>MLOPS also support continuous integration &amp; continuous delivery or deployment</a:t>
            </a:r>
          </a:p>
        </p:txBody>
      </p:sp>
    </p:spTree>
    <p:extLst>
      <p:ext uri="{BB962C8B-B14F-4D97-AF65-F5344CB8AC3E}">
        <p14:creationId xmlns:p14="http://schemas.microsoft.com/office/powerpoint/2010/main" val="4207477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3E55B8-12A9-61AB-2EFF-899B87527F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657" y="692038"/>
            <a:ext cx="9873343" cy="991504"/>
          </a:xfrm>
        </p:spPr>
        <p:txBody>
          <a:bodyPr anchor="ctr">
            <a:normAutofit/>
          </a:bodyPr>
          <a:lstStyle/>
          <a:p>
            <a:r>
              <a:rPr lang="en-IN" sz="5400" b="1" dirty="0">
                <a:highlight>
                  <a:srgbClr val="FFFF00"/>
                </a:highlight>
              </a:rPr>
              <a:t>2- Why </a:t>
            </a:r>
            <a:r>
              <a:rPr lang="en-IN" sz="5400" b="1" dirty="0" err="1">
                <a:highlight>
                  <a:srgbClr val="FFFF00"/>
                </a:highlight>
              </a:rPr>
              <a:t>MLOps</a:t>
            </a:r>
            <a:r>
              <a:rPr lang="en-IN" sz="5400" b="1" dirty="0">
                <a:highlight>
                  <a:srgbClr val="FFFF00"/>
                </a:highlight>
              </a:rPr>
              <a:t> is Important?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0F90A0E-31E1-642D-F127-AA03EF5B8B4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96463" y="2153266"/>
            <a:ext cx="10999072" cy="331346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</a:rPr>
              <a:t>ML Models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</a:rPr>
              <a:t> are powerful but can be challenging to manage at scale.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</a:rPr>
              <a:t>Without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</a:rPr>
              <a:t>MLOps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</a:rPr>
              <a:t>, deploying machine learning models can become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</a:rPr>
              <a:t>slow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</a:rPr>
              <a:t>error-prone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</a:rPr>
              <a:t>, and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</a:rPr>
              <a:t>difficult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</a:rPr>
              <a:t> to monitor.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dirty="0" err="1"/>
              <a:t>MLOps</a:t>
            </a:r>
            <a:r>
              <a:rPr lang="en-US" sz="2800" dirty="0"/>
              <a:t> helps in: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2400" dirty="0"/>
              <a:t>Faster deployment of models.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2400" dirty="0"/>
              <a:t>Continuous monitoring and updating of models.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2400" b="1" dirty="0"/>
              <a:t>Collaboration</a:t>
            </a:r>
            <a:r>
              <a:rPr lang="en-US" sz="2400" dirty="0"/>
              <a:t> between data scientists and operations teams.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521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07DF12-2A03-EAD4-B3E0-3F0CD146E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583DEE-A730-BE84-ACB3-02C1370CE6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743" y="871229"/>
            <a:ext cx="9733934" cy="4285810"/>
          </a:xfrm>
        </p:spPr>
        <p:txBody>
          <a:bodyPr anchor="t">
            <a:normAutofit fontScale="92500"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/>
              <a:t>To improve collaboration between data scientist &amp; IT operation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/>
              <a:t>To automate and streamline the deployment of machine learning models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/>
              <a:t>To ensure reproducibility and scalability for machine learning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err="1"/>
              <a:t>MLOps</a:t>
            </a:r>
            <a:r>
              <a:rPr lang="en-US" sz="2800" dirty="0"/>
              <a:t> is important because once a machine learning model is trained, it doesn’t just "sit there.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It needs to be continuously improved, updated, and monitored </a:t>
            </a:r>
          </a:p>
          <a:p>
            <a:pPr algn="l"/>
            <a:r>
              <a:rPr lang="en-US" sz="2800" dirty="0"/>
              <a:t>to make sure it delivers the right results over time. Without </a:t>
            </a:r>
            <a:r>
              <a:rPr lang="en-US" sz="2800" dirty="0" err="1"/>
              <a:t>MLOps</a:t>
            </a:r>
            <a:r>
              <a:rPr lang="en-US" sz="2800" dirty="0"/>
              <a:t>, </a:t>
            </a:r>
          </a:p>
          <a:p>
            <a:pPr algn="l"/>
            <a:r>
              <a:rPr lang="en-US" sz="2800" dirty="0"/>
              <a:t>models could fail, get outdated, or become inefficient as </a:t>
            </a:r>
          </a:p>
          <a:p>
            <a:pPr algn="l"/>
            <a:r>
              <a:rPr lang="en-US" sz="2800" dirty="0"/>
              <a:t>conditions change.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45865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8EC778-AFF5-95C1-AC9B-6EEC1175B4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4D077-14E4-BE96-A4F2-E159A3B2D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286" y="1"/>
            <a:ext cx="8892224" cy="15348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800" b="1" kern="1200" dirty="0">
                <a:solidFill>
                  <a:schemeClr val="tx1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rPr>
              <a:t>3- Key Components of </a:t>
            </a:r>
            <a:r>
              <a:rPr lang="en-US" sz="4800" b="1" kern="1200" dirty="0" err="1">
                <a:solidFill>
                  <a:schemeClr val="tx1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rPr>
              <a:t>MLOps</a:t>
            </a:r>
            <a:endParaRPr lang="en-US" sz="4800" b="1" kern="1200" dirty="0">
              <a:solidFill>
                <a:schemeClr val="tx1"/>
              </a:solidFill>
              <a:highlight>
                <a:srgbClr val="FFFF00"/>
              </a:highlight>
              <a:latin typeface="+mj-lt"/>
              <a:ea typeface="+mj-ea"/>
              <a:cs typeface="+mj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B79610E-F422-C9EF-9D8E-D370D6F3422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63284" y="2061836"/>
            <a:ext cx="11038115" cy="462211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/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</a:rPr>
              <a:t>Version Control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</a:rPr>
              <a:t>: Managing changes to data, code, and models.</a:t>
            </a: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</a:rPr>
              <a:t>Continuous Integration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</a:rPr>
              <a:t>: Ensuring that the model code is always ready for deployment.</a:t>
            </a: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</a:rPr>
              <a:t>Model Deployment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</a:rPr>
              <a:t>: Moving models into production environments for real-time predictions.</a:t>
            </a: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</a:rPr>
              <a:t>Model Monitoring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</a:rPr>
              <a:t>: Checking the model’s performance and retraining it if necessary. </a:t>
            </a:r>
          </a:p>
        </p:txBody>
      </p:sp>
      <p:pic>
        <p:nvPicPr>
          <p:cNvPr id="8" name="Graphic 7" descr="Key">
            <a:extLst>
              <a:ext uri="{FF2B5EF4-FFF2-40B4-BE49-F238E27FC236}">
                <a16:creationId xmlns:a16="http://schemas.microsoft.com/office/drawing/2014/main" id="{4E1BED16-269B-FD55-FBDB-469F8130D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9898" y="174050"/>
            <a:ext cx="3371578" cy="2641050"/>
          </a:xfrm>
          <a:prstGeom prst="rect">
            <a:avLst/>
          </a:prstGeom>
        </p:spPr>
      </p:pic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43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4BD7F0-00E3-DEF3-36E5-272DBCA1E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557BD4-CBFE-6276-4D6E-AEE1EB01B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" y="18288"/>
            <a:ext cx="11277600" cy="14070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b="1" kern="1200" dirty="0">
                <a:solidFill>
                  <a:schemeClr val="tx1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rPr>
              <a:t>4- </a:t>
            </a:r>
            <a:r>
              <a:rPr lang="en-US" sz="5400" b="1" kern="1200" dirty="0" err="1">
                <a:solidFill>
                  <a:schemeClr val="tx1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rPr>
              <a:t>MLOps</a:t>
            </a:r>
            <a:r>
              <a:rPr lang="en-US" sz="5400" b="1" kern="1200" dirty="0">
                <a:solidFill>
                  <a:schemeClr val="tx1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rPr>
              <a:t> Workflow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932A3ED-9DB5-599E-EE1D-9406B138EB4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6200" y="1965960"/>
            <a:ext cx="12112752" cy="47940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/>
          <a:p>
            <a:pPr marR="0" lvl="0" algn="l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Step 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: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Data Collection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– Gathering data for training the model.</a:t>
            </a: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R="0" lvl="0" algn="l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Step 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: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Model Training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– Data scientists create and train machine learning models.</a:t>
            </a: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R="0" lvl="0" algn="l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Step 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: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Model Deployment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– Models are deployed into production (used by real-world applications).</a:t>
            </a: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R="0" lvl="0" algn="l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Step 4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: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Model Monitoring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– Continuously monitoring how well the model is performing after deployment.</a:t>
            </a: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R="0" lvl="0" algn="l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Step 5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: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Model Update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– If the model’s performance degrades, it is retrained with new data </a:t>
            </a:r>
          </a:p>
        </p:txBody>
      </p:sp>
    </p:spTree>
    <p:extLst>
      <p:ext uri="{BB962C8B-B14F-4D97-AF65-F5344CB8AC3E}">
        <p14:creationId xmlns:p14="http://schemas.microsoft.com/office/powerpoint/2010/main" val="3006953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BFE323-7FCB-185B-F5C2-C2A89E6FF8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9A1DA-3FAA-27F1-395B-D96C22B55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90" y="1"/>
            <a:ext cx="5919020" cy="11012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b="1" dirty="0">
                <a:highlight>
                  <a:srgbClr val="FFFF00"/>
                </a:highlight>
              </a:rPr>
              <a:t>5- </a:t>
            </a:r>
            <a:r>
              <a:rPr lang="en-US" sz="5400" b="1" dirty="0" err="1">
                <a:highlight>
                  <a:srgbClr val="FFFF00"/>
                </a:highlight>
              </a:rPr>
              <a:t>MLOps</a:t>
            </a:r>
            <a:r>
              <a:rPr lang="en-US" sz="5400" b="1" dirty="0">
                <a:highlight>
                  <a:srgbClr val="FFFF00"/>
                </a:highlight>
              </a:rPr>
              <a:t> Tools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AD70C2F-CDDD-D0BF-A01C-7FE1493D33F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-1" y="1179871"/>
            <a:ext cx="7954297" cy="54962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/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</a:rPr>
              <a:t>MLflow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: A platform for managing the ML lifecycle.</a:t>
            </a: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Kubeflow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: Helps automate the deployment of ML workflows on Kubernetes.</a:t>
            </a: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Docker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: Used to containerize models, making it easier to deploy them in different environments.</a:t>
            </a: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TensorFlow Extended (TFX)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: A production-ready platform for deploying machine learning pipelines.</a:t>
            </a: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Cloud platform also like (AWS, AZUR, GCP) </a:t>
            </a: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dirty="0"/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/>
              <a:t>Databricks 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6" name="Picture 5" descr="D-I-Y tools and crafts">
            <a:extLst>
              <a:ext uri="{FF2B5EF4-FFF2-40B4-BE49-F238E27FC236}">
                <a16:creationId xmlns:a16="http://schemas.microsoft.com/office/drawing/2014/main" id="{016625A7-966D-DE25-D6BB-ABEED595F76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9494" b="-2"/>
          <a:stretch/>
        </p:blipFill>
        <p:spPr>
          <a:xfrm>
            <a:off x="8044542" y="1"/>
            <a:ext cx="4147457" cy="6857999"/>
          </a:xfrm>
          <a:custGeom>
            <a:avLst/>
            <a:gdLst/>
            <a:ahLst/>
            <a:cxnLst/>
            <a:rect l="l" t="t" r="r" b="b"/>
            <a:pathLst>
              <a:path w="7243812" h="6857999">
                <a:moveTo>
                  <a:pt x="609803" y="0"/>
                </a:moveTo>
                <a:lnTo>
                  <a:pt x="1222601" y="0"/>
                </a:lnTo>
                <a:lnTo>
                  <a:pt x="1223032" y="1645"/>
                </a:lnTo>
                <a:lnTo>
                  <a:pt x="1343371" y="1645"/>
                </a:lnTo>
                <a:lnTo>
                  <a:pt x="1343665" y="0"/>
                </a:lnTo>
                <a:lnTo>
                  <a:pt x="1884172" y="0"/>
                </a:lnTo>
                <a:lnTo>
                  <a:pt x="1884280" y="1645"/>
                </a:lnTo>
                <a:lnTo>
                  <a:pt x="7243812" y="1645"/>
                </a:lnTo>
                <a:lnTo>
                  <a:pt x="7243812" y="6857999"/>
                </a:lnTo>
                <a:lnTo>
                  <a:pt x="133676" y="6857999"/>
                </a:lnTo>
                <a:lnTo>
                  <a:pt x="114609" y="6843646"/>
                </a:lnTo>
                <a:cubicBezTo>
                  <a:pt x="106811" y="6836369"/>
                  <a:pt x="103243" y="6828354"/>
                  <a:pt x="111459" y="6817746"/>
                </a:cubicBezTo>
                <a:cubicBezTo>
                  <a:pt x="93943" y="6769544"/>
                  <a:pt x="97901" y="6796071"/>
                  <a:pt x="113412" y="6759582"/>
                </a:cubicBezTo>
                <a:cubicBezTo>
                  <a:pt x="110188" y="6732087"/>
                  <a:pt x="99653" y="6727133"/>
                  <a:pt x="100729" y="6705297"/>
                </a:cubicBezTo>
                <a:cubicBezTo>
                  <a:pt x="94563" y="6675394"/>
                  <a:pt x="99792" y="6669536"/>
                  <a:pt x="87662" y="6640957"/>
                </a:cubicBezTo>
                <a:cubicBezTo>
                  <a:pt x="74199" y="6591883"/>
                  <a:pt x="82185" y="6576319"/>
                  <a:pt x="83084" y="6541313"/>
                </a:cubicBezTo>
                <a:cubicBezTo>
                  <a:pt x="82225" y="6490855"/>
                  <a:pt x="67640" y="6422980"/>
                  <a:pt x="59444" y="6370251"/>
                </a:cubicBezTo>
                <a:cubicBezTo>
                  <a:pt x="51248" y="6317522"/>
                  <a:pt x="30729" y="6270972"/>
                  <a:pt x="33908" y="6224938"/>
                </a:cubicBezTo>
                <a:lnTo>
                  <a:pt x="30063" y="6089693"/>
                </a:lnTo>
                <a:cubicBezTo>
                  <a:pt x="25730" y="6032039"/>
                  <a:pt x="3474" y="5997051"/>
                  <a:pt x="29101" y="5973994"/>
                </a:cubicBezTo>
                <a:cubicBezTo>
                  <a:pt x="17018" y="5940131"/>
                  <a:pt x="41135" y="5955713"/>
                  <a:pt x="33855" y="5939847"/>
                </a:cubicBezTo>
                <a:lnTo>
                  <a:pt x="12982" y="5906467"/>
                </a:lnTo>
                <a:lnTo>
                  <a:pt x="8416" y="5862699"/>
                </a:lnTo>
                <a:cubicBezTo>
                  <a:pt x="7895" y="5838948"/>
                  <a:pt x="8409" y="5853058"/>
                  <a:pt x="12052" y="5823324"/>
                </a:cubicBezTo>
                <a:cubicBezTo>
                  <a:pt x="11631" y="5805291"/>
                  <a:pt x="11213" y="5787258"/>
                  <a:pt x="10793" y="5769225"/>
                </a:cubicBezTo>
                <a:cubicBezTo>
                  <a:pt x="17866" y="5738356"/>
                  <a:pt x="19121" y="5696311"/>
                  <a:pt x="25986" y="5667896"/>
                </a:cubicBezTo>
                <a:cubicBezTo>
                  <a:pt x="16329" y="5647975"/>
                  <a:pt x="42195" y="5619318"/>
                  <a:pt x="43687" y="5594585"/>
                </a:cubicBezTo>
                <a:cubicBezTo>
                  <a:pt x="32512" y="5517959"/>
                  <a:pt x="44052" y="5536542"/>
                  <a:pt x="40019" y="5464225"/>
                </a:cubicBezTo>
                <a:cubicBezTo>
                  <a:pt x="32676" y="5400671"/>
                  <a:pt x="26469" y="5311951"/>
                  <a:pt x="22904" y="5269726"/>
                </a:cubicBezTo>
                <a:cubicBezTo>
                  <a:pt x="19341" y="5227501"/>
                  <a:pt x="14742" y="5212581"/>
                  <a:pt x="18628" y="5210876"/>
                </a:cubicBezTo>
                <a:cubicBezTo>
                  <a:pt x="-20300" y="5161742"/>
                  <a:pt x="15511" y="5141336"/>
                  <a:pt x="5392" y="5111369"/>
                </a:cubicBezTo>
                <a:cubicBezTo>
                  <a:pt x="10662" y="5053859"/>
                  <a:pt x="15546" y="5034036"/>
                  <a:pt x="13324" y="5009272"/>
                </a:cubicBezTo>
                <a:cubicBezTo>
                  <a:pt x="25126" y="4982633"/>
                  <a:pt x="74251" y="4956261"/>
                  <a:pt x="48699" y="4925805"/>
                </a:cubicBezTo>
                <a:cubicBezTo>
                  <a:pt x="76704" y="4931200"/>
                  <a:pt x="39437" y="4888353"/>
                  <a:pt x="62925" y="4877992"/>
                </a:cubicBezTo>
                <a:cubicBezTo>
                  <a:pt x="82480" y="4871554"/>
                  <a:pt x="75731" y="4857054"/>
                  <a:pt x="79496" y="4844323"/>
                </a:cubicBezTo>
                <a:cubicBezTo>
                  <a:pt x="97657" y="4832308"/>
                  <a:pt x="110974" y="4752352"/>
                  <a:pt x="101400" y="4733115"/>
                </a:cubicBezTo>
                <a:cubicBezTo>
                  <a:pt x="108185" y="4679357"/>
                  <a:pt x="119720" y="4662889"/>
                  <a:pt x="111223" y="4625153"/>
                </a:cubicBezTo>
                <a:cubicBezTo>
                  <a:pt x="106592" y="4588197"/>
                  <a:pt x="114401" y="4567830"/>
                  <a:pt x="126359" y="4539168"/>
                </a:cubicBezTo>
                <a:cubicBezTo>
                  <a:pt x="126535" y="4522289"/>
                  <a:pt x="126710" y="4505410"/>
                  <a:pt x="126886" y="4488531"/>
                </a:cubicBezTo>
                <a:cubicBezTo>
                  <a:pt x="126165" y="4473140"/>
                  <a:pt x="132917" y="4437329"/>
                  <a:pt x="135099" y="4411258"/>
                </a:cubicBezTo>
                <a:cubicBezTo>
                  <a:pt x="107667" y="4345686"/>
                  <a:pt x="146840" y="4280033"/>
                  <a:pt x="132327" y="4219510"/>
                </a:cubicBezTo>
                <a:cubicBezTo>
                  <a:pt x="138549" y="4158987"/>
                  <a:pt x="124091" y="4192084"/>
                  <a:pt x="172424" y="4048117"/>
                </a:cubicBezTo>
                <a:cubicBezTo>
                  <a:pt x="167703" y="4015047"/>
                  <a:pt x="203806" y="3905047"/>
                  <a:pt x="177666" y="3878222"/>
                </a:cubicBezTo>
                <a:cubicBezTo>
                  <a:pt x="167714" y="3821305"/>
                  <a:pt x="183914" y="3845122"/>
                  <a:pt x="156982" y="3778166"/>
                </a:cubicBezTo>
                <a:cubicBezTo>
                  <a:pt x="160365" y="3760234"/>
                  <a:pt x="142791" y="3724716"/>
                  <a:pt x="142115" y="3707357"/>
                </a:cubicBezTo>
                <a:cubicBezTo>
                  <a:pt x="139253" y="3688591"/>
                  <a:pt x="140202" y="3672776"/>
                  <a:pt x="139805" y="3665569"/>
                </a:cubicBezTo>
                <a:cubicBezTo>
                  <a:pt x="139778" y="3665084"/>
                  <a:pt x="139750" y="3664599"/>
                  <a:pt x="139723" y="3664114"/>
                </a:cubicBezTo>
                <a:lnTo>
                  <a:pt x="134134" y="3653088"/>
                </a:lnTo>
                <a:lnTo>
                  <a:pt x="126568" y="3641228"/>
                </a:lnTo>
                <a:cubicBezTo>
                  <a:pt x="126560" y="3629488"/>
                  <a:pt x="126549" y="3617747"/>
                  <a:pt x="126540" y="3606007"/>
                </a:cubicBezTo>
                <a:lnTo>
                  <a:pt x="134645" y="3597336"/>
                </a:lnTo>
                <a:lnTo>
                  <a:pt x="131649" y="3586412"/>
                </a:lnTo>
                <a:lnTo>
                  <a:pt x="134221" y="3569719"/>
                </a:lnTo>
                <a:lnTo>
                  <a:pt x="133795" y="3568021"/>
                </a:lnTo>
                <a:lnTo>
                  <a:pt x="130189" y="3553678"/>
                </a:lnTo>
                <a:lnTo>
                  <a:pt x="129827" y="3552249"/>
                </a:lnTo>
                <a:lnTo>
                  <a:pt x="122183" y="3542019"/>
                </a:lnTo>
                <a:lnTo>
                  <a:pt x="112426" y="3531201"/>
                </a:lnTo>
                <a:lnTo>
                  <a:pt x="105626" y="3496391"/>
                </a:lnTo>
                <a:lnTo>
                  <a:pt x="111971" y="3486850"/>
                </a:lnTo>
                <a:lnTo>
                  <a:pt x="106910" y="3476412"/>
                </a:lnTo>
                <a:cubicBezTo>
                  <a:pt x="105781" y="3466028"/>
                  <a:pt x="105824" y="3433967"/>
                  <a:pt x="105209" y="3424545"/>
                </a:cubicBezTo>
                <a:lnTo>
                  <a:pt x="103215" y="3419880"/>
                </a:lnTo>
                <a:lnTo>
                  <a:pt x="104953" y="3415218"/>
                </a:lnTo>
                <a:lnTo>
                  <a:pt x="101255" y="3409825"/>
                </a:lnTo>
                <a:lnTo>
                  <a:pt x="103044" y="3407057"/>
                </a:lnTo>
                <a:lnTo>
                  <a:pt x="89764" y="3378959"/>
                </a:lnTo>
                <a:lnTo>
                  <a:pt x="83991" y="3362948"/>
                </a:lnTo>
                <a:lnTo>
                  <a:pt x="66858" y="3332072"/>
                </a:lnTo>
                <a:lnTo>
                  <a:pt x="69057" y="3325671"/>
                </a:lnTo>
                <a:lnTo>
                  <a:pt x="51631" y="3278130"/>
                </a:lnTo>
                <a:lnTo>
                  <a:pt x="53959" y="3277179"/>
                </a:lnTo>
                <a:lnTo>
                  <a:pt x="60205" y="3262610"/>
                </a:lnTo>
                <a:lnTo>
                  <a:pt x="58998" y="3258677"/>
                </a:lnTo>
                <a:cubicBezTo>
                  <a:pt x="46010" y="3210316"/>
                  <a:pt x="80872" y="3236545"/>
                  <a:pt x="45170" y="3180546"/>
                </a:cubicBezTo>
                <a:cubicBezTo>
                  <a:pt x="53643" y="3171780"/>
                  <a:pt x="52550" y="3163902"/>
                  <a:pt x="45228" y="3151828"/>
                </a:cubicBezTo>
                <a:cubicBezTo>
                  <a:pt x="39651" y="3128169"/>
                  <a:pt x="64667" y="3124610"/>
                  <a:pt x="45020" y="3103777"/>
                </a:cubicBezTo>
                <a:cubicBezTo>
                  <a:pt x="59127" y="3105196"/>
                  <a:pt x="41123" y="3057428"/>
                  <a:pt x="57092" y="3065434"/>
                </a:cubicBezTo>
                <a:cubicBezTo>
                  <a:pt x="55435" y="3051512"/>
                  <a:pt x="40803" y="3032637"/>
                  <a:pt x="35088" y="3020247"/>
                </a:cubicBezTo>
                <a:cubicBezTo>
                  <a:pt x="32503" y="3002537"/>
                  <a:pt x="18197" y="3001119"/>
                  <a:pt x="22803" y="2991092"/>
                </a:cubicBezTo>
                <a:cubicBezTo>
                  <a:pt x="24338" y="2987749"/>
                  <a:pt x="27975" y="2983455"/>
                  <a:pt x="34850" y="2977278"/>
                </a:cubicBezTo>
                <a:cubicBezTo>
                  <a:pt x="22587" y="2954448"/>
                  <a:pt x="35600" y="2946689"/>
                  <a:pt x="36223" y="2911749"/>
                </a:cubicBezTo>
                <a:cubicBezTo>
                  <a:pt x="35158" y="2886513"/>
                  <a:pt x="29761" y="2843788"/>
                  <a:pt x="28462" y="2825860"/>
                </a:cubicBezTo>
                <a:cubicBezTo>
                  <a:pt x="28449" y="2818634"/>
                  <a:pt x="28437" y="2811409"/>
                  <a:pt x="28424" y="2804183"/>
                </a:cubicBezTo>
                <a:lnTo>
                  <a:pt x="21292" y="2790136"/>
                </a:lnTo>
                <a:lnTo>
                  <a:pt x="16179" y="2760208"/>
                </a:lnTo>
                <a:lnTo>
                  <a:pt x="22858" y="2751112"/>
                </a:lnTo>
                <a:lnTo>
                  <a:pt x="18505" y="2740278"/>
                </a:lnTo>
                <a:lnTo>
                  <a:pt x="22482" y="2726489"/>
                </a:lnTo>
                <a:lnTo>
                  <a:pt x="18175" y="2725052"/>
                </a:lnTo>
                <a:lnTo>
                  <a:pt x="10521" y="2715895"/>
                </a:lnTo>
                <a:lnTo>
                  <a:pt x="25499" y="2665666"/>
                </a:lnTo>
                <a:lnTo>
                  <a:pt x="30658" y="2635351"/>
                </a:lnTo>
                <a:cubicBezTo>
                  <a:pt x="30723" y="2625597"/>
                  <a:pt x="30791" y="2615842"/>
                  <a:pt x="30857" y="2606088"/>
                </a:cubicBezTo>
                <a:lnTo>
                  <a:pt x="37532" y="2596456"/>
                </a:lnTo>
                <a:cubicBezTo>
                  <a:pt x="41239" y="2582253"/>
                  <a:pt x="34640" y="2564757"/>
                  <a:pt x="36511" y="2549900"/>
                </a:cubicBezTo>
                <a:lnTo>
                  <a:pt x="53712" y="2496499"/>
                </a:lnTo>
                <a:cubicBezTo>
                  <a:pt x="53527" y="2492743"/>
                  <a:pt x="64725" y="2449625"/>
                  <a:pt x="64540" y="2445869"/>
                </a:cubicBezTo>
                <a:cubicBezTo>
                  <a:pt x="61940" y="2441580"/>
                  <a:pt x="65575" y="2413465"/>
                  <a:pt x="64348" y="2408995"/>
                </a:cubicBezTo>
                <a:cubicBezTo>
                  <a:pt x="100333" y="2407546"/>
                  <a:pt x="71752" y="2329020"/>
                  <a:pt x="101725" y="2335735"/>
                </a:cubicBezTo>
                <a:cubicBezTo>
                  <a:pt x="120512" y="2299003"/>
                  <a:pt x="138791" y="2291744"/>
                  <a:pt x="147278" y="2260088"/>
                </a:cubicBezTo>
                <a:cubicBezTo>
                  <a:pt x="152668" y="2224200"/>
                  <a:pt x="143589" y="2220953"/>
                  <a:pt x="152643" y="2193455"/>
                </a:cubicBezTo>
                <a:cubicBezTo>
                  <a:pt x="152701" y="2159228"/>
                  <a:pt x="131577" y="2138038"/>
                  <a:pt x="161815" y="2107942"/>
                </a:cubicBezTo>
                <a:lnTo>
                  <a:pt x="168884" y="2024270"/>
                </a:lnTo>
                <a:lnTo>
                  <a:pt x="210800" y="1969445"/>
                </a:lnTo>
                <a:lnTo>
                  <a:pt x="215063" y="1961162"/>
                </a:lnTo>
                <a:lnTo>
                  <a:pt x="226767" y="1945112"/>
                </a:lnTo>
                <a:lnTo>
                  <a:pt x="225906" y="1942021"/>
                </a:lnTo>
                <a:lnTo>
                  <a:pt x="220555" y="1935584"/>
                </a:lnTo>
                <a:cubicBezTo>
                  <a:pt x="220179" y="1930292"/>
                  <a:pt x="223282" y="1914884"/>
                  <a:pt x="223648" y="1910265"/>
                </a:cubicBezTo>
                <a:cubicBezTo>
                  <a:pt x="221934" y="1909994"/>
                  <a:pt x="221895" y="1909162"/>
                  <a:pt x="222758" y="1907867"/>
                </a:cubicBezTo>
                <a:lnTo>
                  <a:pt x="229387" y="1899379"/>
                </a:lnTo>
                <a:lnTo>
                  <a:pt x="231548" y="1895114"/>
                </a:lnTo>
                <a:lnTo>
                  <a:pt x="216553" y="1892417"/>
                </a:lnTo>
                <a:cubicBezTo>
                  <a:pt x="209075" y="1884999"/>
                  <a:pt x="222114" y="1866643"/>
                  <a:pt x="209739" y="1861483"/>
                </a:cubicBezTo>
                <a:cubicBezTo>
                  <a:pt x="214584" y="1853278"/>
                  <a:pt x="219066" y="1844665"/>
                  <a:pt x="222950" y="1835810"/>
                </a:cubicBezTo>
                <a:lnTo>
                  <a:pt x="224812" y="1830569"/>
                </a:lnTo>
                <a:lnTo>
                  <a:pt x="224522" y="1830429"/>
                </a:lnTo>
                <a:cubicBezTo>
                  <a:pt x="224224" y="1829219"/>
                  <a:pt x="224571" y="1827468"/>
                  <a:pt x="225830" y="1824832"/>
                </a:cubicBezTo>
                <a:lnTo>
                  <a:pt x="228207" y="1821003"/>
                </a:lnTo>
                <a:lnTo>
                  <a:pt x="230878" y="1807109"/>
                </a:lnTo>
                <a:lnTo>
                  <a:pt x="227355" y="1805316"/>
                </a:lnTo>
                <a:lnTo>
                  <a:pt x="228132" y="1804434"/>
                </a:lnTo>
                <a:cubicBezTo>
                  <a:pt x="237533" y="1798221"/>
                  <a:pt x="248274" y="1797417"/>
                  <a:pt x="223762" y="1784314"/>
                </a:cubicBezTo>
                <a:cubicBezTo>
                  <a:pt x="240655" y="1769422"/>
                  <a:pt x="224912" y="1763793"/>
                  <a:pt x="226521" y="1740358"/>
                </a:cubicBezTo>
                <a:cubicBezTo>
                  <a:pt x="240385" y="1732435"/>
                  <a:pt x="239102" y="1724301"/>
                  <a:pt x="233164" y="1715685"/>
                </a:cubicBezTo>
                <a:cubicBezTo>
                  <a:pt x="245499" y="1694404"/>
                  <a:pt x="240415" y="1672675"/>
                  <a:pt x="245819" y="1647555"/>
                </a:cubicBezTo>
                <a:cubicBezTo>
                  <a:pt x="268668" y="1622803"/>
                  <a:pt x="248434" y="1605585"/>
                  <a:pt x="254317" y="1578752"/>
                </a:cubicBezTo>
                <a:lnTo>
                  <a:pt x="249918" y="1546022"/>
                </a:lnTo>
                <a:cubicBezTo>
                  <a:pt x="251996" y="1543635"/>
                  <a:pt x="248777" y="1521210"/>
                  <a:pt x="248927" y="1519929"/>
                </a:cubicBezTo>
                <a:lnTo>
                  <a:pt x="248704" y="1519731"/>
                </a:lnTo>
                <a:lnTo>
                  <a:pt x="252245" y="1514846"/>
                </a:lnTo>
                <a:cubicBezTo>
                  <a:pt x="255314" y="1501295"/>
                  <a:pt x="252199" y="1477394"/>
                  <a:pt x="254681" y="1463304"/>
                </a:cubicBezTo>
                <a:cubicBezTo>
                  <a:pt x="257024" y="1459891"/>
                  <a:pt x="268983" y="1432466"/>
                  <a:pt x="267138" y="1430305"/>
                </a:cubicBezTo>
                <a:lnTo>
                  <a:pt x="266110" y="1429568"/>
                </a:lnTo>
                <a:lnTo>
                  <a:pt x="286784" y="1404045"/>
                </a:lnTo>
                <a:lnTo>
                  <a:pt x="294521" y="1360879"/>
                </a:lnTo>
                <a:lnTo>
                  <a:pt x="324750" y="1301993"/>
                </a:lnTo>
                <a:lnTo>
                  <a:pt x="328780" y="1210776"/>
                </a:lnTo>
                <a:cubicBezTo>
                  <a:pt x="344171" y="1197232"/>
                  <a:pt x="343390" y="1192124"/>
                  <a:pt x="346123" y="1157176"/>
                </a:cubicBezTo>
                <a:cubicBezTo>
                  <a:pt x="359383" y="1110140"/>
                  <a:pt x="355619" y="1111028"/>
                  <a:pt x="349331" y="1063288"/>
                </a:cubicBezTo>
                <a:cubicBezTo>
                  <a:pt x="364194" y="1005331"/>
                  <a:pt x="362778" y="969963"/>
                  <a:pt x="431245" y="889417"/>
                </a:cubicBezTo>
                <a:lnTo>
                  <a:pt x="459477" y="816346"/>
                </a:lnTo>
                <a:cubicBezTo>
                  <a:pt x="465006" y="808083"/>
                  <a:pt x="496978" y="764380"/>
                  <a:pt x="489268" y="752692"/>
                </a:cubicBezTo>
                <a:lnTo>
                  <a:pt x="505368" y="724368"/>
                </a:lnTo>
                <a:lnTo>
                  <a:pt x="511178" y="722494"/>
                </a:lnTo>
                <a:lnTo>
                  <a:pt x="514451" y="717531"/>
                </a:lnTo>
                <a:cubicBezTo>
                  <a:pt x="514171" y="710761"/>
                  <a:pt x="513893" y="703992"/>
                  <a:pt x="513612" y="697222"/>
                </a:cubicBezTo>
                <a:cubicBezTo>
                  <a:pt x="513272" y="693376"/>
                  <a:pt x="513720" y="690905"/>
                  <a:pt x="514772" y="689289"/>
                </a:cubicBezTo>
                <a:lnTo>
                  <a:pt x="515249" y="689151"/>
                </a:lnTo>
                <a:cubicBezTo>
                  <a:pt x="515320" y="686637"/>
                  <a:pt x="515389" y="684122"/>
                  <a:pt x="515461" y="681608"/>
                </a:cubicBezTo>
                <a:cubicBezTo>
                  <a:pt x="522970" y="666964"/>
                  <a:pt x="551123" y="617831"/>
                  <a:pt x="560298" y="601285"/>
                </a:cubicBezTo>
                <a:cubicBezTo>
                  <a:pt x="558549" y="585107"/>
                  <a:pt x="540289" y="573171"/>
                  <a:pt x="570504" y="582332"/>
                </a:cubicBezTo>
                <a:cubicBezTo>
                  <a:pt x="570816" y="577121"/>
                  <a:pt x="573898" y="574271"/>
                  <a:pt x="578347" y="572511"/>
                </a:cubicBezTo>
                <a:lnTo>
                  <a:pt x="580375" y="572092"/>
                </a:lnTo>
                <a:lnTo>
                  <a:pt x="575722" y="536015"/>
                </a:lnTo>
                <a:lnTo>
                  <a:pt x="578705" y="531675"/>
                </a:lnTo>
                <a:lnTo>
                  <a:pt x="564084" y="491380"/>
                </a:lnTo>
                <a:cubicBezTo>
                  <a:pt x="560969" y="487340"/>
                  <a:pt x="560134" y="482008"/>
                  <a:pt x="564457" y="473782"/>
                </a:cubicBezTo>
                <a:lnTo>
                  <a:pt x="566413" y="472000"/>
                </a:lnTo>
                <a:lnTo>
                  <a:pt x="584600" y="354566"/>
                </a:lnTo>
                <a:cubicBezTo>
                  <a:pt x="586100" y="325288"/>
                  <a:pt x="584583" y="317533"/>
                  <a:pt x="588077" y="265704"/>
                </a:cubicBezTo>
                <a:cubicBezTo>
                  <a:pt x="588008" y="205530"/>
                  <a:pt x="578491" y="226511"/>
                  <a:pt x="580576" y="187093"/>
                </a:cubicBezTo>
                <a:cubicBezTo>
                  <a:pt x="579265" y="162458"/>
                  <a:pt x="569240" y="117589"/>
                  <a:pt x="587928" y="130336"/>
                </a:cubicBezTo>
                <a:cubicBezTo>
                  <a:pt x="552635" y="69804"/>
                  <a:pt x="604651" y="82036"/>
                  <a:pt x="593881" y="17287"/>
                </a:cubicBezTo>
                <a:cubicBezTo>
                  <a:pt x="600399" y="13784"/>
                  <a:pt x="605413" y="8440"/>
                  <a:pt x="609224" y="17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618149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3C385-5C6B-605D-A79E-3467DDE12A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B8A2-A9E8-483A-D526-D60E074DDA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87138"/>
            <a:ext cx="12093677" cy="990548"/>
          </a:xfrm>
        </p:spPr>
        <p:txBody>
          <a:bodyPr>
            <a:normAutofit/>
          </a:bodyPr>
          <a:lstStyle/>
          <a:p>
            <a:r>
              <a:rPr lang="en-IN" b="1" dirty="0">
                <a:highlight>
                  <a:srgbClr val="FFFF00"/>
                </a:highlight>
              </a:rPr>
              <a:t>Stages of MLOPS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11A560-B384-BF77-EE67-941089CF49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323" y="884904"/>
            <a:ext cx="11769212" cy="5633883"/>
          </a:xfrm>
        </p:spPr>
        <p:txBody>
          <a:bodyPr>
            <a:normAutofit lnSpcReduction="10000"/>
          </a:bodyPr>
          <a:lstStyle/>
          <a:p>
            <a:pPr algn="l">
              <a:spcBef>
                <a:spcPts val="0"/>
              </a:spcBef>
            </a:pPr>
            <a:endParaRPr lang="en-IN" dirty="0">
              <a:solidFill>
                <a:schemeClr val="tx2"/>
              </a:solidFill>
              <a:highlight>
                <a:srgbClr val="00FFFF"/>
              </a:highlight>
            </a:endParaRPr>
          </a:p>
          <a:p>
            <a:pPr algn="l">
              <a:spcBef>
                <a:spcPts val="0"/>
              </a:spcBef>
            </a:pPr>
            <a:r>
              <a:rPr lang="en-IN" b="1" dirty="0">
                <a:solidFill>
                  <a:schemeClr val="tx2"/>
                </a:solidFill>
                <a:highlight>
                  <a:srgbClr val="00FFFF"/>
                </a:highlight>
              </a:rPr>
              <a:t>Data collection &amp; preparation </a:t>
            </a:r>
            <a:r>
              <a:rPr lang="en-IN" b="1" dirty="0">
                <a:solidFill>
                  <a:schemeClr val="tx2"/>
                </a:solidFill>
                <a:highlight>
                  <a:srgbClr val="00FFFF"/>
                </a:highlight>
                <a:sym typeface="Wingdings" panose="05000000000000000000" pitchFamily="2" charset="2"/>
              </a:rPr>
              <a:t> </a:t>
            </a:r>
          </a:p>
          <a:p>
            <a:pPr algn="l">
              <a:spcBef>
                <a:spcPts val="0"/>
              </a:spcBef>
            </a:pPr>
            <a:r>
              <a:rPr lang="en-IN" dirty="0">
                <a:sym typeface="Wingdings" panose="05000000000000000000" pitchFamily="2" charset="2"/>
              </a:rPr>
              <a:t>	</a:t>
            </a:r>
            <a:r>
              <a:rPr lang="en-IN" sz="2000" dirty="0">
                <a:sym typeface="Wingdings" panose="05000000000000000000" pitchFamily="2" charset="2"/>
              </a:rPr>
              <a:t>Data ingestion, data preparation &amp; data exploration</a:t>
            </a:r>
          </a:p>
          <a:p>
            <a:pPr algn="l">
              <a:spcBef>
                <a:spcPts val="0"/>
              </a:spcBef>
            </a:pPr>
            <a:r>
              <a:rPr lang="en-IN" sz="2000" dirty="0">
                <a:sym typeface="Wingdings" panose="05000000000000000000" pitchFamily="2" charset="2"/>
              </a:rPr>
              <a:t>	Define goal &amp; identify data sources</a:t>
            </a:r>
          </a:p>
          <a:p>
            <a:pPr algn="l">
              <a:spcBef>
                <a:spcPts val="0"/>
              </a:spcBef>
            </a:pPr>
            <a:r>
              <a:rPr lang="en-IN" sz="2000" dirty="0">
                <a:sym typeface="Wingdings" panose="05000000000000000000" pitchFamily="2" charset="2"/>
              </a:rPr>
              <a:t>	Prepare, label &amp; explore raw data</a:t>
            </a:r>
          </a:p>
          <a:p>
            <a:pPr algn="l">
              <a:spcBef>
                <a:spcPts val="0"/>
              </a:spcBef>
            </a:pPr>
            <a:endParaRPr lang="en-IN" sz="2000" dirty="0">
              <a:sym typeface="Wingdings" panose="05000000000000000000" pitchFamily="2" charset="2"/>
            </a:endParaRPr>
          </a:p>
          <a:p>
            <a:pPr algn="l">
              <a:spcBef>
                <a:spcPts val="0"/>
              </a:spcBef>
            </a:pPr>
            <a:r>
              <a:rPr lang="en-IN" b="1" dirty="0">
                <a:highlight>
                  <a:srgbClr val="00FFFF"/>
                </a:highlight>
              </a:rPr>
              <a:t>Model development and Training</a:t>
            </a:r>
            <a:r>
              <a:rPr lang="en-IN" b="1" dirty="0">
                <a:highlight>
                  <a:srgbClr val="00FFFF"/>
                </a:highlight>
                <a:sym typeface="Wingdings" panose="05000000000000000000" pitchFamily="2" charset="2"/>
              </a:rPr>
              <a:t></a:t>
            </a:r>
            <a:endParaRPr lang="en-IN" b="1" dirty="0">
              <a:highlight>
                <a:srgbClr val="00FFFF"/>
              </a:highlight>
            </a:endParaRPr>
          </a:p>
          <a:p>
            <a:pPr algn="l">
              <a:spcBef>
                <a:spcPts val="0"/>
              </a:spcBef>
            </a:pPr>
            <a:r>
              <a:rPr lang="en-IN" dirty="0"/>
              <a:t>	</a:t>
            </a:r>
            <a:r>
              <a:rPr lang="en-IN" sz="2000" dirty="0"/>
              <a:t>Getting data ready for ml model</a:t>
            </a:r>
          </a:p>
          <a:p>
            <a:pPr algn="l">
              <a:spcBef>
                <a:spcPts val="0"/>
              </a:spcBef>
            </a:pPr>
            <a:r>
              <a:rPr lang="en-IN" sz="2000" dirty="0"/>
              <a:t>	Perform model training &amp; validation</a:t>
            </a:r>
          </a:p>
          <a:p>
            <a:pPr algn="l">
              <a:spcBef>
                <a:spcPts val="0"/>
              </a:spcBef>
            </a:pPr>
            <a:r>
              <a:rPr lang="en-IN" sz="2000" dirty="0"/>
              <a:t>	</a:t>
            </a:r>
            <a:r>
              <a:rPr lang="en-IN" sz="2000" dirty="0" err="1"/>
              <a:t>Evalution</a:t>
            </a:r>
            <a:r>
              <a:rPr lang="en-IN" sz="2000" dirty="0"/>
              <a:t> of ml models – (MLPIPELINE)</a:t>
            </a:r>
          </a:p>
          <a:p>
            <a:pPr algn="l">
              <a:spcBef>
                <a:spcPts val="0"/>
              </a:spcBef>
            </a:pPr>
            <a:endParaRPr lang="en-IN" sz="2000" dirty="0"/>
          </a:p>
          <a:p>
            <a:pPr algn="l">
              <a:spcBef>
                <a:spcPts val="0"/>
              </a:spcBef>
            </a:pPr>
            <a:r>
              <a:rPr lang="en-IN" b="1" dirty="0" err="1">
                <a:highlight>
                  <a:srgbClr val="00FFFF"/>
                </a:highlight>
              </a:rPr>
              <a:t>Ml</a:t>
            </a:r>
            <a:r>
              <a:rPr lang="en-IN" b="1" dirty="0">
                <a:highlight>
                  <a:srgbClr val="00FFFF"/>
                </a:highlight>
              </a:rPr>
              <a:t> service Deployment</a:t>
            </a:r>
            <a:r>
              <a:rPr lang="en-IN" b="1" dirty="0">
                <a:highlight>
                  <a:srgbClr val="00FFFF"/>
                </a:highlight>
                <a:sym typeface="Wingdings" panose="05000000000000000000" pitchFamily="2" charset="2"/>
              </a:rPr>
              <a:t></a:t>
            </a:r>
            <a:endParaRPr lang="en-IN" b="1" dirty="0">
              <a:highlight>
                <a:srgbClr val="00FFFF"/>
              </a:highlight>
            </a:endParaRPr>
          </a:p>
          <a:p>
            <a:pPr algn="l">
              <a:spcBef>
                <a:spcPts val="0"/>
              </a:spcBef>
            </a:pPr>
            <a:r>
              <a:rPr lang="en-IN" sz="2000" dirty="0"/>
              <a:t>	Integrate with existing Application</a:t>
            </a:r>
          </a:p>
          <a:p>
            <a:pPr algn="l">
              <a:spcBef>
                <a:spcPts val="0"/>
              </a:spcBef>
            </a:pPr>
            <a:r>
              <a:rPr lang="en-IN" sz="2000" dirty="0"/>
              <a:t>	Create frontend </a:t>
            </a:r>
          </a:p>
          <a:p>
            <a:pPr algn="l">
              <a:spcBef>
                <a:spcPts val="0"/>
              </a:spcBef>
            </a:pPr>
            <a:r>
              <a:rPr lang="en-IN" sz="2000" dirty="0"/>
              <a:t>	Containerize the application</a:t>
            </a:r>
          </a:p>
          <a:p>
            <a:pPr algn="l">
              <a:spcBef>
                <a:spcPts val="0"/>
              </a:spcBef>
            </a:pPr>
            <a:r>
              <a:rPr lang="en-IN" sz="2000" dirty="0"/>
              <a:t>	API service &amp; Model endpoint</a:t>
            </a:r>
          </a:p>
          <a:p>
            <a:pPr algn="l">
              <a:spcBef>
                <a:spcPts val="0"/>
              </a:spcBef>
            </a:pPr>
            <a:endParaRPr lang="en-IN" sz="2000" dirty="0"/>
          </a:p>
          <a:p>
            <a:pPr algn="l">
              <a:spcBef>
                <a:spcPts val="0"/>
              </a:spcBef>
            </a:pPr>
            <a:r>
              <a:rPr lang="en-IN" b="1" dirty="0">
                <a:highlight>
                  <a:srgbClr val="00FFFF"/>
                </a:highlight>
              </a:rPr>
              <a:t>Continuous Feedback and Monitoring</a:t>
            </a:r>
            <a:r>
              <a:rPr lang="en-IN" b="1" dirty="0">
                <a:highlight>
                  <a:srgbClr val="00FFFF"/>
                </a:highlight>
                <a:sym typeface="Wingdings" panose="05000000000000000000" pitchFamily="2" charset="2"/>
              </a:rPr>
              <a:t></a:t>
            </a:r>
            <a:endParaRPr lang="en-IN" b="1" dirty="0">
              <a:highlight>
                <a:srgbClr val="00FFFF"/>
              </a:highlight>
            </a:endParaRPr>
          </a:p>
          <a:p>
            <a:pPr algn="l">
              <a:spcBef>
                <a:spcPts val="0"/>
              </a:spcBef>
            </a:pPr>
            <a:r>
              <a:rPr lang="en-IN" dirty="0"/>
              <a:t>	</a:t>
            </a:r>
            <a:r>
              <a:rPr lang="en-IN" sz="2000" dirty="0"/>
              <a:t>Track data &amp; infrastructure</a:t>
            </a:r>
          </a:p>
          <a:p>
            <a:pPr algn="l">
              <a:spcBef>
                <a:spcPts val="0"/>
              </a:spcBef>
            </a:pPr>
            <a:r>
              <a:rPr lang="en-IN" sz="2000" dirty="0"/>
              <a:t>	Model 	</a:t>
            </a:r>
          </a:p>
          <a:p>
            <a:pPr algn="l">
              <a:spcBef>
                <a:spcPts val="0"/>
              </a:spcBef>
            </a:pPr>
            <a:r>
              <a:rPr lang="en-IN" sz="2000" dirty="0"/>
              <a:t>	Application </a:t>
            </a:r>
          </a:p>
          <a:p>
            <a:pPr algn="l">
              <a:spcBef>
                <a:spcPts val="0"/>
              </a:spcBef>
            </a:pPr>
            <a:endParaRPr lang="en-IN" dirty="0"/>
          </a:p>
          <a:p>
            <a:pPr algn="l">
              <a:spcBef>
                <a:spcPts val="0"/>
              </a:spcBef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ADF49E-7762-AD7C-72CE-B41BA2E42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548" y="1914832"/>
            <a:ext cx="6440128" cy="342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401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01E62A-E3D4-3589-B7AA-8C1437FCD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18" y="884903"/>
            <a:ext cx="10874927" cy="505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38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</TotalTime>
  <Words>535</Words>
  <Application>Microsoft Office PowerPoint</Application>
  <PresentationFormat>Widescreen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Wingdings</vt:lpstr>
      <vt:lpstr>Office Theme</vt:lpstr>
      <vt:lpstr>1- Introduction to MLOPS</vt:lpstr>
      <vt:lpstr>PowerPoint Presentation</vt:lpstr>
      <vt:lpstr>2- Why MLOps is Important?</vt:lpstr>
      <vt:lpstr>PowerPoint Presentation</vt:lpstr>
      <vt:lpstr>3- Key Components of MLOps</vt:lpstr>
      <vt:lpstr>4- MLOps Workflow</vt:lpstr>
      <vt:lpstr>5- MLOps Tools</vt:lpstr>
      <vt:lpstr>Stages of MLOPS</vt:lpstr>
      <vt:lpstr>PowerPoint Presentation</vt:lpstr>
      <vt:lpstr>PowerPoint Presentation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kodi prakash senapati</dc:creator>
  <cp:lastModifiedBy>kodi prakash senapati</cp:lastModifiedBy>
  <cp:revision>20</cp:revision>
  <dcterms:created xsi:type="dcterms:W3CDTF">2024-12-21T11:16:08Z</dcterms:created>
  <dcterms:modified xsi:type="dcterms:W3CDTF">2024-12-21T13:18:01Z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2024-12-21T11:27:59Z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fef07c45-9e0d-4224-8a97-78a39d8ae827</vt:lpwstr>
  </property>
  <property fmtid="{D5CDD505-2E9C-101B-9397-08002B2CF9AE}" pid="7" name="MSIP_Label_defa4170-0d19-0005-0004-bc88714345d2_ActionId">
    <vt:lpwstr>337c433f-ff35-4c2d-8969-e007958677a5</vt:lpwstr>
  </property>
  <property fmtid="{D5CDD505-2E9C-101B-9397-08002B2CF9AE}" pid="8" name="MSIP_Label_defa4170-0d19-0005-0004-bc88714345d2_ContentBits">
    <vt:lpwstr>0</vt:lpwstr>
  </property>
</Properties>
</file>