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5143500" cx="9144000"/>
  <p:notesSz cx="6858000" cy="9144000"/>
  <p:embeddedFontLst>
    <p:embeddedFont>
      <p:font typeface="Helvetica Neue"/>
      <p:regular r:id="rId19"/>
      <p:bold r:id="rId20"/>
      <p:italic r:id="rId21"/>
      <p:boldItalic r:id="rId22"/>
    </p:embeddedFont>
    <p:embeddedFont>
      <p:font typeface="Helvetica Neue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034205-B187-4BCE-894F-60C594B98B10}">
  <a:tblStyle styleId="{69034205-B187-4BCE-894F-60C594B98B1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2850230-2EE3-4C00-AFF6-A1CC8C60B56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font" Target="fonts/HelveticaNeue-regular.fntdata"/><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3c02ca426_2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1b3c02ca426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b3c02ca426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b3c02ca426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3c02ca426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b3c02ca426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29245ea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29245ea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9208e9d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9208e9d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9208e9d3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b9208e9d3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9208e9d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9208e9d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9208e9d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9208e9d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94d43aa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94d43aa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b9208e9d3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b9208e9d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p:bg>
      <p:bgPr>
        <a:solidFill>
          <a:schemeClr val="lt2"/>
        </a:solidFill>
      </p:bgPr>
    </p:bg>
    <p:spTree>
      <p:nvGrpSpPr>
        <p:cNvPr id="56" name="Shape 56"/>
        <p:cNvGrpSpPr/>
        <p:nvPr/>
      </p:nvGrpSpPr>
      <p:grpSpPr>
        <a:xfrm>
          <a:off x="0" y="0"/>
          <a:ext cx="0" cy="0"/>
          <a:chOff x="0" y="0"/>
          <a:chExt cx="0" cy="0"/>
        </a:xfrm>
      </p:grpSpPr>
      <p:sp>
        <p:nvSpPr>
          <p:cNvPr id="57" name="Google Shape;57;p14"/>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58" name="Google Shape;58;p14"/>
          <p:cNvPicPr preferRelativeResize="0"/>
          <p:nvPr/>
        </p:nvPicPr>
        <p:blipFill rotWithShape="1">
          <a:blip r:embed="rId2">
            <a:alphaModFix/>
          </a:blip>
          <a:srcRect b="42109" l="31992" r="32031" t="42024"/>
          <a:stretch/>
        </p:blipFill>
        <p:spPr>
          <a:xfrm>
            <a:off x="5573211" y="563639"/>
            <a:ext cx="2946600" cy="999930"/>
          </a:xfrm>
          <a:prstGeom prst="rect">
            <a:avLst/>
          </a:prstGeom>
          <a:noFill/>
          <a:ln>
            <a:noFill/>
          </a:ln>
        </p:spPr>
      </p:pic>
      <p:sp>
        <p:nvSpPr>
          <p:cNvPr id="59" name="Google Shape;59;p14"/>
          <p:cNvSpPr txBox="1"/>
          <p:nvPr>
            <p:ph idx="2" type="body"/>
          </p:nvPr>
        </p:nvSpPr>
        <p:spPr>
          <a:xfrm>
            <a:off x="633113" y="2838745"/>
            <a:ext cx="7886925" cy="676125"/>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75"/>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77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3"/>
            <a:ext cx="7886700" cy="213952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2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9"/>
          <p:cNvSpPr txBox="1"/>
          <p:nvPr>
            <p:ph idx="1" type="body"/>
          </p:nvPr>
        </p:nvSpPr>
        <p:spPr>
          <a:xfrm>
            <a:off x="629841" y="1260872"/>
            <a:ext cx="38684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4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1"/>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1"/>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2"/>
          <p:cNvSpPr txBox="1"/>
          <p:nvPr>
            <p:ph idx="1" type="body"/>
          </p:nvPr>
        </p:nvSpPr>
        <p:spPr>
          <a:xfrm>
            <a:off x="3887391" y="740569"/>
            <a:ext cx="4629150" cy="3655125"/>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6" name="Google Shape;106;p22"/>
          <p:cNvSpPr txBox="1"/>
          <p:nvPr>
            <p:ph idx="2"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7" name="Google Shape;107;p22"/>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2"/>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3"/>
          <p:cNvSpPr/>
          <p:nvPr>
            <p:ph idx="2" type="pic"/>
          </p:nvPr>
        </p:nvSpPr>
        <p:spPr>
          <a:xfrm>
            <a:off x="3887391" y="740569"/>
            <a:ext cx="4629150" cy="3655125"/>
          </a:xfrm>
          <a:prstGeom prst="rect">
            <a:avLst/>
          </a:prstGeom>
          <a:noFill/>
          <a:ln>
            <a:noFill/>
          </a:ln>
        </p:spPr>
      </p:sp>
      <p:sp>
        <p:nvSpPr>
          <p:cNvPr id="113" name="Google Shape;113;p23"/>
          <p:cNvSpPr txBox="1"/>
          <p:nvPr>
            <p:ph idx="1"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4" name="Google Shape;114;p23"/>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3"/>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4"/>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24"/>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rot="5400000">
            <a:off x="5350050" y="1467469"/>
            <a:ext cx="4358925"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25"/>
          <p:cNvSpPr txBox="1"/>
          <p:nvPr>
            <p:ph idx="1" type="body"/>
          </p:nvPr>
        </p:nvSpPr>
        <p:spPr>
          <a:xfrm rot="5400000">
            <a:off x="1349550" y="-447056"/>
            <a:ext cx="4358925"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8" name="Shape 138"/>
        <p:cNvGrpSpPr/>
        <p:nvPr/>
      </p:nvGrpSpPr>
      <p:grpSpPr>
        <a:xfrm>
          <a:off x="0" y="0"/>
          <a:ext cx="0" cy="0"/>
          <a:chOff x="0" y="0"/>
          <a:chExt cx="0" cy="0"/>
        </a:xfrm>
      </p:grpSpPr>
      <p:sp>
        <p:nvSpPr>
          <p:cNvPr id="139" name="Google Shape;139;p27"/>
          <p:cNvSpPr txBox="1"/>
          <p:nvPr>
            <p:ph type="title"/>
          </p:nvPr>
        </p:nvSpPr>
        <p:spPr>
          <a:xfrm>
            <a:off x="445727" y="200025"/>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7"/>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27"/>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42" name="Google Shape;142;p27"/>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43" name="Google Shape;143;p27"/>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144" name="Shape 144"/>
        <p:cNvGrpSpPr/>
        <p:nvPr/>
      </p:nvGrpSpPr>
      <p:grpSpPr>
        <a:xfrm>
          <a:off x="0" y="0"/>
          <a:ext cx="0" cy="0"/>
          <a:chOff x="0" y="0"/>
          <a:chExt cx="0" cy="0"/>
        </a:xfrm>
      </p:grpSpPr>
      <p:sp>
        <p:nvSpPr>
          <p:cNvPr id="145" name="Google Shape;145;p28"/>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46" name="Google Shape;146;p28"/>
          <p:cNvPicPr preferRelativeResize="0"/>
          <p:nvPr/>
        </p:nvPicPr>
        <p:blipFill rotWithShape="1">
          <a:blip r:embed="rId2">
            <a:alphaModFix/>
          </a:blip>
          <a:srcRect b="42109" l="31992" r="32031" t="42024"/>
          <a:stretch/>
        </p:blipFill>
        <p:spPr>
          <a:xfrm>
            <a:off x="5573211" y="563639"/>
            <a:ext cx="2946600" cy="999930"/>
          </a:xfrm>
          <a:prstGeom prst="rect">
            <a:avLst/>
          </a:prstGeom>
          <a:noFill/>
          <a:ln>
            <a:noFill/>
          </a:ln>
        </p:spPr>
      </p:pic>
      <p:sp>
        <p:nvSpPr>
          <p:cNvPr id="147" name="Google Shape;147;p28"/>
          <p:cNvSpPr txBox="1"/>
          <p:nvPr>
            <p:ph idx="2" type="body"/>
          </p:nvPr>
        </p:nvSpPr>
        <p:spPr>
          <a:xfrm>
            <a:off x="633113" y="2838745"/>
            <a:ext cx="7886925" cy="67612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8" name="Shape 148"/>
        <p:cNvGrpSpPr/>
        <p:nvPr/>
      </p:nvGrpSpPr>
      <p:grpSpPr>
        <a:xfrm>
          <a:off x="0" y="0"/>
          <a:ext cx="0" cy="0"/>
          <a:chOff x="0" y="0"/>
          <a:chExt cx="0" cy="0"/>
        </a:xfrm>
      </p:grpSpPr>
      <p:sp>
        <p:nvSpPr>
          <p:cNvPr id="149" name="Google Shape;149;p29"/>
          <p:cNvSpPr txBox="1"/>
          <p:nvPr>
            <p:ph type="title"/>
          </p:nvPr>
        </p:nvSpPr>
        <p:spPr>
          <a:xfrm>
            <a:off x="623888" y="1282303"/>
            <a:ext cx="7886700" cy="21395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29"/>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51" name="Google Shape;151;p29"/>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52" name="Google Shape;152;p29"/>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53" name="Google Shape;153;p29"/>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4" name="Shape 154"/>
        <p:cNvGrpSpPr/>
        <p:nvPr/>
      </p:nvGrpSpPr>
      <p:grpSpPr>
        <a:xfrm>
          <a:off x="0" y="0"/>
          <a:ext cx="0" cy="0"/>
          <a:chOff x="0" y="0"/>
          <a:chExt cx="0" cy="0"/>
        </a:xfrm>
      </p:grpSpPr>
      <p:sp>
        <p:nvSpPr>
          <p:cNvPr id="155" name="Google Shape;155;p30"/>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7" name="Google Shape;157;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8" name="Google Shape;158;p30"/>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59" name="Google Shape;159;p30"/>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60" name="Google Shape;160;p30"/>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1" name="Shape 161"/>
        <p:cNvGrpSpPr/>
        <p:nvPr/>
      </p:nvGrpSpPr>
      <p:grpSpPr>
        <a:xfrm>
          <a:off x="0" y="0"/>
          <a:ext cx="0" cy="0"/>
          <a:chOff x="0" y="0"/>
          <a:chExt cx="0" cy="0"/>
        </a:xfrm>
      </p:grpSpPr>
      <p:sp>
        <p:nvSpPr>
          <p:cNvPr id="162" name="Google Shape;162;p31"/>
          <p:cNvSpPr txBox="1"/>
          <p:nvPr>
            <p:ph type="title"/>
          </p:nvPr>
        </p:nvSpPr>
        <p:spPr>
          <a:xfrm>
            <a:off x="629841"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31"/>
          <p:cNvSpPr txBox="1"/>
          <p:nvPr>
            <p:ph idx="1" type="body"/>
          </p:nvPr>
        </p:nvSpPr>
        <p:spPr>
          <a:xfrm>
            <a:off x="629841" y="1260872"/>
            <a:ext cx="3868200" cy="61807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4" name="Google Shape;164;p31"/>
          <p:cNvSpPr txBox="1"/>
          <p:nvPr>
            <p:ph idx="2" type="body"/>
          </p:nvPr>
        </p:nvSpPr>
        <p:spPr>
          <a:xfrm>
            <a:off x="629841" y="1878806"/>
            <a:ext cx="3868200" cy="27632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31"/>
          <p:cNvSpPr txBox="1"/>
          <p:nvPr>
            <p:ph idx="3" type="body"/>
          </p:nvPr>
        </p:nvSpPr>
        <p:spPr>
          <a:xfrm>
            <a:off x="4629150" y="1260872"/>
            <a:ext cx="3887325" cy="61807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6" name="Google Shape;166;p31"/>
          <p:cNvSpPr txBox="1"/>
          <p:nvPr>
            <p:ph idx="4" type="body"/>
          </p:nvPr>
        </p:nvSpPr>
        <p:spPr>
          <a:xfrm>
            <a:off x="4629150" y="1878806"/>
            <a:ext cx="3887325" cy="27632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7" name="Google Shape;167;p31"/>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68" name="Google Shape;168;p31"/>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69" name="Google Shape;169;p31"/>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sp>
        <p:nvSpPr>
          <p:cNvPr id="171" name="Google Shape;171;p32"/>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32"/>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73" name="Google Shape;173;p32"/>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74" name="Google Shape;174;p32"/>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5" name="Shape 175"/>
        <p:cNvGrpSpPr/>
        <p:nvPr/>
      </p:nvGrpSpPr>
      <p:grpSpPr>
        <a:xfrm>
          <a:off x="0" y="0"/>
          <a:ext cx="0" cy="0"/>
          <a:chOff x="0" y="0"/>
          <a:chExt cx="0" cy="0"/>
        </a:xfrm>
      </p:grpSpPr>
      <p:sp>
        <p:nvSpPr>
          <p:cNvPr id="176" name="Google Shape;176;p33"/>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77" name="Google Shape;177;p33"/>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78" name="Google Shape;178;p33"/>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9" name="Shape 179"/>
        <p:cNvGrpSpPr/>
        <p:nvPr/>
      </p:nvGrpSpPr>
      <p:grpSpPr>
        <a:xfrm>
          <a:off x="0" y="0"/>
          <a:ext cx="0" cy="0"/>
          <a:chOff x="0" y="0"/>
          <a:chExt cx="0" cy="0"/>
        </a:xfrm>
      </p:grpSpPr>
      <p:sp>
        <p:nvSpPr>
          <p:cNvPr id="180" name="Google Shape;180;p34"/>
          <p:cNvSpPr txBox="1"/>
          <p:nvPr>
            <p:ph type="title"/>
          </p:nvPr>
        </p:nvSpPr>
        <p:spPr>
          <a:xfrm>
            <a:off x="629841" y="342900"/>
            <a:ext cx="2949300" cy="11999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1" name="Google Shape;181;p34"/>
          <p:cNvSpPr txBox="1"/>
          <p:nvPr>
            <p:ph idx="1" type="body"/>
          </p:nvPr>
        </p:nvSpPr>
        <p:spPr>
          <a:xfrm>
            <a:off x="3887391" y="740569"/>
            <a:ext cx="4628925" cy="3655125"/>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82" name="Google Shape;182;p34"/>
          <p:cNvSpPr txBox="1"/>
          <p:nvPr>
            <p:ph idx="2" type="body"/>
          </p:nvPr>
        </p:nvSpPr>
        <p:spPr>
          <a:xfrm>
            <a:off x="629841" y="1543050"/>
            <a:ext cx="2949300" cy="28586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3" name="Google Shape;183;p34"/>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84" name="Google Shape;184;p34"/>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85" name="Google Shape;185;p34"/>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6" name="Shape 186"/>
        <p:cNvGrpSpPr/>
        <p:nvPr/>
      </p:nvGrpSpPr>
      <p:grpSpPr>
        <a:xfrm>
          <a:off x="0" y="0"/>
          <a:ext cx="0" cy="0"/>
          <a:chOff x="0" y="0"/>
          <a:chExt cx="0" cy="0"/>
        </a:xfrm>
      </p:grpSpPr>
      <p:sp>
        <p:nvSpPr>
          <p:cNvPr id="187" name="Google Shape;187;p35"/>
          <p:cNvSpPr txBox="1"/>
          <p:nvPr>
            <p:ph type="title"/>
          </p:nvPr>
        </p:nvSpPr>
        <p:spPr>
          <a:xfrm>
            <a:off x="629841" y="342900"/>
            <a:ext cx="2949300" cy="11999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8" name="Google Shape;188;p35"/>
          <p:cNvSpPr/>
          <p:nvPr>
            <p:ph idx="2" type="pic"/>
          </p:nvPr>
        </p:nvSpPr>
        <p:spPr>
          <a:xfrm>
            <a:off x="3887391" y="740569"/>
            <a:ext cx="4628925" cy="3655125"/>
          </a:xfrm>
          <a:prstGeom prst="rect">
            <a:avLst/>
          </a:prstGeom>
          <a:noFill/>
          <a:ln>
            <a:noFill/>
          </a:ln>
        </p:spPr>
      </p:sp>
      <p:sp>
        <p:nvSpPr>
          <p:cNvPr id="189" name="Google Shape;189;p35"/>
          <p:cNvSpPr txBox="1"/>
          <p:nvPr>
            <p:ph idx="1" type="body"/>
          </p:nvPr>
        </p:nvSpPr>
        <p:spPr>
          <a:xfrm>
            <a:off x="629841" y="1543050"/>
            <a:ext cx="2949300" cy="28586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90" name="Google Shape;190;p35"/>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91" name="Google Shape;191;p35"/>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92" name="Google Shape;192;p35"/>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3" name="Shape 193"/>
        <p:cNvGrpSpPr/>
        <p:nvPr/>
      </p:nvGrpSpPr>
      <p:grpSpPr>
        <a:xfrm>
          <a:off x="0" y="0"/>
          <a:ext cx="0" cy="0"/>
          <a:chOff x="0" y="0"/>
          <a:chExt cx="0" cy="0"/>
        </a:xfrm>
      </p:grpSpPr>
      <p:sp>
        <p:nvSpPr>
          <p:cNvPr id="194" name="Google Shape;194;p36"/>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5" name="Google Shape;195;p3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6" name="Google Shape;196;p36"/>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97" name="Google Shape;197;p36"/>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98" name="Google Shape;198;p36"/>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9" name="Shape 199"/>
        <p:cNvGrpSpPr/>
        <p:nvPr/>
      </p:nvGrpSpPr>
      <p:grpSpPr>
        <a:xfrm>
          <a:off x="0" y="0"/>
          <a:ext cx="0" cy="0"/>
          <a:chOff x="0" y="0"/>
          <a:chExt cx="0" cy="0"/>
        </a:xfrm>
      </p:grpSpPr>
      <p:sp>
        <p:nvSpPr>
          <p:cNvPr id="200" name="Google Shape;200;p37"/>
          <p:cNvSpPr txBox="1"/>
          <p:nvPr>
            <p:ph type="title"/>
          </p:nvPr>
        </p:nvSpPr>
        <p:spPr>
          <a:xfrm rot="5400000">
            <a:off x="5350050" y="1467469"/>
            <a:ext cx="4358925" cy="19716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1" name="Google Shape;201;p37"/>
          <p:cNvSpPr txBox="1"/>
          <p:nvPr>
            <p:ph idx="1" type="body"/>
          </p:nvPr>
        </p:nvSpPr>
        <p:spPr>
          <a:xfrm rot="5400000">
            <a:off x="1349550" y="-447056"/>
            <a:ext cx="4358925"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2" name="Google Shape;202;p37"/>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03" name="Google Shape;203;p37"/>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04" name="Google Shape;204;p37"/>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1.xml"/><Relationship Id="rId12" Type="http://schemas.openxmlformats.org/officeDocument/2006/relationships/slideLayout" Target="../slideLayouts/slideLayout34.xml"/><Relationship Id="rId1" Type="http://schemas.openxmlformats.org/officeDocument/2006/relationships/image" Target="../media/image2.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132" name="Google Shape;132;p26"/>
          <p:cNvGrpSpPr/>
          <p:nvPr/>
        </p:nvGrpSpPr>
        <p:grpSpPr>
          <a:xfrm>
            <a:off x="0" y="5067300"/>
            <a:ext cx="9144002" cy="79122"/>
            <a:chOff x="0" y="6756400"/>
            <a:chExt cx="12192002" cy="105496"/>
          </a:xfrm>
        </p:grpSpPr>
        <p:pic>
          <p:nvPicPr>
            <p:cNvPr id="133" name="Google Shape;133;p26"/>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134" name="Google Shape;134;p26"/>
            <p:cNvPicPr preferRelativeResize="0"/>
            <p:nvPr/>
          </p:nvPicPr>
          <p:blipFill rotWithShape="1">
            <a:blip r:embed="rId1">
              <a:alphaModFix/>
            </a:blip>
            <a:srcRect b="15583" l="0" r="71579" t="0"/>
            <a:stretch/>
          </p:blipFill>
          <p:spPr>
            <a:xfrm>
              <a:off x="0" y="6756400"/>
              <a:ext cx="2598719" cy="101600"/>
            </a:xfrm>
            <a:prstGeom prst="rect">
              <a:avLst/>
            </a:prstGeom>
            <a:noFill/>
            <a:ln>
              <a:noFill/>
            </a:ln>
          </p:spPr>
        </p:pic>
        <p:pic>
          <p:nvPicPr>
            <p:cNvPr id="135" name="Google Shape;135;p26"/>
            <p:cNvPicPr preferRelativeResize="0"/>
            <p:nvPr/>
          </p:nvPicPr>
          <p:blipFill rotWithShape="1">
            <a:blip r:embed="rId1">
              <a:alphaModFix/>
            </a:blip>
            <a:srcRect b="15583" l="0" r="71579" t="0"/>
            <a:stretch/>
          </p:blipFill>
          <p:spPr>
            <a:xfrm>
              <a:off x="9593283" y="6756400"/>
              <a:ext cx="2598719" cy="105496"/>
            </a:xfrm>
            <a:prstGeom prst="rect">
              <a:avLst/>
            </a:prstGeom>
            <a:noFill/>
            <a:ln>
              <a:noFill/>
            </a:ln>
          </p:spPr>
        </p:pic>
      </p:grpSp>
      <p:sp>
        <p:nvSpPr>
          <p:cNvPr id="136" name="Google Shape;136;p26"/>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7" name="Google Shape;137;p26"/>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hyperlink" Target="https://pdfs.semanticscholar.org/a1fb/b84d70e7de9ca1888368f5432f6d9cfa450a.pdf" TargetMode="External"/><Relationship Id="rId4" Type="http://schemas.openxmlformats.org/officeDocument/2006/relationships/hyperlink" Target="https://link.springer.com/article/10.1007/s40534-015-0079-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6E6"/>
        </a:solidFill>
      </p:bgPr>
    </p:bg>
    <p:spTree>
      <p:nvGrpSpPr>
        <p:cNvPr id="208" name="Shape 208"/>
        <p:cNvGrpSpPr/>
        <p:nvPr/>
      </p:nvGrpSpPr>
      <p:grpSpPr>
        <a:xfrm>
          <a:off x="0" y="0"/>
          <a:ext cx="0" cy="0"/>
          <a:chOff x="0" y="0"/>
          <a:chExt cx="0" cy="0"/>
        </a:xfrm>
      </p:grpSpPr>
      <p:graphicFrame>
        <p:nvGraphicFramePr>
          <p:cNvPr id="209" name="Google Shape;209;p38"/>
          <p:cNvGraphicFramePr/>
          <p:nvPr/>
        </p:nvGraphicFramePr>
        <p:xfrm>
          <a:off x="5410988" y="2383350"/>
          <a:ext cx="3000000" cy="3000000"/>
        </p:xfrm>
        <a:graphic>
          <a:graphicData uri="http://schemas.openxmlformats.org/drawingml/2006/table">
            <a:tbl>
              <a:tblPr>
                <a:noFill/>
                <a:tableStyleId>{69034205-B187-4BCE-894F-60C594B98B10}</a:tableStyleId>
              </a:tblPr>
              <a:tblGrid>
                <a:gridCol w="1845975"/>
                <a:gridCol w="1795325"/>
              </a:tblGrid>
              <a:tr h="428525">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Parth Joshi</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AU2140002</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Harsh Choksi </a:t>
                      </a:r>
                      <a:endParaRPr sz="1500">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AU2140061</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Niyati Patel </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AU2140097</a:t>
                      </a:r>
                      <a:endParaRPr sz="1500">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Krutarth Vora</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AU2140162</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bl>
          </a:graphicData>
        </a:graphic>
      </p:graphicFrame>
      <p:sp>
        <p:nvSpPr>
          <p:cNvPr id="210" name="Google Shape;210;p38"/>
          <p:cNvSpPr txBox="1"/>
          <p:nvPr>
            <p:ph idx="2" type="body"/>
          </p:nvPr>
        </p:nvSpPr>
        <p:spPr>
          <a:xfrm>
            <a:off x="302000" y="378500"/>
            <a:ext cx="4916400" cy="954000"/>
          </a:xfrm>
          <a:prstGeom prst="rect">
            <a:avLst/>
          </a:prstGeom>
          <a:noFill/>
          <a:ln cap="flat" cmpd="sng" w="9525">
            <a:solidFill>
              <a:srgbClr val="801B19"/>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125000"/>
              </a:lnSpc>
              <a:spcBef>
                <a:spcPts val="800"/>
              </a:spcBef>
              <a:spcAft>
                <a:spcPts val="0"/>
              </a:spcAft>
              <a:buClr>
                <a:srgbClr val="801B19"/>
              </a:buClr>
              <a:buSzPts val="3000"/>
              <a:buFont typeface="Helvetica Neue"/>
              <a:buNone/>
            </a:pPr>
            <a:r>
              <a:rPr lang="en" sz="2800">
                <a:solidFill>
                  <a:srgbClr val="801B19"/>
                </a:solidFill>
              </a:rPr>
              <a:t>CSE523 </a:t>
            </a:r>
            <a:r>
              <a:rPr lang="en" sz="2800">
                <a:solidFill>
                  <a:srgbClr val="801B19"/>
                </a:solidFill>
              </a:rPr>
              <a:t>: </a:t>
            </a:r>
            <a:r>
              <a:rPr lang="en" sz="2800">
                <a:solidFill>
                  <a:srgbClr val="801B19"/>
                </a:solidFill>
              </a:rPr>
              <a:t>Machine</a:t>
            </a:r>
            <a:r>
              <a:rPr lang="en" sz="2800">
                <a:solidFill>
                  <a:srgbClr val="801B19"/>
                </a:solidFill>
              </a:rPr>
              <a:t> Learning </a:t>
            </a:r>
            <a:endParaRPr i="1" sz="2100">
              <a:solidFill>
                <a:srgbClr val="801B19"/>
              </a:solidFill>
            </a:endParaRPr>
          </a:p>
        </p:txBody>
      </p:sp>
      <p:graphicFrame>
        <p:nvGraphicFramePr>
          <p:cNvPr id="211" name="Google Shape;211;p38"/>
          <p:cNvGraphicFramePr/>
          <p:nvPr/>
        </p:nvGraphicFramePr>
        <p:xfrm>
          <a:off x="5410988" y="1778269"/>
          <a:ext cx="3000000" cy="3000000"/>
        </p:xfrm>
        <a:graphic>
          <a:graphicData uri="http://schemas.openxmlformats.org/drawingml/2006/table">
            <a:tbl>
              <a:tblPr>
                <a:noFill/>
                <a:tableStyleId>{69034205-B187-4BCE-894F-60C594B98B10}</a:tableStyleId>
              </a:tblPr>
              <a:tblGrid>
                <a:gridCol w="3641325"/>
              </a:tblGrid>
              <a:tr h="605075">
                <a:tc>
                  <a:txBody>
                    <a:bodyPr/>
                    <a:lstStyle/>
                    <a:p>
                      <a:pPr indent="0" lvl="0" marL="0" marR="0" rtl="0" algn="ctr">
                        <a:lnSpc>
                          <a:spcPct val="100000"/>
                        </a:lnSpc>
                        <a:spcBef>
                          <a:spcPts val="0"/>
                        </a:spcBef>
                        <a:spcAft>
                          <a:spcPts val="0"/>
                        </a:spcAft>
                        <a:buClr>
                          <a:srgbClr val="000000"/>
                        </a:buClr>
                        <a:buSzPts val="2100"/>
                        <a:buFont typeface="Arial"/>
                        <a:buNone/>
                      </a:pPr>
                      <a:r>
                        <a:rPr b="1" lang="en" sz="2100">
                          <a:solidFill>
                            <a:srgbClr val="980000"/>
                          </a:solidFill>
                          <a:latin typeface="Helvetica Neue"/>
                          <a:ea typeface="Helvetica Neue"/>
                          <a:cs typeface="Helvetica Neue"/>
                          <a:sym typeface="Helvetica Neue"/>
                        </a:rPr>
                        <a:t>PROJECT </a:t>
                      </a:r>
                      <a:r>
                        <a:rPr b="1" lang="en" sz="2100" u="none" cap="none" strike="noStrike">
                          <a:solidFill>
                            <a:srgbClr val="980000"/>
                          </a:solidFill>
                          <a:latin typeface="Helvetica Neue"/>
                          <a:ea typeface="Helvetica Neue"/>
                          <a:cs typeface="Helvetica Neue"/>
                          <a:sym typeface="Helvetica Neue"/>
                        </a:rPr>
                        <a:t>- </a:t>
                      </a:r>
                      <a:r>
                        <a:rPr b="1" lang="en" sz="2100">
                          <a:solidFill>
                            <a:srgbClr val="980000"/>
                          </a:solidFill>
                          <a:latin typeface="Helvetica Neue"/>
                          <a:ea typeface="Helvetica Neue"/>
                          <a:cs typeface="Helvetica Neue"/>
                          <a:sym typeface="Helvetica Neue"/>
                        </a:rPr>
                        <a:t>5</a:t>
                      </a:r>
                      <a:r>
                        <a:rPr b="1" lang="en" sz="2100" u="none" cap="none" strike="noStrike">
                          <a:solidFill>
                            <a:srgbClr val="980000"/>
                          </a:solidFill>
                          <a:latin typeface="Helvetica Neue"/>
                          <a:ea typeface="Helvetica Neue"/>
                          <a:cs typeface="Helvetica Neue"/>
                          <a:sym typeface="Helvetica Neue"/>
                        </a:rPr>
                        <a:t> </a:t>
                      </a:r>
                      <a:endParaRPr sz="1900" u="none" cap="none" strike="noStrike">
                        <a:solidFill>
                          <a:srgbClr val="980000"/>
                        </a:solidFill>
                        <a:latin typeface="Helvetica Neue"/>
                        <a:ea typeface="Helvetica Neue"/>
                        <a:cs typeface="Helvetica Neue"/>
                        <a:sym typeface="Helvetica Neue"/>
                      </a:endParaRPr>
                    </a:p>
                  </a:txBody>
                  <a:tcPr marT="68575" marB="68575" marR="68575" marL="68575"/>
                </a:tc>
              </a:tr>
            </a:tbl>
          </a:graphicData>
        </a:graphic>
      </p:graphicFrame>
      <p:sp>
        <p:nvSpPr>
          <p:cNvPr id="212" name="Google Shape;212;p38"/>
          <p:cNvSpPr txBox="1"/>
          <p:nvPr>
            <p:ph idx="2" type="body"/>
          </p:nvPr>
        </p:nvSpPr>
        <p:spPr>
          <a:xfrm>
            <a:off x="684063" y="2383346"/>
            <a:ext cx="4235100" cy="15258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SzPts val="3300"/>
              <a:buNone/>
            </a:pPr>
            <a:r>
              <a:rPr lang="en" sz="2700">
                <a:solidFill>
                  <a:srgbClr val="131314"/>
                </a:solidFill>
              </a:rPr>
              <a:t>Identifying hard stop &amp; momentary stop using vehicle trajectory dataset</a:t>
            </a:r>
            <a:endParaRPr i="1" sz="2000">
              <a:solidFill>
                <a:srgbClr val="131314"/>
              </a:solidFill>
            </a:endParaRPr>
          </a:p>
        </p:txBody>
      </p:sp>
      <p:sp>
        <p:nvSpPr>
          <p:cNvPr id="213" name="Google Shape;213;p38"/>
          <p:cNvSpPr txBox="1"/>
          <p:nvPr/>
        </p:nvSpPr>
        <p:spPr>
          <a:xfrm>
            <a:off x="1687200" y="4295450"/>
            <a:ext cx="3959700" cy="387900"/>
          </a:xfrm>
          <a:prstGeom prst="rect">
            <a:avLst/>
          </a:prstGeom>
          <a:noFill/>
          <a:ln>
            <a:noFill/>
          </a:ln>
        </p:spPr>
        <p:txBody>
          <a:bodyPr anchorCtr="0" anchor="t" bIns="68575" lIns="68575" spcFirstLastPara="1" rIns="68575" wrap="square" tIns="68575">
            <a:spAutoFit/>
          </a:bodyPr>
          <a:lstStyle/>
          <a:p>
            <a:pPr indent="0" lvl="0" marL="0" marR="0" rtl="0" algn="l">
              <a:lnSpc>
                <a:spcPct val="90000"/>
              </a:lnSpc>
              <a:spcBef>
                <a:spcPts val="800"/>
              </a:spcBef>
              <a:spcAft>
                <a:spcPts val="0"/>
              </a:spcAft>
              <a:buClr>
                <a:srgbClr val="000000"/>
              </a:buClr>
              <a:buSzPts val="3000"/>
              <a:buFont typeface="Arial"/>
              <a:buNone/>
            </a:pPr>
            <a:r>
              <a:rPr b="0" i="1" lang="en" sz="1700" u="none" cap="none" strike="noStrike">
                <a:solidFill>
                  <a:srgbClr val="801B19"/>
                </a:solidFill>
                <a:latin typeface="Helvetica Neue"/>
                <a:ea typeface="Helvetica Neue"/>
                <a:cs typeface="Helvetica Neue"/>
                <a:sym typeface="Helvetica Neue"/>
              </a:rPr>
              <a:t>- </a:t>
            </a:r>
            <a:r>
              <a:rPr b="0" i="1" lang="en" sz="1800" u="none" cap="none" strike="noStrike">
                <a:solidFill>
                  <a:srgbClr val="801B19"/>
                </a:solidFill>
                <a:latin typeface="Helvetica Neue"/>
                <a:ea typeface="Helvetica Neue"/>
                <a:cs typeface="Helvetica Neue"/>
                <a:sym typeface="Helvetica Neue"/>
              </a:rPr>
              <a:t>Instructed by Prof. </a:t>
            </a:r>
            <a:r>
              <a:rPr b="1" i="1" lang="en" sz="1800">
                <a:solidFill>
                  <a:srgbClr val="801B19"/>
                </a:solidFill>
                <a:latin typeface="Helvetica Neue"/>
                <a:ea typeface="Helvetica Neue"/>
                <a:cs typeface="Helvetica Neue"/>
                <a:sym typeface="Helvetica Neue"/>
              </a:rPr>
              <a:t>Mehul Raval</a:t>
            </a:r>
            <a:endParaRPr b="1" i="0" sz="900" u="none" cap="none" strike="noStrike">
              <a:solidFill>
                <a:srgbClr val="801B1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idx="1" type="body"/>
          </p:nvPr>
        </p:nvSpPr>
        <p:spPr>
          <a:xfrm>
            <a:off x="0" y="1194197"/>
            <a:ext cx="9144000" cy="2379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Clr>
                <a:schemeClr val="dk1"/>
              </a:buClr>
              <a:buSzPts val="5000"/>
              <a:buFont typeface="Arial"/>
              <a:buNone/>
            </a:pPr>
            <a:r>
              <a:t/>
            </a:r>
            <a:endParaRPr b="1" sz="4700">
              <a:solidFill>
                <a:srgbClr val="801B19"/>
              </a:solidFill>
              <a:latin typeface="Bookman Old Style"/>
              <a:ea typeface="Bookman Old Style"/>
              <a:cs typeface="Bookman Old Style"/>
              <a:sym typeface="Bookman Old Style"/>
            </a:endParaRPr>
          </a:p>
          <a:p>
            <a:pPr indent="0" lvl="0" marL="0" rtl="0" algn="ctr">
              <a:lnSpc>
                <a:spcPct val="90000"/>
              </a:lnSpc>
              <a:spcBef>
                <a:spcPts val="800"/>
              </a:spcBef>
              <a:spcAft>
                <a:spcPts val="0"/>
              </a:spcAft>
              <a:buClr>
                <a:schemeClr val="dk1"/>
              </a:buClr>
              <a:buSzPts val="5000"/>
              <a:buFont typeface="Arial"/>
              <a:buNone/>
            </a:pPr>
            <a:r>
              <a:rPr b="1" lang="en" sz="4700">
                <a:solidFill>
                  <a:srgbClr val="801B19"/>
                </a:solidFill>
                <a:latin typeface="Helvetica Neue"/>
                <a:ea typeface="Helvetica Neue"/>
                <a:cs typeface="Helvetica Neue"/>
                <a:sym typeface="Helvetica Neue"/>
              </a:rPr>
              <a:t>THANK YOU </a:t>
            </a:r>
            <a:endParaRPr b="1" sz="4700">
              <a:solidFill>
                <a:srgbClr val="801B19"/>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319338" y="298150"/>
            <a:ext cx="2505300" cy="679500"/>
          </a:xfrm>
          <a:prstGeom prst="rect">
            <a:avLst/>
          </a:prstGeom>
          <a:noFill/>
          <a:ln>
            <a:noFill/>
          </a:ln>
        </p:spPr>
        <p:txBody>
          <a:bodyPr anchorCtr="0" anchor="b" bIns="34275" lIns="68575" spcFirstLastPara="1" rIns="68575" wrap="square" tIns="34275">
            <a:noAutofit/>
          </a:bodyPr>
          <a:lstStyle/>
          <a:p>
            <a:pPr indent="0" lvl="0" marL="0" rtl="0" algn="l">
              <a:lnSpc>
                <a:spcPct val="200000"/>
              </a:lnSpc>
              <a:spcBef>
                <a:spcPts val="0"/>
              </a:spcBef>
              <a:spcAft>
                <a:spcPts val="0"/>
              </a:spcAft>
              <a:buSzPts val="3000"/>
              <a:buNone/>
            </a:pPr>
            <a:r>
              <a:rPr lang="en">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graphicFrame>
        <p:nvGraphicFramePr>
          <p:cNvPr id="219" name="Google Shape;219;p39"/>
          <p:cNvGraphicFramePr/>
          <p:nvPr/>
        </p:nvGraphicFramePr>
        <p:xfrm>
          <a:off x="1182321" y="1329958"/>
          <a:ext cx="3000000" cy="3000000"/>
        </p:xfrm>
        <a:graphic>
          <a:graphicData uri="http://schemas.openxmlformats.org/drawingml/2006/table">
            <a:tbl>
              <a:tblPr bandRow="1" firstRow="1">
                <a:noFill/>
                <a:tableStyleId>{69034205-B187-4BCE-894F-60C594B98B10}</a:tableStyleId>
              </a:tblPr>
              <a:tblGrid>
                <a:gridCol w="936050"/>
                <a:gridCol w="5843325"/>
              </a:tblGrid>
              <a:tr h="594800">
                <a:tc>
                  <a:txBody>
                    <a:bodyPr/>
                    <a:lstStyle/>
                    <a:p>
                      <a:pPr indent="0" lvl="0" marL="0" marR="0" rtl="0" algn="ctr">
                        <a:lnSpc>
                          <a:spcPct val="200000"/>
                        </a:lnSpc>
                        <a:spcBef>
                          <a:spcPts val="0"/>
                        </a:spcBef>
                        <a:spcAft>
                          <a:spcPts val="0"/>
                        </a:spcAft>
                        <a:buClr>
                          <a:srgbClr val="000000"/>
                        </a:buClr>
                        <a:buSzPts val="1800"/>
                        <a:buFont typeface="Arial"/>
                        <a:buNone/>
                      </a:pPr>
                      <a:r>
                        <a:rPr b="1" lang="en" sz="1700" u="none" cap="none" strike="noStrike">
                          <a:latin typeface="Times New Roman"/>
                          <a:ea typeface="Times New Roman"/>
                          <a:cs typeface="Times New Roman"/>
                          <a:sym typeface="Times New Roman"/>
                        </a:rPr>
                        <a:t>1</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  Problem Statement</a:t>
                      </a:r>
                      <a:endParaRPr sz="1700" u="none" cap="none" strike="noStrike">
                        <a:latin typeface="Times New Roman"/>
                        <a:ea typeface="Times New Roman"/>
                        <a:cs typeface="Times New Roman"/>
                        <a:sym typeface="Times New Roman"/>
                      </a:endParaRPr>
                    </a:p>
                  </a:txBody>
                  <a:tcPr marT="68575" marB="68575" marR="68575" marL="68575"/>
                </a:tc>
              </a:tr>
              <a:tr h="550025">
                <a:tc>
                  <a:txBody>
                    <a:bodyPr/>
                    <a:lstStyle/>
                    <a:p>
                      <a:pPr indent="0" lvl="0" marL="0" marR="0" rtl="0" algn="ctr">
                        <a:lnSpc>
                          <a:spcPct val="200000"/>
                        </a:lnSpc>
                        <a:spcBef>
                          <a:spcPts val="0"/>
                        </a:spcBef>
                        <a:spcAft>
                          <a:spcPts val="0"/>
                        </a:spcAft>
                        <a:buClr>
                          <a:srgbClr val="000000"/>
                        </a:buClr>
                        <a:buSzPts val="1800"/>
                        <a:buFont typeface="Arial"/>
                        <a:buNone/>
                      </a:pPr>
                      <a:r>
                        <a:rPr b="1" lang="en" sz="1700" u="none" cap="none" strike="noStrike">
                          <a:latin typeface="Times New Roman"/>
                          <a:ea typeface="Times New Roman"/>
                          <a:cs typeface="Times New Roman"/>
                          <a:sym typeface="Times New Roman"/>
                        </a:rPr>
                        <a:t>2 </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Literature Review</a:t>
                      </a:r>
                      <a:endParaRPr sz="1700" u="none" cap="none" strike="noStrike">
                        <a:latin typeface="Times New Roman"/>
                        <a:ea typeface="Times New Roman"/>
                        <a:cs typeface="Times New Roman"/>
                        <a:sym typeface="Times New Roman"/>
                      </a:endParaRPr>
                    </a:p>
                  </a:txBody>
                  <a:tcPr marT="68575" marB="68575" marR="68575" marL="68575"/>
                </a:tc>
              </a:tr>
              <a:tr h="583625">
                <a:tc>
                  <a:txBody>
                    <a:bodyPr/>
                    <a:lstStyle/>
                    <a:p>
                      <a:pPr indent="0" lvl="0" marL="0" marR="0" rtl="0" algn="ctr">
                        <a:lnSpc>
                          <a:spcPct val="200000"/>
                        </a:lnSpc>
                        <a:spcBef>
                          <a:spcPts val="0"/>
                        </a:spcBef>
                        <a:spcAft>
                          <a:spcPts val="0"/>
                        </a:spcAft>
                        <a:buClr>
                          <a:srgbClr val="000000"/>
                        </a:buClr>
                        <a:buSzPts val="1800"/>
                        <a:buFont typeface="Arial"/>
                        <a:buNone/>
                      </a:pPr>
                      <a:r>
                        <a:rPr b="1" lang="en" sz="1700" u="none" cap="none" strike="noStrike">
                          <a:latin typeface="Times New Roman"/>
                          <a:ea typeface="Times New Roman"/>
                          <a:cs typeface="Times New Roman"/>
                          <a:sym typeface="Times New Roman"/>
                        </a:rPr>
                        <a:t>3</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  Approach </a:t>
                      </a:r>
                      <a:endParaRPr sz="1700" u="none" cap="none" strike="noStrike">
                        <a:latin typeface="Times New Roman"/>
                        <a:ea typeface="Times New Roman"/>
                        <a:cs typeface="Times New Roman"/>
                        <a:sym typeface="Times New Roman"/>
                      </a:endParaRPr>
                    </a:p>
                  </a:txBody>
                  <a:tcPr marT="68575" marB="68575" marR="68575" marL="68575"/>
                </a:tc>
              </a:tr>
              <a:tr h="628425">
                <a:tc>
                  <a:txBody>
                    <a:bodyPr/>
                    <a:lstStyle/>
                    <a:p>
                      <a:pPr indent="0" lvl="0" marL="0" marR="0" rtl="0" algn="ctr">
                        <a:lnSpc>
                          <a:spcPct val="200000"/>
                        </a:lnSpc>
                        <a:spcBef>
                          <a:spcPts val="0"/>
                        </a:spcBef>
                        <a:spcAft>
                          <a:spcPts val="0"/>
                        </a:spcAft>
                        <a:buClr>
                          <a:srgbClr val="000000"/>
                        </a:buClr>
                        <a:buSzPts val="1800"/>
                        <a:buFont typeface="Arial"/>
                        <a:buNone/>
                      </a:pPr>
                      <a:r>
                        <a:rPr b="1" lang="en" sz="1700" u="none" cap="none" strike="noStrike">
                          <a:latin typeface="Times New Roman"/>
                          <a:ea typeface="Times New Roman"/>
                          <a:cs typeface="Times New Roman"/>
                          <a:sym typeface="Times New Roman"/>
                        </a:rPr>
                        <a:t>4</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  Datasets </a:t>
                      </a:r>
                      <a:endParaRPr sz="1700" u="none" cap="none" strike="noStrike">
                        <a:latin typeface="Times New Roman"/>
                        <a:ea typeface="Times New Roman"/>
                        <a:cs typeface="Times New Roman"/>
                        <a:sym typeface="Times New Roman"/>
                      </a:endParaRPr>
                    </a:p>
                  </a:txBody>
                  <a:tcPr marT="68575" marB="68575" marR="68575" marL="68575"/>
                </a:tc>
              </a:tr>
              <a:tr h="527650">
                <a:tc>
                  <a:txBody>
                    <a:bodyPr/>
                    <a:lstStyle/>
                    <a:p>
                      <a:pPr indent="0" lvl="0" marL="0" marR="0" rtl="0" algn="ctr">
                        <a:lnSpc>
                          <a:spcPct val="200000"/>
                        </a:lnSpc>
                        <a:spcBef>
                          <a:spcPts val="0"/>
                        </a:spcBef>
                        <a:spcAft>
                          <a:spcPts val="0"/>
                        </a:spcAft>
                        <a:buClr>
                          <a:srgbClr val="000000"/>
                        </a:buClr>
                        <a:buSzPts val="1800"/>
                        <a:buFont typeface="Arial"/>
                        <a:buNone/>
                      </a:pPr>
                      <a:r>
                        <a:rPr b="1" lang="en" sz="1700" u="none" cap="none" strike="noStrike">
                          <a:latin typeface="Times New Roman"/>
                          <a:ea typeface="Times New Roman"/>
                          <a:cs typeface="Times New Roman"/>
                          <a:sym typeface="Times New Roman"/>
                        </a:rPr>
                        <a:t>5</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rtl="0" algn="l">
                        <a:lnSpc>
                          <a:spcPct val="200000"/>
                        </a:lnSpc>
                        <a:spcBef>
                          <a:spcPts val="0"/>
                        </a:spcBef>
                        <a:spcAft>
                          <a:spcPts val="0"/>
                        </a:spcAft>
                        <a:buClr>
                          <a:schemeClr val="dk1"/>
                        </a:buClr>
                        <a:buSzPts val="800"/>
                        <a:buFont typeface="Arial"/>
                        <a:buNone/>
                      </a:pPr>
                      <a:r>
                        <a:rPr lang="en" sz="1700">
                          <a:solidFill>
                            <a:schemeClr val="dk1"/>
                          </a:solidFill>
                          <a:latin typeface="Times New Roman"/>
                          <a:ea typeface="Times New Roman"/>
                          <a:cs typeface="Times New Roman"/>
                          <a:sym typeface="Times New Roman"/>
                        </a:rPr>
                        <a:t>  References</a:t>
                      </a:r>
                      <a:endParaRPr sz="1700" u="none" cap="none" strike="noStrike">
                        <a:latin typeface="Times New Roman"/>
                        <a:ea typeface="Times New Roman"/>
                        <a:cs typeface="Times New Roman"/>
                        <a:sym typeface="Times New Roman"/>
                      </a:endParaRPr>
                    </a:p>
                  </a:txBody>
                  <a:tcPr marT="68575" marB="68575" marR="68575" marL="6857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225" name="Google Shape;225;p40"/>
          <p:cNvSpPr txBox="1"/>
          <p:nvPr>
            <p:ph idx="1" type="body"/>
          </p:nvPr>
        </p:nvSpPr>
        <p:spPr>
          <a:xfrm>
            <a:off x="436825" y="1035750"/>
            <a:ext cx="8320200" cy="32634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t/>
            </a:r>
            <a:endParaRPr sz="1500"/>
          </a:p>
          <a:p>
            <a:pPr indent="0" lvl="0" marL="0" rtl="0" algn="ctr">
              <a:lnSpc>
                <a:spcPct val="200000"/>
              </a:lnSpc>
              <a:spcBef>
                <a:spcPts val="800"/>
              </a:spcBef>
              <a:spcAft>
                <a:spcPts val="0"/>
              </a:spcAft>
              <a:buClr>
                <a:schemeClr val="dk1"/>
              </a:buClr>
              <a:buSzPts val="1100"/>
              <a:buFont typeface="Arial"/>
              <a:buNone/>
            </a:pPr>
            <a:r>
              <a:rPr lang="en" sz="1500">
                <a:highlight>
                  <a:schemeClr val="lt2"/>
                </a:highlight>
                <a:latin typeface="Times New Roman"/>
                <a:ea typeface="Times New Roman"/>
                <a:cs typeface="Times New Roman"/>
                <a:sym typeface="Times New Roman"/>
              </a:rPr>
              <a:t>This project aims to develop a system to classify vehicle stops at traffic lights in cities. It uses data on vehicle movement to distinguish "hard" stops (vehicle stays still) from "momentary" stops (caused by lights or other temporary blocks). By analyzing velocity and other factors like coordinates and time frames, the project aims to build a machine learning model that accurately identifies these different stop types, potentially improving traffic management and safety.</a:t>
            </a:r>
            <a:endParaRPr sz="1500">
              <a:highlight>
                <a:schemeClr val="lt2"/>
              </a:highlight>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500"/>
          </a:p>
          <a:p>
            <a:pPr indent="0" lvl="0" marL="457200" rtl="0" algn="l">
              <a:lnSpc>
                <a:spcPct val="200000"/>
              </a:lnSpc>
              <a:spcBef>
                <a:spcPts val="800"/>
              </a:spcBef>
              <a:spcAft>
                <a:spcPts val="0"/>
              </a:spcAft>
              <a:buNone/>
            </a:pPr>
            <a:r>
              <a:t/>
            </a:r>
            <a:endParaRPr sz="1500"/>
          </a:p>
          <a:p>
            <a:pPr indent="0" lvl="0" marL="457200" rtl="0" algn="l">
              <a:spcBef>
                <a:spcPts val="80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628650" y="2061725"/>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Literature Review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aphicFrame>
        <p:nvGraphicFramePr>
          <p:cNvPr id="235" name="Google Shape;235;p42"/>
          <p:cNvGraphicFramePr/>
          <p:nvPr/>
        </p:nvGraphicFramePr>
        <p:xfrm>
          <a:off x="223213" y="195275"/>
          <a:ext cx="3000000" cy="3000000"/>
        </p:xfrm>
        <a:graphic>
          <a:graphicData uri="http://schemas.openxmlformats.org/drawingml/2006/table">
            <a:tbl>
              <a:tblPr>
                <a:noFill/>
                <a:tableStyleId>{02850230-2EE3-4C00-AFF6-A1CC8C60B560}</a:tableStyleId>
              </a:tblPr>
              <a:tblGrid>
                <a:gridCol w="1164425"/>
                <a:gridCol w="782425"/>
                <a:gridCol w="1793950"/>
                <a:gridCol w="2487000"/>
                <a:gridCol w="2469775"/>
              </a:tblGrid>
              <a:tr h="280650">
                <a:tc>
                  <a:txBody>
                    <a:bodyPr/>
                    <a:lstStyle/>
                    <a:p>
                      <a:pPr indent="0" lvl="0" marL="0" rtl="0" algn="ctr">
                        <a:lnSpc>
                          <a:spcPct val="115000"/>
                        </a:lnSpc>
                        <a:spcBef>
                          <a:spcPts val="0"/>
                        </a:spcBef>
                        <a:spcAft>
                          <a:spcPts val="0"/>
                        </a:spcAft>
                        <a:buNone/>
                      </a:pPr>
                      <a:r>
                        <a:rPr b="1" lang="en"/>
                        <a:t>Author</a:t>
                      </a:r>
                      <a:endParaRPr b="1"/>
                    </a:p>
                  </a:txBody>
                  <a:tcPr marT="19050" marB="19050" marR="28575" marL="28575" anchor="b">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Year</a:t>
                      </a:r>
                      <a:endParaRPr b="1"/>
                    </a:p>
                  </a:txBody>
                  <a:tcPr marT="19050" marB="19050" marR="28575" marL="28575" anchor="b">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Title</a:t>
                      </a:r>
                      <a:endParaRPr b="1"/>
                    </a:p>
                  </a:txBody>
                  <a:tcPr marT="19050" marB="19050" marR="28575" marL="28575" anchor="b">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Key Findings</a:t>
                      </a:r>
                      <a:endParaRPr b="1"/>
                    </a:p>
                  </a:txBody>
                  <a:tcPr marT="19050" marB="19050" marR="28575" marL="28575" anchor="b">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Relevance to Project</a:t>
                      </a:r>
                      <a:endParaRPr b="1"/>
                    </a:p>
                  </a:txBody>
                  <a:tcPr marT="19050" marB="19050" marR="28575" marL="28575" anchor="b">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r>
              <a:tr h="1683950">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Gong L. et al.</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2021</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Extracting Stops from Spatio-Temporal Trajectories within Dynamic Contextual Features</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Proposed a hybrid method using SVM classifier to extract stop points from trajectory data. Considered stop duration, mean distance to cluster centroid, and distances to home/workplace. Used entropy to refine stop identification.</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Provides insights into feature selection and classification methods for identifying stops in trajectory data, relevant for distinguishing hard stops and momentary stops in the project.</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r>
              <a:tr h="1478150">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Schneider C.</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2021</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Framework for Evaluating Stay Detection Methods in Trajectory Data Analysis</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Designed a comprehensive framework covering data acquisition, preprocessing, and evaluation of stay detection methods. Emphasized computing spatio-temporal factors for analysis.</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Offers a structured approach for analyzing trajectory data, which can be applied to evaluate stop identification methods in the project.</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r>
              <a:tr h="1066500">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Van Dijk J.</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2021</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Comparison of Machine Learning Algorithms for Classifying GPS Points in Trajectory Data</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Systematically compared performance of machine learning algorithms for classifying GPS points into activity and travel points.</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Provides insights into the selection of machine learning algorithms for classifying stops, aiding in model training and evaluation in the project.</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Approach</a:t>
            </a:r>
            <a:endParaRPr>
              <a:latin typeface="Times New Roman"/>
              <a:ea typeface="Times New Roman"/>
              <a:cs typeface="Times New Roman"/>
              <a:sym typeface="Times New Roman"/>
            </a:endParaRPr>
          </a:p>
        </p:txBody>
      </p:sp>
      <p:sp>
        <p:nvSpPr>
          <p:cNvPr id="241" name="Google Shape;241;p43"/>
          <p:cNvSpPr txBox="1"/>
          <p:nvPr>
            <p:ph idx="1" type="body"/>
          </p:nvPr>
        </p:nvSpPr>
        <p:spPr>
          <a:xfrm>
            <a:off x="436820" y="1194188"/>
            <a:ext cx="7886700" cy="3263400"/>
          </a:xfrm>
          <a:prstGeom prst="rect">
            <a:avLst/>
          </a:prstGeom>
        </p:spPr>
        <p:txBody>
          <a:bodyPr anchorCtr="0" anchor="t" bIns="34275" lIns="68575" spcFirstLastPara="1" rIns="68575" wrap="square" tIns="34275">
            <a:noAutofit/>
          </a:bodyPr>
          <a:lstStyle/>
          <a:p>
            <a:pPr indent="-336550" lvl="0" marL="457200" rtl="0" algn="l">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Identify Stop Location:</a:t>
            </a:r>
            <a:endParaRPr b="1" sz="1700">
              <a:latin typeface="Times New Roman"/>
              <a:ea typeface="Times New Roman"/>
              <a:cs typeface="Times New Roman"/>
              <a:sym typeface="Times New Roman"/>
            </a:endParaRPr>
          </a:p>
          <a:p>
            <a:pPr indent="-323850" lvl="1" marL="1371600" rtl="0" algn="l">
              <a:lnSpc>
                <a:spcPct val="200000"/>
              </a:lnSpc>
              <a:spcBef>
                <a:spcPts val="0"/>
              </a:spcBef>
              <a:spcAft>
                <a:spcPts val="0"/>
              </a:spcAft>
              <a:buSzPts val="1500"/>
              <a:buFont typeface="Times New Roman"/>
              <a:buChar char="○"/>
            </a:pPr>
            <a:r>
              <a:rPr lang="en">
                <a:latin typeface="Times New Roman"/>
                <a:ea typeface="Times New Roman"/>
                <a:cs typeface="Times New Roman"/>
                <a:sym typeface="Times New Roman"/>
              </a:rPr>
              <a:t>MCC (Mobility Context Cube)</a:t>
            </a:r>
            <a:endParaRPr>
              <a:latin typeface="Times New Roman"/>
              <a:ea typeface="Times New Roman"/>
              <a:cs typeface="Times New Roman"/>
              <a:sym typeface="Times New Roman"/>
            </a:endParaRPr>
          </a:p>
          <a:p>
            <a:pPr indent="-323850" lvl="1" marL="1371600" rtl="0" algn="l">
              <a:lnSpc>
                <a:spcPct val="200000"/>
              </a:lnSpc>
              <a:spcBef>
                <a:spcPts val="0"/>
              </a:spcBef>
              <a:spcAft>
                <a:spcPts val="0"/>
              </a:spcAft>
              <a:buSzPts val="1500"/>
              <a:buFont typeface="Times New Roman"/>
              <a:buChar char="○"/>
            </a:pPr>
            <a:r>
              <a:rPr lang="en">
                <a:latin typeface="Times New Roman"/>
                <a:ea typeface="Times New Roman"/>
                <a:cs typeface="Times New Roman"/>
                <a:sym typeface="Times New Roman"/>
              </a:rPr>
              <a:t>DBSCAN (Density-Based Spatial Clustering of Applications with Noise)</a:t>
            </a:r>
            <a:endParaRPr>
              <a:latin typeface="Times New Roman"/>
              <a:ea typeface="Times New Roman"/>
              <a:cs typeface="Times New Roman"/>
              <a:sym typeface="Times New Roman"/>
            </a:endParaRPr>
          </a:p>
          <a:p>
            <a:pPr indent="0" lvl="0" marL="1371600" rtl="0" algn="l">
              <a:lnSpc>
                <a:spcPct val="200000"/>
              </a:lnSpc>
              <a:spcBef>
                <a:spcPts val="800"/>
              </a:spcBef>
              <a:spcAft>
                <a:spcPts val="0"/>
              </a:spcAft>
              <a:buNone/>
            </a:pPr>
            <a:r>
              <a:t/>
            </a:r>
            <a:endParaRPr>
              <a:latin typeface="Times New Roman"/>
              <a:ea typeface="Times New Roman"/>
              <a:cs typeface="Times New Roman"/>
              <a:sym typeface="Times New Roman"/>
            </a:endParaRPr>
          </a:p>
          <a:p>
            <a:pPr indent="-336550" lvl="0" marL="457200" rtl="0" algn="l">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Classify Stop Location:</a:t>
            </a:r>
            <a:endParaRPr b="1" sz="1700">
              <a:latin typeface="Times New Roman"/>
              <a:ea typeface="Times New Roman"/>
              <a:cs typeface="Times New Roman"/>
              <a:sym typeface="Times New Roman"/>
            </a:endParaRPr>
          </a:p>
          <a:p>
            <a:pPr indent="-323850" lvl="1" marL="1371600" rtl="0" algn="l">
              <a:lnSpc>
                <a:spcPct val="200000"/>
              </a:lnSpc>
              <a:spcBef>
                <a:spcPts val="0"/>
              </a:spcBef>
              <a:spcAft>
                <a:spcPts val="0"/>
              </a:spcAft>
              <a:buSzPts val="1500"/>
              <a:buFont typeface="Times New Roman"/>
              <a:buChar char="○"/>
            </a:pPr>
            <a:r>
              <a:rPr lang="en">
                <a:latin typeface="Times New Roman"/>
                <a:ea typeface="Times New Roman"/>
                <a:cs typeface="Times New Roman"/>
                <a:sym typeface="Times New Roman"/>
              </a:rPr>
              <a:t>SVM (Support Vector Machine)</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idx="1" type="body"/>
          </p:nvPr>
        </p:nvSpPr>
        <p:spPr>
          <a:xfrm>
            <a:off x="436825" y="1326725"/>
            <a:ext cx="8345100" cy="32634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rPr b="1" lang="en" sz="1700">
                <a:latin typeface="Times New Roman"/>
                <a:ea typeface="Times New Roman"/>
                <a:cs typeface="Times New Roman"/>
                <a:sym typeface="Times New Roman"/>
              </a:rPr>
              <a:t>Mainly Trajectory Dataset</a:t>
            </a:r>
            <a:endParaRPr sz="1700">
              <a:latin typeface="Times New Roman"/>
              <a:ea typeface="Times New Roman"/>
              <a:cs typeface="Times New Roman"/>
              <a:sym typeface="Times New Roman"/>
            </a:endParaRPr>
          </a:p>
          <a:p>
            <a:pPr indent="0" lvl="0" marL="0" rtl="0" algn="l">
              <a:spcBef>
                <a:spcPts val="800"/>
              </a:spcBef>
              <a:spcAft>
                <a:spcPts val="0"/>
              </a:spcAft>
              <a:buNone/>
            </a:pPr>
            <a:r>
              <a:rPr b="1" lang="en" sz="1700">
                <a:latin typeface="Times New Roman"/>
                <a:ea typeface="Times New Roman"/>
                <a:cs typeface="Times New Roman"/>
                <a:sym typeface="Times New Roman"/>
              </a:rPr>
              <a:t>MCC      :  </a:t>
            </a:r>
            <a:r>
              <a:rPr lang="en" sz="1700">
                <a:latin typeface="Times New Roman"/>
                <a:ea typeface="Times New Roman"/>
                <a:cs typeface="Times New Roman"/>
                <a:sym typeface="Times New Roman"/>
              </a:rPr>
              <a:t>Average- Maximum Velocity &amp; Acceleration, </a:t>
            </a:r>
            <a:endParaRPr sz="1700">
              <a:latin typeface="Times New Roman"/>
              <a:ea typeface="Times New Roman"/>
              <a:cs typeface="Times New Roman"/>
              <a:sym typeface="Times New Roman"/>
            </a:endParaRPr>
          </a:p>
          <a:p>
            <a:pPr indent="457200" lvl="0" marL="0" rtl="0" algn="l">
              <a:spcBef>
                <a:spcPts val="800"/>
              </a:spcBef>
              <a:spcAft>
                <a:spcPts val="0"/>
              </a:spcAft>
              <a:buNone/>
            </a:pPr>
            <a:r>
              <a:rPr lang="en" sz="1700">
                <a:latin typeface="Times New Roman"/>
                <a:ea typeface="Times New Roman"/>
                <a:cs typeface="Times New Roman"/>
                <a:sym typeface="Times New Roman"/>
              </a:rPr>
              <a:t>          Geographic Coordinates (Latitude, Longitude), </a:t>
            </a:r>
            <a:endParaRPr sz="1700">
              <a:latin typeface="Times New Roman"/>
              <a:ea typeface="Times New Roman"/>
              <a:cs typeface="Times New Roman"/>
              <a:sym typeface="Times New Roman"/>
            </a:endParaRPr>
          </a:p>
          <a:p>
            <a:pPr indent="457200" lvl="0" marL="0" rtl="0" algn="l">
              <a:spcBef>
                <a:spcPts val="800"/>
              </a:spcBef>
              <a:spcAft>
                <a:spcPts val="0"/>
              </a:spcAft>
              <a:buNone/>
            </a:pPr>
            <a:r>
              <a:rPr lang="en" sz="1700">
                <a:latin typeface="Times New Roman"/>
                <a:ea typeface="Times New Roman"/>
                <a:cs typeface="Times New Roman"/>
                <a:sym typeface="Times New Roman"/>
              </a:rPr>
              <a:t>          GPS Points with Timestamps, Weather Conditions</a:t>
            </a:r>
            <a:endParaRPr sz="1700">
              <a:latin typeface="Times New Roman"/>
              <a:ea typeface="Times New Roman"/>
              <a:cs typeface="Times New Roman"/>
              <a:sym typeface="Times New Roman"/>
            </a:endParaRPr>
          </a:p>
          <a:p>
            <a:pPr indent="0" lvl="0" marL="0" rtl="0" algn="l">
              <a:spcBef>
                <a:spcPts val="800"/>
              </a:spcBef>
              <a:spcAft>
                <a:spcPts val="0"/>
              </a:spcAft>
              <a:buNone/>
            </a:pPr>
            <a:r>
              <a:t/>
            </a:r>
            <a:endParaRPr sz="1700">
              <a:latin typeface="Times New Roman"/>
              <a:ea typeface="Times New Roman"/>
              <a:cs typeface="Times New Roman"/>
              <a:sym typeface="Times New Roman"/>
            </a:endParaRPr>
          </a:p>
          <a:p>
            <a:pPr indent="0" lvl="0" marL="0" rtl="0" algn="l">
              <a:spcBef>
                <a:spcPts val="800"/>
              </a:spcBef>
              <a:spcAft>
                <a:spcPts val="0"/>
              </a:spcAft>
              <a:buNone/>
            </a:pPr>
            <a:r>
              <a:rPr b="1" lang="en" sz="1700">
                <a:latin typeface="Times New Roman"/>
                <a:ea typeface="Times New Roman"/>
                <a:cs typeface="Times New Roman"/>
                <a:sym typeface="Times New Roman"/>
              </a:rPr>
              <a:t>DBSCAN :   </a:t>
            </a:r>
            <a:r>
              <a:rPr lang="en" sz="1700">
                <a:latin typeface="Times New Roman"/>
                <a:ea typeface="Times New Roman"/>
                <a:cs typeface="Times New Roman"/>
                <a:sym typeface="Times New Roman"/>
              </a:rPr>
              <a:t>Geographic Coordinates (Latitude, Longitude), </a:t>
            </a:r>
            <a:endParaRPr sz="1700">
              <a:latin typeface="Times New Roman"/>
              <a:ea typeface="Times New Roman"/>
              <a:cs typeface="Times New Roman"/>
              <a:sym typeface="Times New Roman"/>
            </a:endParaRPr>
          </a:p>
          <a:p>
            <a:pPr indent="0" lvl="0" marL="914400" rtl="0" algn="l">
              <a:spcBef>
                <a:spcPts val="800"/>
              </a:spcBef>
              <a:spcAft>
                <a:spcPts val="0"/>
              </a:spcAft>
              <a:buNone/>
            </a:pPr>
            <a:r>
              <a:rPr lang="en" sz="1700">
                <a:latin typeface="Times New Roman"/>
                <a:ea typeface="Times New Roman"/>
                <a:cs typeface="Times New Roman"/>
                <a:sym typeface="Times New Roman"/>
              </a:rPr>
              <a:t>     GPS Points with Timestamps, </a:t>
            </a:r>
            <a:endParaRPr sz="1700">
              <a:latin typeface="Times New Roman"/>
              <a:ea typeface="Times New Roman"/>
              <a:cs typeface="Times New Roman"/>
              <a:sym typeface="Times New Roman"/>
            </a:endParaRPr>
          </a:p>
          <a:p>
            <a:pPr indent="0" lvl="0" marL="914400" rtl="0" algn="l">
              <a:spcBef>
                <a:spcPts val="800"/>
              </a:spcBef>
              <a:spcAft>
                <a:spcPts val="0"/>
              </a:spcAft>
              <a:buNone/>
            </a:pPr>
            <a:r>
              <a:rPr lang="en" sz="1700">
                <a:latin typeface="Times New Roman"/>
                <a:ea typeface="Times New Roman"/>
                <a:cs typeface="Times New Roman"/>
                <a:sym typeface="Times New Roman"/>
              </a:rPr>
              <a:t>     Epsilon (ε)</a:t>
            </a:r>
            <a:endParaRPr sz="1700">
              <a:latin typeface="Times New Roman"/>
              <a:ea typeface="Times New Roman"/>
              <a:cs typeface="Times New Roman"/>
              <a:sym typeface="Times New Roman"/>
            </a:endParaRPr>
          </a:p>
          <a:p>
            <a:pPr indent="0" lvl="0" marL="0" rtl="0" algn="l">
              <a:spcBef>
                <a:spcPts val="800"/>
              </a:spcBef>
              <a:spcAft>
                <a:spcPts val="0"/>
              </a:spcAft>
              <a:buNone/>
            </a:pPr>
            <a:r>
              <a:t/>
            </a:r>
            <a:endParaRPr sz="1700"/>
          </a:p>
        </p:txBody>
      </p:sp>
      <p:sp>
        <p:nvSpPr>
          <p:cNvPr id="247" name="Google Shape;247;p44"/>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253" name="Google Shape;253;p45"/>
          <p:cNvSpPr txBox="1"/>
          <p:nvPr>
            <p:ph idx="1" type="body"/>
          </p:nvPr>
        </p:nvSpPr>
        <p:spPr>
          <a:xfrm>
            <a:off x="436825" y="1326725"/>
            <a:ext cx="8345100" cy="32634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b="1" lang="en" sz="1700">
                <a:latin typeface="Times New Roman"/>
                <a:ea typeface="Times New Roman"/>
                <a:cs typeface="Times New Roman"/>
                <a:sym typeface="Times New Roman"/>
              </a:rPr>
              <a:t>SVM   :   </a:t>
            </a:r>
            <a:r>
              <a:rPr lang="en" sz="1700">
                <a:latin typeface="Times New Roman"/>
                <a:ea typeface="Times New Roman"/>
                <a:cs typeface="Times New Roman"/>
                <a:sym typeface="Times New Roman"/>
              </a:rPr>
              <a:t>Average- Maximum Velocity &amp; Acceleration, </a:t>
            </a:r>
            <a:endParaRPr sz="1700">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rPr lang="en" sz="1700">
                <a:latin typeface="Times New Roman"/>
                <a:ea typeface="Times New Roman"/>
                <a:cs typeface="Times New Roman"/>
                <a:sym typeface="Times New Roman"/>
              </a:rPr>
              <a:t>        Number of Intersections, </a:t>
            </a:r>
            <a:endParaRPr sz="1700">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rPr lang="en" sz="1700">
                <a:latin typeface="Times New Roman"/>
                <a:ea typeface="Times New Roman"/>
                <a:cs typeface="Times New Roman"/>
                <a:sym typeface="Times New Roman"/>
              </a:rPr>
              <a:t>        Number of POIs, </a:t>
            </a:r>
            <a:endParaRPr sz="1700">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rPr lang="en" sz="1700">
                <a:latin typeface="Times New Roman"/>
                <a:ea typeface="Times New Roman"/>
                <a:cs typeface="Times New Roman"/>
                <a:sym typeface="Times New Roman"/>
              </a:rPr>
              <a:t>        Epsilon (ε)</a:t>
            </a:r>
            <a:endParaRPr sz="1700">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t/>
            </a:r>
            <a:endParaRPr sz="1700">
              <a:latin typeface="Times New Roman"/>
              <a:ea typeface="Times New Roman"/>
              <a:cs typeface="Times New Roman"/>
              <a:sym typeface="Times New Roman"/>
            </a:endParaRPr>
          </a:p>
          <a:p>
            <a:pPr indent="0" lvl="0" marL="0" rtl="0" algn="l">
              <a:lnSpc>
                <a:spcPct val="150000"/>
              </a:lnSpc>
              <a:spcBef>
                <a:spcPts val="80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59" name="Google Shape;259;p46"/>
          <p:cNvSpPr txBox="1"/>
          <p:nvPr>
            <p:ph idx="1" type="body"/>
          </p:nvPr>
        </p:nvSpPr>
        <p:spPr>
          <a:xfrm>
            <a:off x="436820" y="1548013"/>
            <a:ext cx="7886700" cy="3263400"/>
          </a:xfrm>
          <a:prstGeom prst="rect">
            <a:avLst/>
          </a:prstGeom>
        </p:spPr>
        <p:txBody>
          <a:bodyPr anchorCtr="0" anchor="t" bIns="34275" lIns="68575" spcFirstLastPara="1" rIns="68575" wrap="square" tIns="34275">
            <a:noAutofit/>
          </a:bodyPr>
          <a:lstStyle/>
          <a:p>
            <a:pPr indent="-323850" lvl="0" marL="457200" rtl="0" algn="l">
              <a:lnSpc>
                <a:spcPct val="200000"/>
              </a:lnSpc>
              <a:spcBef>
                <a:spcPts val="800"/>
              </a:spcBef>
              <a:spcAft>
                <a:spcPts val="0"/>
              </a:spcAft>
              <a:buSzPts val="1500"/>
              <a:buFont typeface="Times New Roman"/>
              <a:buChar char="•"/>
            </a:pPr>
            <a:r>
              <a:rPr lang="en" sz="15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https://pdfs.semanticscholar.org/a1fb/b84d70e7de9ca1888368f5432f6d9cfa450a.pdf</a:t>
            </a:r>
            <a:endParaRPr sz="1500">
              <a:solidFill>
                <a:srgbClr val="4A86E8"/>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 sz="15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https://link.springer.com/article/10.1007/s40534-015-0079-x</a:t>
            </a:r>
            <a:r>
              <a:rPr lang="en" sz="1500">
                <a:solidFill>
                  <a:srgbClr val="4A86E8"/>
                </a:solidFill>
                <a:latin typeface="Times New Roman"/>
                <a:ea typeface="Times New Roman"/>
                <a:cs typeface="Times New Roman"/>
                <a:sym typeface="Times New Roman"/>
              </a:rPr>
              <a:t> </a:t>
            </a:r>
            <a:endParaRPr sz="1500">
              <a:solidFill>
                <a:srgbClr val="4A86E8"/>
              </a:solidFill>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400">
              <a:solidFill>
                <a:srgbClr val="4A86E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