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C648D6-665D-4431-B89B-6E95F06136A7}">
  <a:tblStyle styleId="{A4C648D6-665D-4431-B89B-6E95F06136A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HelveticaNeue-regular.fntdata"/><Relationship Id="rId25" Type="http://schemas.openxmlformats.org/officeDocument/2006/relationships/slide" Target="slides/slide17.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3.xml"/><Relationship Id="rId33" Type="http://schemas.openxmlformats.org/officeDocument/2006/relationships/font" Target="fonts/HelveticaNeueLight-boldItalic.fntdata"/><Relationship Id="rId10" Type="http://schemas.openxmlformats.org/officeDocument/2006/relationships/slide" Target="slides/slide2.xml"/><Relationship Id="rId32" Type="http://schemas.openxmlformats.org/officeDocument/2006/relationships/font" Target="fonts/HelveticaNeueLight-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3c02ca426_2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1b3c02ca426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a454f62c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a454f62c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430e8d68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430e8d68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430e8d6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430e8d6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430e8d6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430e8d6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430e8d68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430e8d68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9208e9d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9208e9d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430e8d68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c430e8d68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b3c02ca426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b3c02ca42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3c02ca426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b3c02ca426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430e8d6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430e8d6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430e8d6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430e8d6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4339adc8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4339adc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9208e9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9208e9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430e8d6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430e8d6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a454f62c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a454f62c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9208e9d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9208e9d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bg>
      <p:bgPr>
        <a:solidFill>
          <a:schemeClr val="lt2"/>
        </a:solid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58" name="Google Shape;58;p14"/>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59" name="Google Shape;59;p14"/>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p14"/>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rgbClr val="444848"/>
                </a:solidFill>
                <a:latin typeface="Helvetica Neue Light"/>
                <a:ea typeface="Helvetica Neue Light"/>
                <a:cs typeface="Helvetica Neue Light"/>
                <a:sym typeface="Helvetica Neue Light"/>
              </a:defRPr>
            </a:lvl1pPr>
            <a:lvl2pPr lvl="1">
              <a:buNone/>
              <a:defRPr sz="1300">
                <a:solidFill>
                  <a:srgbClr val="444848"/>
                </a:solidFill>
                <a:latin typeface="Helvetica Neue Light"/>
                <a:ea typeface="Helvetica Neue Light"/>
                <a:cs typeface="Helvetica Neue Light"/>
                <a:sym typeface="Helvetica Neue Light"/>
              </a:defRPr>
            </a:lvl2pPr>
            <a:lvl3pPr lvl="2">
              <a:buNone/>
              <a:defRPr sz="1300">
                <a:solidFill>
                  <a:srgbClr val="444848"/>
                </a:solidFill>
                <a:latin typeface="Helvetica Neue Light"/>
                <a:ea typeface="Helvetica Neue Light"/>
                <a:cs typeface="Helvetica Neue Light"/>
                <a:sym typeface="Helvetica Neue Light"/>
              </a:defRPr>
            </a:lvl3pPr>
            <a:lvl4pPr lvl="3">
              <a:buNone/>
              <a:defRPr sz="1300">
                <a:solidFill>
                  <a:srgbClr val="444848"/>
                </a:solidFill>
                <a:latin typeface="Helvetica Neue Light"/>
                <a:ea typeface="Helvetica Neue Light"/>
                <a:cs typeface="Helvetica Neue Light"/>
                <a:sym typeface="Helvetica Neue Light"/>
              </a:defRPr>
            </a:lvl4pPr>
            <a:lvl5pPr lvl="4">
              <a:buNone/>
              <a:defRPr sz="1300">
                <a:solidFill>
                  <a:srgbClr val="444848"/>
                </a:solidFill>
                <a:latin typeface="Helvetica Neue Light"/>
                <a:ea typeface="Helvetica Neue Light"/>
                <a:cs typeface="Helvetica Neue Light"/>
                <a:sym typeface="Helvetica Neue Light"/>
              </a:defRPr>
            </a:lvl5pPr>
            <a:lvl6pPr lvl="5">
              <a:buNone/>
              <a:defRPr sz="1300">
                <a:solidFill>
                  <a:srgbClr val="444848"/>
                </a:solidFill>
                <a:latin typeface="Helvetica Neue Light"/>
                <a:ea typeface="Helvetica Neue Light"/>
                <a:cs typeface="Helvetica Neue Light"/>
                <a:sym typeface="Helvetica Neue Light"/>
              </a:defRPr>
            </a:lvl6pPr>
            <a:lvl7pPr lvl="6">
              <a:buNone/>
              <a:defRPr sz="1300">
                <a:solidFill>
                  <a:srgbClr val="444848"/>
                </a:solidFill>
                <a:latin typeface="Helvetica Neue Light"/>
                <a:ea typeface="Helvetica Neue Light"/>
                <a:cs typeface="Helvetica Neue Light"/>
                <a:sym typeface="Helvetica Neue Light"/>
              </a:defRPr>
            </a:lvl7pPr>
            <a:lvl8pPr lvl="7">
              <a:buNone/>
              <a:defRPr sz="1300">
                <a:solidFill>
                  <a:srgbClr val="444848"/>
                </a:solidFill>
                <a:latin typeface="Helvetica Neue Light"/>
                <a:ea typeface="Helvetica Neue Light"/>
                <a:cs typeface="Helvetica Neue Light"/>
                <a:sym typeface="Helvetica Neue Light"/>
              </a:defRPr>
            </a:lvl8pPr>
            <a:lvl9pPr lvl="8">
              <a:buNone/>
              <a:defRPr sz="1300">
                <a:solidFill>
                  <a:srgbClr val="444848"/>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5"/>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9"/>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0"/>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1"/>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2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2"/>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22"/>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7" name="Google Shape;107;p22"/>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8" name="Google Shape;108;p2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2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3"/>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23"/>
          <p:cNvSpPr/>
          <p:nvPr>
            <p:ph idx="2" type="pic"/>
          </p:nvPr>
        </p:nvSpPr>
        <p:spPr>
          <a:xfrm>
            <a:off x="3887391" y="740569"/>
            <a:ext cx="4629150" cy="3655125"/>
          </a:xfrm>
          <a:prstGeom prst="rect">
            <a:avLst/>
          </a:prstGeom>
          <a:noFill/>
          <a:ln>
            <a:noFill/>
          </a:ln>
        </p:spPr>
      </p:sp>
      <p:sp>
        <p:nvSpPr>
          <p:cNvPr id="114" name="Google Shape;114;p23"/>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5" name="Google Shape;115;p2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2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4"/>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2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5"/>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5"/>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27"/>
          <p:cNvSpPr txBox="1"/>
          <p:nvPr>
            <p:ph type="title"/>
          </p:nvPr>
        </p:nvSpPr>
        <p:spPr>
          <a:xfrm>
            <a:off x="445727" y="200025"/>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7"/>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43" name="Google Shape;143;p2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44" name="Google Shape;144;p2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5" name="Shape 145"/>
        <p:cNvGrpSpPr/>
        <p:nvPr/>
      </p:nvGrpSpPr>
      <p:grpSpPr>
        <a:xfrm>
          <a:off x="0" y="0"/>
          <a:ext cx="0" cy="0"/>
          <a:chOff x="0" y="0"/>
          <a:chExt cx="0" cy="0"/>
        </a:xfrm>
      </p:grpSpPr>
      <p:sp>
        <p:nvSpPr>
          <p:cNvPr id="146" name="Google Shape;146;p28"/>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47" name="Google Shape;147;p28"/>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148" name="Google Shape;148;p28"/>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9" name="Google Shape;149;p2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lvl1pPr lvl="0">
              <a:buNone/>
              <a:defRPr sz="1300">
                <a:solidFill>
                  <a:srgbClr val="444848"/>
                </a:solidFill>
              </a:defRPr>
            </a:lvl1pPr>
            <a:lvl2pPr lvl="1">
              <a:buNone/>
              <a:defRPr sz="1300">
                <a:solidFill>
                  <a:srgbClr val="444848"/>
                </a:solidFill>
              </a:defRPr>
            </a:lvl2pPr>
            <a:lvl3pPr lvl="2">
              <a:buNone/>
              <a:defRPr sz="1300">
                <a:solidFill>
                  <a:srgbClr val="444848"/>
                </a:solidFill>
              </a:defRPr>
            </a:lvl3pPr>
            <a:lvl4pPr lvl="3">
              <a:buNone/>
              <a:defRPr sz="1300">
                <a:solidFill>
                  <a:srgbClr val="444848"/>
                </a:solidFill>
              </a:defRPr>
            </a:lvl4pPr>
            <a:lvl5pPr lvl="4">
              <a:buNone/>
              <a:defRPr sz="1300">
                <a:solidFill>
                  <a:srgbClr val="444848"/>
                </a:solidFill>
              </a:defRPr>
            </a:lvl5pPr>
            <a:lvl6pPr lvl="5">
              <a:buNone/>
              <a:defRPr sz="1300">
                <a:solidFill>
                  <a:srgbClr val="444848"/>
                </a:solidFill>
              </a:defRPr>
            </a:lvl6pPr>
            <a:lvl7pPr lvl="6">
              <a:buNone/>
              <a:defRPr sz="1300">
                <a:solidFill>
                  <a:srgbClr val="444848"/>
                </a:solidFill>
              </a:defRPr>
            </a:lvl7pPr>
            <a:lvl8pPr lvl="7">
              <a:buNone/>
              <a:defRPr sz="1300">
                <a:solidFill>
                  <a:srgbClr val="444848"/>
                </a:solidFill>
              </a:defRPr>
            </a:lvl8pPr>
            <a:lvl9pPr lvl="8">
              <a:buNone/>
              <a:defRPr sz="1300">
                <a:solidFill>
                  <a:srgbClr val="44484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 name="Shape 150"/>
        <p:cNvGrpSpPr/>
        <p:nvPr/>
      </p:nvGrpSpPr>
      <p:grpSpPr>
        <a:xfrm>
          <a:off x="0" y="0"/>
          <a:ext cx="0" cy="0"/>
          <a:chOff x="0" y="0"/>
          <a:chExt cx="0" cy="0"/>
        </a:xfrm>
      </p:grpSpPr>
      <p:sp>
        <p:nvSpPr>
          <p:cNvPr id="151" name="Google Shape;151;p29"/>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9"/>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53" name="Google Shape;153;p29"/>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4" name="Google Shape;154;p29"/>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55" name="Google Shape;155;p29"/>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6" name="Shape 156"/>
        <p:cNvGrpSpPr/>
        <p:nvPr/>
      </p:nvGrpSpPr>
      <p:grpSpPr>
        <a:xfrm>
          <a:off x="0" y="0"/>
          <a:ext cx="0" cy="0"/>
          <a:chOff x="0" y="0"/>
          <a:chExt cx="0" cy="0"/>
        </a:xfrm>
      </p:grpSpPr>
      <p:sp>
        <p:nvSpPr>
          <p:cNvPr id="157" name="Google Shape;157;p30"/>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30"/>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61" name="Google Shape;161;p30"/>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2" name="Google Shape;162;p30"/>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3" name="Shape 163"/>
        <p:cNvGrpSpPr/>
        <p:nvPr/>
      </p:nvGrpSpPr>
      <p:grpSpPr>
        <a:xfrm>
          <a:off x="0" y="0"/>
          <a:ext cx="0" cy="0"/>
          <a:chOff x="0" y="0"/>
          <a:chExt cx="0" cy="0"/>
        </a:xfrm>
      </p:grpSpPr>
      <p:sp>
        <p:nvSpPr>
          <p:cNvPr id="164" name="Google Shape;164;p31"/>
          <p:cNvSpPr txBox="1"/>
          <p:nvPr>
            <p:ph type="title"/>
          </p:nvPr>
        </p:nvSpPr>
        <p:spPr>
          <a:xfrm>
            <a:off x="629841"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p31"/>
          <p:cNvSpPr txBox="1"/>
          <p:nvPr>
            <p:ph idx="1" type="body"/>
          </p:nvPr>
        </p:nvSpPr>
        <p:spPr>
          <a:xfrm>
            <a:off x="629841" y="1260872"/>
            <a:ext cx="3868200"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6" name="Google Shape;166;p31"/>
          <p:cNvSpPr txBox="1"/>
          <p:nvPr>
            <p:ph idx="2" type="body"/>
          </p:nvPr>
        </p:nvSpPr>
        <p:spPr>
          <a:xfrm>
            <a:off x="629841" y="1878806"/>
            <a:ext cx="3868200"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1"/>
          <p:cNvSpPr txBox="1"/>
          <p:nvPr>
            <p:ph idx="3" type="body"/>
          </p:nvPr>
        </p:nvSpPr>
        <p:spPr>
          <a:xfrm>
            <a:off x="4629150" y="1260872"/>
            <a:ext cx="3887325"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8" name="Google Shape;168;p31"/>
          <p:cNvSpPr txBox="1"/>
          <p:nvPr>
            <p:ph idx="4" type="body"/>
          </p:nvPr>
        </p:nvSpPr>
        <p:spPr>
          <a:xfrm>
            <a:off x="4629150" y="1878806"/>
            <a:ext cx="3887325"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9" name="Google Shape;169;p31"/>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0" name="Google Shape;170;p31"/>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1" name="Google Shape;171;p31"/>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32"/>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2"/>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5" name="Google Shape;175;p32"/>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6" name="Google Shape;176;p32"/>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7" name="Shape 177"/>
        <p:cNvGrpSpPr/>
        <p:nvPr/>
      </p:nvGrpSpPr>
      <p:grpSpPr>
        <a:xfrm>
          <a:off x="0" y="0"/>
          <a:ext cx="0" cy="0"/>
          <a:chOff x="0" y="0"/>
          <a:chExt cx="0" cy="0"/>
        </a:xfrm>
      </p:grpSpPr>
      <p:sp>
        <p:nvSpPr>
          <p:cNvPr id="178" name="Google Shape;178;p33"/>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9" name="Google Shape;179;p33"/>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0" name="Google Shape;180;p33"/>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1" name="Shape 181"/>
        <p:cNvGrpSpPr/>
        <p:nvPr/>
      </p:nvGrpSpPr>
      <p:grpSpPr>
        <a:xfrm>
          <a:off x="0" y="0"/>
          <a:ext cx="0" cy="0"/>
          <a:chOff x="0" y="0"/>
          <a:chExt cx="0" cy="0"/>
        </a:xfrm>
      </p:grpSpPr>
      <p:sp>
        <p:nvSpPr>
          <p:cNvPr id="182" name="Google Shape;182;p34"/>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34"/>
          <p:cNvSpPr txBox="1"/>
          <p:nvPr>
            <p:ph idx="1" type="body"/>
          </p:nvPr>
        </p:nvSpPr>
        <p:spPr>
          <a:xfrm>
            <a:off x="3887391" y="740569"/>
            <a:ext cx="4628925" cy="3655125"/>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4" name="Google Shape;184;p34"/>
          <p:cNvSpPr txBox="1"/>
          <p:nvPr>
            <p:ph idx="2"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5" name="Google Shape;185;p34"/>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86" name="Google Shape;186;p34"/>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7" name="Google Shape;187;p34"/>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8" name="Shape 188"/>
        <p:cNvGrpSpPr/>
        <p:nvPr/>
      </p:nvGrpSpPr>
      <p:grpSpPr>
        <a:xfrm>
          <a:off x="0" y="0"/>
          <a:ext cx="0" cy="0"/>
          <a:chOff x="0" y="0"/>
          <a:chExt cx="0" cy="0"/>
        </a:xfrm>
      </p:grpSpPr>
      <p:sp>
        <p:nvSpPr>
          <p:cNvPr id="189" name="Google Shape;189;p35"/>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35"/>
          <p:cNvSpPr/>
          <p:nvPr>
            <p:ph idx="2" type="pic"/>
          </p:nvPr>
        </p:nvSpPr>
        <p:spPr>
          <a:xfrm>
            <a:off x="3887391" y="740569"/>
            <a:ext cx="4628925" cy="3655125"/>
          </a:xfrm>
          <a:prstGeom prst="rect">
            <a:avLst/>
          </a:prstGeom>
          <a:noFill/>
          <a:ln>
            <a:noFill/>
          </a:ln>
        </p:spPr>
      </p:sp>
      <p:sp>
        <p:nvSpPr>
          <p:cNvPr id="191" name="Google Shape;191;p35"/>
          <p:cNvSpPr txBox="1"/>
          <p:nvPr>
            <p:ph idx="1"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2" name="Google Shape;192;p35"/>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3" name="Google Shape;193;p35"/>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4" name="Google Shape;194;p35"/>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5" name="Shape 195"/>
        <p:cNvGrpSpPr/>
        <p:nvPr/>
      </p:nvGrpSpPr>
      <p:grpSpPr>
        <a:xfrm>
          <a:off x="0" y="0"/>
          <a:ext cx="0" cy="0"/>
          <a:chOff x="0" y="0"/>
          <a:chExt cx="0" cy="0"/>
        </a:xfrm>
      </p:grpSpPr>
      <p:sp>
        <p:nvSpPr>
          <p:cNvPr id="196" name="Google Shape;196;p3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7" name="Google Shape;197;p3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8" name="Google Shape;198;p3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9" name="Google Shape;199;p3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00" name="Google Shape;200;p36"/>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1" name="Shape 201"/>
        <p:cNvGrpSpPr/>
        <p:nvPr/>
      </p:nvGrpSpPr>
      <p:grpSpPr>
        <a:xfrm>
          <a:off x="0" y="0"/>
          <a:ext cx="0" cy="0"/>
          <a:chOff x="0" y="0"/>
          <a:chExt cx="0" cy="0"/>
        </a:xfrm>
      </p:grpSpPr>
      <p:sp>
        <p:nvSpPr>
          <p:cNvPr id="202" name="Google Shape;202;p37"/>
          <p:cNvSpPr txBox="1"/>
          <p:nvPr>
            <p:ph type="title"/>
          </p:nvPr>
        </p:nvSpPr>
        <p:spPr>
          <a:xfrm rot="5400000">
            <a:off x="5350050" y="1467469"/>
            <a:ext cx="4358925" cy="19716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3" name="Google Shape;203;p37"/>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4" name="Google Shape;204;p3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05" name="Google Shape;205;p3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06" name="Google Shape;206;p3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2.xml"/><Relationship Id="rId12"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sp>
        <p:nvSpPr>
          <p:cNvPr id="131" name="Google Shape;131;p2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133" name="Google Shape;133;p26"/>
          <p:cNvGrpSpPr/>
          <p:nvPr/>
        </p:nvGrpSpPr>
        <p:grpSpPr>
          <a:xfrm>
            <a:off x="0" y="5067300"/>
            <a:ext cx="9144002" cy="79122"/>
            <a:chOff x="0" y="6756400"/>
            <a:chExt cx="12192002" cy="105496"/>
          </a:xfrm>
        </p:grpSpPr>
        <p:pic>
          <p:nvPicPr>
            <p:cNvPr id="134" name="Google Shape;134;p26"/>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35" name="Google Shape;135;p26"/>
            <p:cNvPicPr preferRelativeResize="0"/>
            <p:nvPr/>
          </p:nvPicPr>
          <p:blipFill rotWithShape="1">
            <a:blip r:embed="rId1">
              <a:alphaModFix/>
            </a:blip>
            <a:srcRect b="15583" l="0" r="71579" t="0"/>
            <a:stretch/>
          </p:blipFill>
          <p:spPr>
            <a:xfrm>
              <a:off x="0" y="6756400"/>
              <a:ext cx="2598719" cy="101600"/>
            </a:xfrm>
            <a:prstGeom prst="rect">
              <a:avLst/>
            </a:prstGeom>
            <a:noFill/>
            <a:ln>
              <a:noFill/>
            </a:ln>
          </p:spPr>
        </p:pic>
        <p:pic>
          <p:nvPicPr>
            <p:cNvPr id="136" name="Google Shape;136;p26"/>
            <p:cNvPicPr preferRelativeResize="0"/>
            <p:nvPr/>
          </p:nvPicPr>
          <p:blipFill rotWithShape="1">
            <a:blip r:embed="rId1">
              <a:alphaModFix/>
            </a:blip>
            <a:srcRect b="15583" l="0" r="71579" t="0"/>
            <a:stretch/>
          </p:blipFill>
          <p:spPr>
            <a:xfrm>
              <a:off x="9593283" y="6756400"/>
              <a:ext cx="2598719" cy="105496"/>
            </a:xfrm>
            <a:prstGeom prst="rect">
              <a:avLst/>
            </a:prstGeom>
            <a:noFill/>
            <a:ln>
              <a:noFill/>
            </a:ln>
          </p:spPr>
        </p:pic>
      </p:grpSp>
      <p:sp>
        <p:nvSpPr>
          <p:cNvPr id="137" name="Google Shape;137;p2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8" name="Google Shape;138;p2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hyperlink" Target="https://doi.org/10.3390/su13020690" TargetMode="External"/><Relationship Id="rId4" Type="http://schemas.openxmlformats.org/officeDocument/2006/relationships/hyperlink" Target="https://doi.org/10.1007/s40534-015-0079-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s://github.com/ksv1112/ML_2024_Project-5_The_Data_Detectives"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https://drive.google.com/file/d/1YujFFpHv16Mi4WOX-_vte_i3n_8awXq5/view?usp=drive_link" TargetMode="Externa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6E6"/>
        </a:solidFill>
      </p:bgPr>
    </p:bg>
    <p:spTree>
      <p:nvGrpSpPr>
        <p:cNvPr id="210" name="Shape 210"/>
        <p:cNvGrpSpPr/>
        <p:nvPr/>
      </p:nvGrpSpPr>
      <p:grpSpPr>
        <a:xfrm>
          <a:off x="0" y="0"/>
          <a:ext cx="0" cy="0"/>
          <a:chOff x="0" y="0"/>
          <a:chExt cx="0" cy="0"/>
        </a:xfrm>
      </p:grpSpPr>
      <p:graphicFrame>
        <p:nvGraphicFramePr>
          <p:cNvPr id="211" name="Google Shape;211;p38"/>
          <p:cNvGraphicFramePr/>
          <p:nvPr/>
        </p:nvGraphicFramePr>
        <p:xfrm>
          <a:off x="5410988" y="2383350"/>
          <a:ext cx="3000000" cy="3000000"/>
        </p:xfrm>
        <a:graphic>
          <a:graphicData uri="http://schemas.openxmlformats.org/drawingml/2006/table">
            <a:tbl>
              <a:tblPr>
                <a:noFill/>
                <a:tableStyleId>{A4C648D6-665D-4431-B89B-6E95F06136A7}</a:tableStyleId>
              </a:tblPr>
              <a:tblGrid>
                <a:gridCol w="1845975"/>
                <a:gridCol w="1795325"/>
              </a:tblGrid>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Parth Joshi</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AU2140002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Harsh Choksi </a:t>
                      </a:r>
                      <a:endParaRPr sz="1500">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AU2140061</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Niyati Patel </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AU2140097</a:t>
                      </a:r>
                      <a:endParaRPr sz="1500">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Krutarth Vora</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AU2140162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bl>
          </a:graphicData>
        </a:graphic>
      </p:graphicFrame>
      <p:sp>
        <p:nvSpPr>
          <p:cNvPr id="212" name="Google Shape;212;p38"/>
          <p:cNvSpPr txBox="1"/>
          <p:nvPr>
            <p:ph idx="2" type="body"/>
          </p:nvPr>
        </p:nvSpPr>
        <p:spPr>
          <a:xfrm>
            <a:off x="302000" y="378500"/>
            <a:ext cx="4916400" cy="954000"/>
          </a:xfrm>
          <a:prstGeom prst="rect">
            <a:avLst/>
          </a:prstGeom>
          <a:noFill/>
          <a:ln cap="flat" cmpd="sng" w="9525">
            <a:solidFill>
              <a:srgbClr val="801B19"/>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25000"/>
              </a:lnSpc>
              <a:spcBef>
                <a:spcPts val="800"/>
              </a:spcBef>
              <a:spcAft>
                <a:spcPts val="0"/>
              </a:spcAft>
              <a:buClr>
                <a:srgbClr val="801B19"/>
              </a:buClr>
              <a:buSzPts val="3000"/>
              <a:buFont typeface="Helvetica Neue"/>
              <a:buNone/>
            </a:pPr>
            <a:r>
              <a:rPr lang="en" sz="2800">
                <a:solidFill>
                  <a:srgbClr val="801B19"/>
                </a:solidFill>
              </a:rPr>
              <a:t>CSE523</a:t>
            </a:r>
            <a:r>
              <a:rPr lang="en" sz="2800">
                <a:solidFill>
                  <a:srgbClr val="801B19"/>
                </a:solidFill>
              </a:rPr>
              <a:t> </a:t>
            </a:r>
            <a:r>
              <a:rPr lang="en" sz="2800">
                <a:solidFill>
                  <a:srgbClr val="801B19"/>
                </a:solidFill>
              </a:rPr>
              <a:t>: </a:t>
            </a:r>
            <a:r>
              <a:rPr lang="en" sz="2800">
                <a:solidFill>
                  <a:srgbClr val="801B19"/>
                </a:solidFill>
              </a:rPr>
              <a:t>Machine</a:t>
            </a:r>
            <a:r>
              <a:rPr lang="en" sz="2800">
                <a:solidFill>
                  <a:srgbClr val="801B19"/>
                </a:solidFill>
              </a:rPr>
              <a:t> Learning </a:t>
            </a:r>
            <a:endParaRPr i="1" sz="2100">
              <a:solidFill>
                <a:srgbClr val="801B19"/>
              </a:solidFill>
            </a:endParaRPr>
          </a:p>
        </p:txBody>
      </p:sp>
      <p:graphicFrame>
        <p:nvGraphicFramePr>
          <p:cNvPr id="213" name="Google Shape;213;p38"/>
          <p:cNvGraphicFramePr/>
          <p:nvPr/>
        </p:nvGraphicFramePr>
        <p:xfrm>
          <a:off x="5410988" y="1778269"/>
          <a:ext cx="3000000" cy="3000000"/>
        </p:xfrm>
        <a:graphic>
          <a:graphicData uri="http://schemas.openxmlformats.org/drawingml/2006/table">
            <a:tbl>
              <a:tblPr>
                <a:noFill/>
                <a:tableStyleId>{A4C648D6-665D-4431-B89B-6E95F06136A7}</a:tableStyleId>
              </a:tblPr>
              <a:tblGrid>
                <a:gridCol w="3641325"/>
              </a:tblGrid>
              <a:tr h="605075">
                <a:tc>
                  <a:txBody>
                    <a:bodyPr/>
                    <a:lstStyle/>
                    <a:p>
                      <a:pPr indent="0" lvl="0" marL="0" marR="0" rtl="0" algn="ctr">
                        <a:lnSpc>
                          <a:spcPct val="100000"/>
                        </a:lnSpc>
                        <a:spcBef>
                          <a:spcPts val="0"/>
                        </a:spcBef>
                        <a:spcAft>
                          <a:spcPts val="0"/>
                        </a:spcAft>
                        <a:buClr>
                          <a:srgbClr val="000000"/>
                        </a:buClr>
                        <a:buSzPts val="2100"/>
                        <a:buFont typeface="Arial"/>
                        <a:buNone/>
                      </a:pPr>
                      <a:r>
                        <a:rPr b="1" lang="en" sz="2100">
                          <a:solidFill>
                            <a:srgbClr val="980000"/>
                          </a:solidFill>
                          <a:latin typeface="Helvetica Neue"/>
                          <a:ea typeface="Helvetica Neue"/>
                          <a:cs typeface="Helvetica Neue"/>
                          <a:sym typeface="Helvetica Neue"/>
                        </a:rPr>
                        <a:t>PROJECT </a:t>
                      </a:r>
                      <a:r>
                        <a:rPr b="1" lang="en" sz="2100" u="none" cap="none" strike="noStrike">
                          <a:solidFill>
                            <a:srgbClr val="980000"/>
                          </a:solidFill>
                          <a:latin typeface="Helvetica Neue"/>
                          <a:ea typeface="Helvetica Neue"/>
                          <a:cs typeface="Helvetica Neue"/>
                          <a:sym typeface="Helvetica Neue"/>
                        </a:rPr>
                        <a:t>- </a:t>
                      </a:r>
                      <a:r>
                        <a:rPr b="1" lang="en" sz="2100">
                          <a:solidFill>
                            <a:srgbClr val="980000"/>
                          </a:solidFill>
                          <a:latin typeface="Helvetica Neue"/>
                          <a:ea typeface="Helvetica Neue"/>
                          <a:cs typeface="Helvetica Neue"/>
                          <a:sym typeface="Helvetica Neue"/>
                        </a:rPr>
                        <a:t>5</a:t>
                      </a:r>
                      <a:r>
                        <a:rPr b="1" lang="en" sz="2100" u="none" cap="none" strike="noStrike">
                          <a:solidFill>
                            <a:srgbClr val="980000"/>
                          </a:solidFill>
                          <a:latin typeface="Helvetica Neue"/>
                          <a:ea typeface="Helvetica Neue"/>
                          <a:cs typeface="Helvetica Neue"/>
                          <a:sym typeface="Helvetica Neue"/>
                        </a:rPr>
                        <a:t> </a:t>
                      </a:r>
                      <a:endParaRPr sz="1900" u="none" cap="none" strike="noStrike">
                        <a:solidFill>
                          <a:srgbClr val="980000"/>
                        </a:solidFill>
                        <a:latin typeface="Helvetica Neue"/>
                        <a:ea typeface="Helvetica Neue"/>
                        <a:cs typeface="Helvetica Neue"/>
                        <a:sym typeface="Helvetica Neue"/>
                      </a:endParaRPr>
                    </a:p>
                  </a:txBody>
                  <a:tcPr marT="68575" marB="68575" marR="68575" marL="68575"/>
                </a:tc>
              </a:tr>
            </a:tbl>
          </a:graphicData>
        </a:graphic>
      </p:graphicFrame>
      <p:sp>
        <p:nvSpPr>
          <p:cNvPr id="214" name="Google Shape;214;p38"/>
          <p:cNvSpPr txBox="1"/>
          <p:nvPr>
            <p:ph idx="2" type="body"/>
          </p:nvPr>
        </p:nvSpPr>
        <p:spPr>
          <a:xfrm>
            <a:off x="684063" y="2383346"/>
            <a:ext cx="4235100" cy="15258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SzPts val="3300"/>
              <a:buNone/>
            </a:pPr>
            <a:r>
              <a:rPr lang="en" sz="2700">
                <a:solidFill>
                  <a:srgbClr val="131314"/>
                </a:solidFill>
              </a:rPr>
              <a:t>Identifying hard stop &amp; momentary stop using vehicle trajectory dataset</a:t>
            </a:r>
            <a:endParaRPr i="1" sz="2000">
              <a:solidFill>
                <a:srgbClr val="131314"/>
              </a:solidFill>
            </a:endParaRPr>
          </a:p>
        </p:txBody>
      </p:sp>
      <p:sp>
        <p:nvSpPr>
          <p:cNvPr id="215" name="Google Shape;215;p38"/>
          <p:cNvSpPr txBox="1"/>
          <p:nvPr/>
        </p:nvSpPr>
        <p:spPr>
          <a:xfrm>
            <a:off x="1687200" y="4295450"/>
            <a:ext cx="3959700" cy="3879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800"/>
              </a:spcBef>
              <a:spcAft>
                <a:spcPts val="0"/>
              </a:spcAft>
              <a:buClr>
                <a:srgbClr val="000000"/>
              </a:buClr>
              <a:buSzPts val="3000"/>
              <a:buFont typeface="Arial"/>
              <a:buNone/>
            </a:pPr>
            <a:r>
              <a:rPr b="0" i="1" lang="en" sz="1700" u="none" cap="none" strike="noStrike">
                <a:solidFill>
                  <a:srgbClr val="801B19"/>
                </a:solidFill>
                <a:latin typeface="Helvetica Neue"/>
                <a:ea typeface="Helvetica Neue"/>
                <a:cs typeface="Helvetica Neue"/>
                <a:sym typeface="Helvetica Neue"/>
              </a:rPr>
              <a:t>- </a:t>
            </a:r>
            <a:r>
              <a:rPr b="0" i="1" lang="en" sz="1800" u="none" cap="none" strike="noStrike">
                <a:solidFill>
                  <a:srgbClr val="801B19"/>
                </a:solidFill>
                <a:latin typeface="Helvetica Neue"/>
                <a:ea typeface="Helvetica Neue"/>
                <a:cs typeface="Helvetica Neue"/>
                <a:sym typeface="Helvetica Neue"/>
              </a:rPr>
              <a:t>Instructed by Prof. </a:t>
            </a:r>
            <a:r>
              <a:rPr b="1" i="1" lang="en" sz="1800">
                <a:solidFill>
                  <a:srgbClr val="801B19"/>
                </a:solidFill>
                <a:latin typeface="Helvetica Neue"/>
                <a:ea typeface="Helvetica Neue"/>
                <a:cs typeface="Helvetica Neue"/>
                <a:sym typeface="Helvetica Neue"/>
              </a:rPr>
              <a:t>Mehul Raval</a:t>
            </a:r>
            <a:endParaRPr b="1" i="0" sz="900" u="none" cap="none" strike="noStrike">
              <a:solidFill>
                <a:srgbClr val="801B19"/>
              </a:solidFill>
            </a:endParaRPr>
          </a:p>
        </p:txBody>
      </p:sp>
      <p:sp>
        <p:nvSpPr>
          <p:cNvPr id="216" name="Google Shape;216;p38"/>
          <p:cNvSpPr txBox="1"/>
          <p:nvPr>
            <p:ph idx="12" type="sldNum"/>
          </p:nvPr>
        </p:nvSpPr>
        <p:spPr>
          <a:xfrm>
            <a:off x="8556784" y="4749851"/>
            <a:ext cx="548700" cy="393600"/>
          </a:xfrm>
          <a:prstGeom prst="rect">
            <a:avLst/>
          </a:prstGeom>
        </p:spPr>
        <p:txBody>
          <a:bodyPr anchorCtr="0" anchor="t"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436827" y="86925"/>
            <a:ext cx="7886700" cy="994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obtained by Random Forest Classifier:</a:t>
            </a:r>
            <a:endParaRPr/>
          </a:p>
        </p:txBody>
      </p:sp>
      <p:pic>
        <p:nvPicPr>
          <p:cNvPr id="276" name="Google Shape;276;p47"/>
          <p:cNvPicPr preferRelativeResize="0"/>
          <p:nvPr/>
        </p:nvPicPr>
        <p:blipFill>
          <a:blip r:embed="rId3">
            <a:alphaModFix/>
          </a:blip>
          <a:stretch>
            <a:fillRect/>
          </a:stretch>
        </p:blipFill>
        <p:spPr>
          <a:xfrm>
            <a:off x="1879600" y="1194200"/>
            <a:ext cx="5229575" cy="3566075"/>
          </a:xfrm>
          <a:prstGeom prst="rect">
            <a:avLst/>
          </a:prstGeom>
          <a:noFill/>
          <a:ln>
            <a:noFill/>
          </a:ln>
        </p:spPr>
      </p:pic>
      <p:sp>
        <p:nvSpPr>
          <p:cNvPr id="277" name="Google Shape;277;p47"/>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445700" y="195275"/>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83" name="Google Shape;283;p48"/>
          <p:cNvPicPr preferRelativeResize="0"/>
          <p:nvPr/>
        </p:nvPicPr>
        <p:blipFill>
          <a:blip r:embed="rId3">
            <a:alphaModFix/>
          </a:blip>
          <a:stretch>
            <a:fillRect/>
          </a:stretch>
        </p:blipFill>
        <p:spPr>
          <a:xfrm>
            <a:off x="144075" y="1085588"/>
            <a:ext cx="3642250" cy="2972326"/>
          </a:xfrm>
          <a:prstGeom prst="rect">
            <a:avLst/>
          </a:prstGeom>
          <a:noFill/>
          <a:ln>
            <a:noFill/>
          </a:ln>
        </p:spPr>
      </p:pic>
      <p:pic>
        <p:nvPicPr>
          <p:cNvPr id="284" name="Google Shape;284;p48"/>
          <p:cNvPicPr preferRelativeResize="0"/>
          <p:nvPr/>
        </p:nvPicPr>
        <p:blipFill>
          <a:blip r:embed="rId4">
            <a:alphaModFix/>
          </a:blip>
          <a:stretch>
            <a:fillRect/>
          </a:stretch>
        </p:blipFill>
        <p:spPr>
          <a:xfrm>
            <a:off x="4922325" y="1107563"/>
            <a:ext cx="4152226" cy="2928399"/>
          </a:xfrm>
          <a:prstGeom prst="rect">
            <a:avLst/>
          </a:prstGeom>
          <a:noFill/>
          <a:ln>
            <a:noFill/>
          </a:ln>
        </p:spPr>
      </p:pic>
      <p:sp>
        <p:nvSpPr>
          <p:cNvPr id="285" name="Google Shape;285;p48"/>
          <p:cNvSpPr/>
          <p:nvPr/>
        </p:nvSpPr>
        <p:spPr>
          <a:xfrm>
            <a:off x="3968450" y="2334150"/>
            <a:ext cx="841200" cy="3297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Helvetica Neue Light"/>
              <a:ea typeface="Helvetica Neue Light"/>
              <a:cs typeface="Helvetica Neue Light"/>
              <a:sym typeface="Helvetica Neue Light"/>
            </a:endParaRPr>
          </a:p>
        </p:txBody>
      </p:sp>
      <p:sp>
        <p:nvSpPr>
          <p:cNvPr id="286" name="Google Shape;286;p48"/>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
        <p:nvSpPr>
          <p:cNvPr id="287" name="Google Shape;287;p48"/>
          <p:cNvSpPr txBox="1"/>
          <p:nvPr/>
        </p:nvSpPr>
        <p:spPr>
          <a:xfrm>
            <a:off x="808250" y="4058425"/>
            <a:ext cx="51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Helvetica Neue Light"/>
                <a:ea typeface="Helvetica Neue Light"/>
                <a:cs typeface="Helvetica Neue Light"/>
                <a:sym typeface="Helvetica Neue Light"/>
              </a:rPr>
              <a:t>Last Presented Results</a:t>
            </a:r>
            <a:endParaRPr sz="1800">
              <a:solidFill>
                <a:schemeClr val="dk1"/>
              </a:solidFill>
              <a:latin typeface="Helvetica Neue Light"/>
              <a:ea typeface="Helvetica Neue Light"/>
              <a:cs typeface="Helvetica Neue Light"/>
              <a:sym typeface="Helvetica Neue Light"/>
            </a:endParaRPr>
          </a:p>
        </p:txBody>
      </p:sp>
      <p:sp>
        <p:nvSpPr>
          <p:cNvPr id="288" name="Google Shape;288;p48"/>
          <p:cNvSpPr txBox="1"/>
          <p:nvPr/>
        </p:nvSpPr>
        <p:spPr>
          <a:xfrm>
            <a:off x="6162975" y="4058425"/>
            <a:ext cx="5161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Helvetica Neue Light"/>
                <a:ea typeface="Helvetica Neue Light"/>
                <a:cs typeface="Helvetica Neue Light"/>
                <a:sym typeface="Helvetica Neue Light"/>
              </a:rPr>
              <a:t>Latest Findings</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628650" y="195275"/>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Comparison </a:t>
            </a:r>
            <a:endParaRPr>
              <a:latin typeface="Times New Roman"/>
              <a:ea typeface="Times New Roman"/>
              <a:cs typeface="Times New Roman"/>
              <a:sym typeface="Times New Roman"/>
            </a:endParaRPr>
          </a:p>
        </p:txBody>
      </p:sp>
      <p:pic>
        <p:nvPicPr>
          <p:cNvPr id="294" name="Google Shape;294;p49"/>
          <p:cNvPicPr preferRelativeResize="0"/>
          <p:nvPr/>
        </p:nvPicPr>
        <p:blipFill>
          <a:blip r:embed="rId3">
            <a:alphaModFix/>
          </a:blip>
          <a:stretch>
            <a:fillRect/>
          </a:stretch>
        </p:blipFill>
        <p:spPr>
          <a:xfrm>
            <a:off x="44800" y="900375"/>
            <a:ext cx="9042550" cy="3993100"/>
          </a:xfrm>
          <a:prstGeom prst="rect">
            <a:avLst/>
          </a:prstGeom>
          <a:noFill/>
          <a:ln>
            <a:noFill/>
          </a:ln>
        </p:spPr>
      </p:pic>
      <p:sp>
        <p:nvSpPr>
          <p:cNvPr id="295" name="Google Shape;295;p49"/>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2000">
                <a:latin typeface="Times New Roman"/>
                <a:ea typeface="Times New Roman"/>
                <a:cs typeface="Times New Roman"/>
                <a:sym typeface="Times New Roman"/>
              </a:rPr>
              <a:t>Model </a:t>
            </a:r>
            <a:r>
              <a:rPr b="1" lang="en" sz="2000">
                <a:latin typeface="Times New Roman"/>
                <a:ea typeface="Times New Roman"/>
                <a:cs typeface="Times New Roman"/>
                <a:sym typeface="Times New Roman"/>
              </a:rPr>
              <a:t>Performance Evaluation:</a:t>
            </a:r>
            <a:endParaRPr sz="2000">
              <a:latin typeface="Times New Roman"/>
              <a:ea typeface="Times New Roman"/>
              <a:cs typeface="Times New Roman"/>
              <a:sym typeface="Times New Roman"/>
            </a:endParaRPr>
          </a:p>
          <a:p>
            <a:pPr indent="-336550" lvl="0" marL="457200" rtl="0" algn="just">
              <a:lnSpc>
                <a:spcPct val="150000"/>
              </a:lnSpc>
              <a:spcBef>
                <a:spcPts val="800"/>
              </a:spcBef>
              <a:spcAft>
                <a:spcPts val="0"/>
              </a:spcAft>
              <a:buSzPts val="1700"/>
              <a:buFont typeface="Times New Roman"/>
              <a:buChar char="•"/>
            </a:pPr>
            <a:r>
              <a:rPr lang="en" sz="1700">
                <a:latin typeface="Times New Roman"/>
                <a:ea typeface="Times New Roman"/>
                <a:cs typeface="Times New Roman"/>
                <a:sym typeface="Times New Roman"/>
              </a:rPr>
              <a:t>Random Forest Classifier achieves high accuracy in identifying hard stops, momentary stops, and moving vehicles.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Metrics like precision, recall, F1-score, and accuracy evaluate model performance.</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classification report details true positives, false positives, true negatives, and false negatives for each class.</a:t>
            </a:r>
            <a:endParaRPr b="1" sz="1700">
              <a:latin typeface="Times New Roman"/>
              <a:ea typeface="Times New Roman"/>
              <a:cs typeface="Times New Roman"/>
              <a:sym typeface="Times New Roman"/>
            </a:endParaRPr>
          </a:p>
          <a:p>
            <a:pPr indent="0" lvl="0" marL="0" rtl="0" algn="l">
              <a:spcBef>
                <a:spcPts val="800"/>
              </a:spcBef>
              <a:spcAft>
                <a:spcPts val="0"/>
              </a:spcAft>
              <a:buNone/>
            </a:pPr>
            <a:r>
              <a:t/>
            </a:r>
            <a:endParaRPr sz="1700"/>
          </a:p>
        </p:txBody>
      </p:sp>
      <p:sp>
        <p:nvSpPr>
          <p:cNvPr id="301" name="Google Shape;301;p50"/>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Performance</a:t>
            </a:r>
            <a:endParaRPr>
              <a:latin typeface="Times New Roman"/>
              <a:ea typeface="Times New Roman"/>
              <a:cs typeface="Times New Roman"/>
              <a:sym typeface="Times New Roman"/>
            </a:endParaRPr>
          </a:p>
        </p:txBody>
      </p:sp>
      <p:sp>
        <p:nvSpPr>
          <p:cNvPr id="302" name="Google Shape;302;p50"/>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Performance</a:t>
            </a:r>
            <a:endParaRPr>
              <a:latin typeface="Times New Roman"/>
              <a:ea typeface="Times New Roman"/>
              <a:cs typeface="Times New Roman"/>
              <a:sym typeface="Times New Roman"/>
            </a:endParaRPr>
          </a:p>
        </p:txBody>
      </p:sp>
      <p:sp>
        <p:nvSpPr>
          <p:cNvPr id="308" name="Google Shape;308;p51"/>
          <p:cNvSpPr txBox="1"/>
          <p:nvPr>
            <p:ph idx="1" type="body"/>
          </p:nvPr>
        </p:nvSpPr>
        <p:spPr>
          <a:xfrm>
            <a:off x="436825" y="1194200"/>
            <a:ext cx="8345100" cy="6162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2000">
                <a:latin typeface="Times New Roman"/>
                <a:ea typeface="Times New Roman"/>
                <a:cs typeface="Times New Roman"/>
                <a:sym typeface="Times New Roman"/>
              </a:rPr>
              <a:t>Model Accuracy Assessment:</a:t>
            </a:r>
            <a:endParaRPr b="1" sz="2000">
              <a:latin typeface="Times New Roman"/>
              <a:ea typeface="Times New Roman"/>
              <a:cs typeface="Times New Roman"/>
              <a:sym typeface="Times New Roman"/>
            </a:endParaRPr>
          </a:p>
          <a:p>
            <a:pPr indent="0" lvl="0" marL="0" rtl="0" algn="l">
              <a:lnSpc>
                <a:spcPct val="200000"/>
              </a:lnSpc>
              <a:spcBef>
                <a:spcPts val="800"/>
              </a:spcBef>
              <a:spcAft>
                <a:spcPts val="0"/>
              </a:spcAft>
              <a:buClr>
                <a:schemeClr val="dk1"/>
              </a:buClr>
              <a:buSzPts val="1100"/>
              <a:buFont typeface="Arial"/>
              <a:buNone/>
            </a:pPr>
            <a:r>
              <a:t/>
            </a:r>
            <a:endParaRPr b="1" sz="2000">
              <a:latin typeface="Times New Roman"/>
              <a:ea typeface="Times New Roman"/>
              <a:cs typeface="Times New Roman"/>
              <a:sym typeface="Times New Roman"/>
            </a:endParaRPr>
          </a:p>
          <a:p>
            <a:pPr indent="0" lvl="0" marL="0" rtl="0" algn="l">
              <a:lnSpc>
                <a:spcPct val="200000"/>
              </a:lnSpc>
              <a:spcBef>
                <a:spcPts val="80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p:txBody>
      </p:sp>
      <p:pic>
        <p:nvPicPr>
          <p:cNvPr id="309" name="Google Shape;309;p51"/>
          <p:cNvPicPr preferRelativeResize="0"/>
          <p:nvPr/>
        </p:nvPicPr>
        <p:blipFill>
          <a:blip r:embed="rId3">
            <a:alphaModFix/>
          </a:blip>
          <a:stretch>
            <a:fillRect/>
          </a:stretch>
        </p:blipFill>
        <p:spPr>
          <a:xfrm>
            <a:off x="1081738" y="1657850"/>
            <a:ext cx="6596875" cy="2606175"/>
          </a:xfrm>
          <a:prstGeom prst="rect">
            <a:avLst/>
          </a:prstGeom>
          <a:noFill/>
          <a:ln>
            <a:noFill/>
          </a:ln>
        </p:spPr>
      </p:pic>
      <p:sp>
        <p:nvSpPr>
          <p:cNvPr id="310" name="Google Shape;310;p51"/>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16" name="Google Shape;316;p52"/>
          <p:cNvSpPr txBox="1"/>
          <p:nvPr>
            <p:ph idx="1" type="body"/>
          </p:nvPr>
        </p:nvSpPr>
        <p:spPr>
          <a:xfrm>
            <a:off x="628645" y="1194188"/>
            <a:ext cx="7886700" cy="3263400"/>
          </a:xfrm>
          <a:prstGeom prst="rect">
            <a:avLst/>
          </a:prstGeom>
        </p:spPr>
        <p:txBody>
          <a:bodyPr anchorCtr="0" anchor="t" bIns="34275" lIns="68575" spcFirstLastPara="1" rIns="68575" wrap="square" tIns="34275">
            <a:noAutofit/>
          </a:bodyPr>
          <a:lstStyle/>
          <a:p>
            <a:pPr indent="-323850" lvl="0" marL="457200" rtl="0" algn="l">
              <a:lnSpc>
                <a:spcPct val="200000"/>
              </a:lnSpc>
              <a:spcBef>
                <a:spcPts val="800"/>
              </a:spcBef>
              <a:spcAft>
                <a:spcPts val="0"/>
              </a:spcAft>
              <a:buSzPts val="1500"/>
              <a:buFont typeface="Times New Roman"/>
              <a:buChar char="•"/>
            </a:pPr>
            <a:r>
              <a:rPr lang="en" sz="1500">
                <a:latin typeface="Times New Roman"/>
                <a:ea typeface="Times New Roman"/>
                <a:cs typeface="Times New Roman"/>
                <a:sym typeface="Times New Roman"/>
              </a:rPr>
              <a:t>Wu, T., Shen, H., Qin, J., &amp; Xiang, L. (2021). Extracting Stops from Spatio-Temporal Trajectories within Dynamic Contextual Features. Sustainability (Basel), 13(2), 690. </a:t>
            </a:r>
            <a:r>
              <a:rPr lang="en" sz="15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https://doi.org/10.3390/su13020690</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457200" rtl="0" algn="l">
              <a:lnSpc>
                <a:spcPct val="200000"/>
              </a:lnSpc>
              <a:spcBef>
                <a:spcPts val="800"/>
              </a:spcBef>
              <a:spcAft>
                <a:spcPts val="0"/>
              </a:spcAft>
              <a:buNone/>
            </a:pPr>
            <a:r>
              <a:t/>
            </a:r>
            <a:endParaRPr sz="500">
              <a:latin typeface="Times New Roman"/>
              <a:ea typeface="Times New Roman"/>
              <a:cs typeface="Times New Roman"/>
              <a:sym typeface="Times New Roman"/>
            </a:endParaRPr>
          </a:p>
          <a:p>
            <a:pPr indent="-323850" lvl="0" marL="457200" rtl="0" algn="l">
              <a:lnSpc>
                <a:spcPct val="200000"/>
              </a:lnSpc>
              <a:spcBef>
                <a:spcPts val="800"/>
              </a:spcBef>
              <a:spcAft>
                <a:spcPts val="0"/>
              </a:spcAft>
              <a:buSzPts val="1500"/>
              <a:buFont typeface="Times New Roman"/>
              <a:buChar char="•"/>
            </a:pPr>
            <a:r>
              <a:rPr lang="en" sz="1500">
                <a:latin typeface="Times New Roman"/>
                <a:ea typeface="Times New Roman"/>
                <a:cs typeface="Times New Roman"/>
                <a:sym typeface="Times New Roman"/>
              </a:rPr>
              <a:t>Gong, L., Sato, H., Yamamoto, T., Miwa, T., &amp; Morikawa, T. (2015). Identification of activity stop locations in GPS trajectories by density-based clustering method combined with support vector machines. Journal of Modern Transportation, 23(3), 202–213. </a:t>
            </a:r>
            <a:r>
              <a:rPr lang="en" sz="15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https://doi.org/10.1007/s40534-015-0079-x</a:t>
            </a:r>
            <a:r>
              <a:rPr lang="en" sz="1500">
                <a:solidFill>
                  <a:srgbClr val="4A86E8"/>
                </a:solidFill>
                <a:latin typeface="Times New Roman"/>
                <a:ea typeface="Times New Roman"/>
                <a:cs typeface="Times New Roman"/>
                <a:sym typeface="Times New Roman"/>
              </a:rPr>
              <a:t> </a:t>
            </a:r>
            <a:endParaRPr sz="15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p:txBody>
      </p:sp>
      <p:sp>
        <p:nvSpPr>
          <p:cNvPr id="317" name="Google Shape;317;p52"/>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Github Repository</a:t>
            </a:r>
            <a:endParaRPr>
              <a:latin typeface="Times New Roman"/>
              <a:ea typeface="Times New Roman"/>
              <a:cs typeface="Times New Roman"/>
              <a:sym typeface="Times New Roman"/>
            </a:endParaRPr>
          </a:p>
        </p:txBody>
      </p:sp>
      <p:sp>
        <p:nvSpPr>
          <p:cNvPr id="323" name="Google Shape;323;p53"/>
          <p:cNvSpPr txBox="1"/>
          <p:nvPr>
            <p:ph idx="1" type="body"/>
          </p:nvPr>
        </p:nvSpPr>
        <p:spPr>
          <a:xfrm>
            <a:off x="436825" y="1548015"/>
            <a:ext cx="7886700" cy="6417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None/>
            </a:pPr>
            <a:r>
              <a:rPr lang="en"/>
              <a:t>                          </a:t>
            </a:r>
            <a:r>
              <a:rPr lang="en" sz="15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https://github.com/ksv1112/ML_2024_Project-5_The_Data_Detectives</a:t>
            </a:r>
            <a:r>
              <a:rPr lang="en" sz="1500">
                <a:solidFill>
                  <a:srgbClr val="4A86E8"/>
                </a:solidFill>
                <a:latin typeface="Times New Roman"/>
                <a:ea typeface="Times New Roman"/>
                <a:cs typeface="Times New Roman"/>
                <a:sym typeface="Times New Roman"/>
              </a:rPr>
              <a:t> </a:t>
            </a:r>
            <a:endParaRPr sz="15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p:txBody>
      </p:sp>
      <p:pic>
        <p:nvPicPr>
          <p:cNvPr id="324" name="Google Shape;324;p53"/>
          <p:cNvPicPr preferRelativeResize="0"/>
          <p:nvPr/>
        </p:nvPicPr>
        <p:blipFill>
          <a:blip r:embed="rId4">
            <a:alphaModFix/>
          </a:blip>
          <a:stretch>
            <a:fillRect/>
          </a:stretch>
        </p:blipFill>
        <p:spPr>
          <a:xfrm>
            <a:off x="1446975" y="1548025"/>
            <a:ext cx="413400" cy="413400"/>
          </a:xfrm>
          <a:prstGeom prst="rect">
            <a:avLst/>
          </a:prstGeom>
          <a:noFill/>
          <a:ln>
            <a:noFill/>
          </a:ln>
        </p:spPr>
      </p:pic>
      <p:sp>
        <p:nvSpPr>
          <p:cNvPr id="325" name="Google Shape;325;p53"/>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idx="1" type="body"/>
          </p:nvPr>
        </p:nvSpPr>
        <p:spPr>
          <a:xfrm>
            <a:off x="0" y="1381947"/>
            <a:ext cx="9144000" cy="2379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dk1"/>
              </a:buClr>
              <a:buSzPts val="5000"/>
              <a:buFont typeface="Arial"/>
              <a:buNone/>
            </a:pPr>
            <a:r>
              <a:t/>
            </a:r>
            <a:endParaRPr b="1" sz="4700">
              <a:solidFill>
                <a:srgbClr val="801B19"/>
              </a:solidFill>
              <a:latin typeface="Bookman Old Style"/>
              <a:ea typeface="Bookman Old Style"/>
              <a:cs typeface="Bookman Old Style"/>
              <a:sym typeface="Bookman Old Style"/>
            </a:endParaRPr>
          </a:p>
          <a:p>
            <a:pPr indent="0" lvl="0" marL="0" rtl="0" algn="ctr">
              <a:lnSpc>
                <a:spcPct val="90000"/>
              </a:lnSpc>
              <a:spcBef>
                <a:spcPts val="800"/>
              </a:spcBef>
              <a:spcAft>
                <a:spcPts val="0"/>
              </a:spcAft>
              <a:buClr>
                <a:schemeClr val="dk1"/>
              </a:buClr>
              <a:buSzPts val="5000"/>
              <a:buFont typeface="Arial"/>
              <a:buNone/>
            </a:pPr>
            <a:r>
              <a:rPr b="1" lang="en" sz="4700">
                <a:solidFill>
                  <a:srgbClr val="801B19"/>
                </a:solidFill>
                <a:latin typeface="Helvetica Neue"/>
                <a:ea typeface="Helvetica Neue"/>
                <a:cs typeface="Helvetica Neue"/>
                <a:sym typeface="Helvetica Neue"/>
              </a:rPr>
              <a:t>THANK YOU </a:t>
            </a:r>
            <a:endParaRPr b="1" sz="4700">
              <a:solidFill>
                <a:srgbClr val="801B19"/>
              </a:solidFill>
              <a:latin typeface="Helvetica Neue"/>
              <a:ea typeface="Helvetica Neue"/>
              <a:cs typeface="Helvetica Neue"/>
              <a:sym typeface="Helvetica Neue"/>
            </a:endParaRPr>
          </a:p>
        </p:txBody>
      </p:sp>
      <p:sp>
        <p:nvSpPr>
          <p:cNvPr id="331" name="Google Shape;331;p54"/>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319338" y="298150"/>
            <a:ext cx="2505300" cy="679500"/>
          </a:xfrm>
          <a:prstGeom prst="rect">
            <a:avLst/>
          </a:prstGeom>
          <a:noFill/>
          <a:ln>
            <a:noFill/>
          </a:ln>
        </p:spPr>
        <p:txBody>
          <a:bodyPr anchorCtr="0" anchor="b" bIns="34275" lIns="68575" spcFirstLastPara="1" rIns="68575" wrap="square" tIns="34275">
            <a:noAutofit/>
          </a:bodyPr>
          <a:lstStyle/>
          <a:p>
            <a:pPr indent="0" lvl="0" marL="0" rtl="0" algn="l">
              <a:lnSpc>
                <a:spcPct val="200000"/>
              </a:lnSpc>
              <a:spcBef>
                <a:spcPts val="0"/>
              </a:spcBef>
              <a:spcAft>
                <a:spcPts val="0"/>
              </a:spcAft>
              <a:buSzPts val="3000"/>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graphicFrame>
        <p:nvGraphicFramePr>
          <p:cNvPr id="222" name="Google Shape;222;p39"/>
          <p:cNvGraphicFramePr/>
          <p:nvPr/>
        </p:nvGraphicFramePr>
        <p:xfrm>
          <a:off x="1182309" y="1194208"/>
          <a:ext cx="3000000" cy="3000000"/>
        </p:xfrm>
        <a:graphic>
          <a:graphicData uri="http://schemas.openxmlformats.org/drawingml/2006/table">
            <a:tbl>
              <a:tblPr bandRow="1" firstRow="1">
                <a:noFill/>
                <a:tableStyleId>{A4C648D6-665D-4431-B89B-6E95F06136A7}</a:tableStyleId>
              </a:tblPr>
              <a:tblGrid>
                <a:gridCol w="936050"/>
                <a:gridCol w="5843325"/>
              </a:tblGrid>
              <a:tr h="550025">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1</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Problem Statement </a:t>
                      </a:r>
                      <a:endParaRPr sz="1700" u="none" cap="none" strike="noStrike">
                        <a:latin typeface="Times New Roman"/>
                        <a:ea typeface="Times New Roman"/>
                        <a:cs typeface="Times New Roman"/>
                        <a:sym typeface="Times New Roman"/>
                      </a:endParaRPr>
                    </a:p>
                  </a:txBody>
                  <a:tcPr marT="68575" marB="68575" marR="68575" marL="68575"/>
                </a:tc>
              </a:tr>
              <a:tr h="583625">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2</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Dataset</a:t>
                      </a:r>
                      <a:endParaRPr sz="1700" u="none" cap="none" strike="noStrike">
                        <a:latin typeface="Times New Roman"/>
                        <a:ea typeface="Times New Roman"/>
                        <a:cs typeface="Times New Roman"/>
                        <a:sym typeface="Times New Roman"/>
                      </a:endParaRPr>
                    </a:p>
                  </a:txBody>
                  <a:tcPr marT="68575" marB="68575" marR="68575" marL="68575"/>
                </a:tc>
              </a:tr>
              <a:tr h="628425">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3</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Methodology </a:t>
                      </a:r>
                      <a:endParaRPr sz="1700" u="none" cap="none" strike="noStrike">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None/>
                      </a:pPr>
                      <a:r>
                        <a:rPr b="1" lang="en" sz="1700">
                          <a:latin typeface="Times New Roman"/>
                          <a:ea typeface="Times New Roman"/>
                          <a:cs typeface="Times New Roman"/>
                          <a:sym typeface="Times New Roman"/>
                        </a:rPr>
                        <a:t>4</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None/>
                      </a:pPr>
                      <a:r>
                        <a:rPr lang="en" sz="1700">
                          <a:solidFill>
                            <a:schemeClr val="dk1"/>
                          </a:solidFill>
                          <a:latin typeface="Times New Roman"/>
                          <a:ea typeface="Times New Roman"/>
                          <a:cs typeface="Times New Roman"/>
                          <a:sym typeface="Times New Roman"/>
                        </a:rPr>
                        <a:t>Performance &amp; Accuracy Assessment </a:t>
                      </a:r>
                      <a:endParaRPr sz="1700">
                        <a:solidFill>
                          <a:schemeClr val="dk1"/>
                        </a:solidFill>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5</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Clr>
                          <a:schemeClr val="dk1"/>
                        </a:buClr>
                        <a:buSzPts val="800"/>
                        <a:buFont typeface="Arial"/>
                        <a:buNone/>
                      </a:pPr>
                      <a:r>
                        <a:rPr lang="en" sz="1700">
                          <a:latin typeface="Times New Roman"/>
                          <a:ea typeface="Times New Roman"/>
                          <a:cs typeface="Times New Roman"/>
                          <a:sym typeface="Times New Roman"/>
                        </a:rPr>
                        <a:t>Results &amp; Comparison</a:t>
                      </a:r>
                      <a:endParaRPr sz="1700" u="none" cap="none" strike="noStrike">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None/>
                      </a:pPr>
                      <a:r>
                        <a:rPr b="1" lang="en" sz="1700">
                          <a:latin typeface="Times New Roman"/>
                          <a:ea typeface="Times New Roman"/>
                          <a:cs typeface="Times New Roman"/>
                          <a:sym typeface="Times New Roman"/>
                        </a:rPr>
                        <a:t>6</a:t>
                      </a:r>
                      <a:endParaRPr b="1" sz="1700">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None/>
                      </a:pPr>
                      <a:r>
                        <a:rPr lang="en" sz="1700">
                          <a:latin typeface="Times New Roman"/>
                          <a:ea typeface="Times New Roman"/>
                          <a:cs typeface="Times New Roman"/>
                          <a:sym typeface="Times New Roman"/>
                        </a:rPr>
                        <a:t>References </a:t>
                      </a:r>
                      <a:endParaRPr sz="1700">
                        <a:latin typeface="Times New Roman"/>
                        <a:ea typeface="Times New Roman"/>
                        <a:cs typeface="Times New Roman"/>
                        <a:sym typeface="Times New Roman"/>
                      </a:endParaRPr>
                    </a:p>
                  </a:txBody>
                  <a:tcPr marT="68575" marB="68575" marR="68575" marL="68575"/>
                </a:tc>
              </a:tr>
            </a:tbl>
          </a:graphicData>
        </a:graphic>
      </p:graphicFrame>
      <p:sp>
        <p:nvSpPr>
          <p:cNvPr id="223" name="Google Shape;223;p39"/>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idx="1" type="body"/>
          </p:nvPr>
        </p:nvSpPr>
        <p:spPr>
          <a:xfrm>
            <a:off x="436825" y="1035750"/>
            <a:ext cx="83202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t/>
            </a:r>
            <a:endParaRPr sz="1700"/>
          </a:p>
          <a:p>
            <a:pPr indent="0" lvl="0" marL="0" rtl="0" algn="ctr">
              <a:lnSpc>
                <a:spcPct val="200000"/>
              </a:lnSpc>
              <a:spcBef>
                <a:spcPts val="800"/>
              </a:spcBef>
              <a:spcAft>
                <a:spcPts val="0"/>
              </a:spcAft>
              <a:buClr>
                <a:schemeClr val="dk1"/>
              </a:buClr>
              <a:buSzPts val="1100"/>
              <a:buFont typeface="Arial"/>
              <a:buNone/>
            </a:pPr>
            <a:r>
              <a:rPr lang="en" sz="1700">
                <a:highlight>
                  <a:schemeClr val="lt2"/>
                </a:highlight>
                <a:latin typeface="Times New Roman"/>
                <a:ea typeface="Times New Roman"/>
                <a:cs typeface="Times New Roman"/>
                <a:sym typeface="Times New Roman"/>
              </a:rPr>
              <a:t>The project aims to develop a model for detecting hard stops, momentary stops of vehicles also, with continuous moving vehicle using ensemble learning techniques. Hard stops refer to sudden and significant decreases in vehicle velocity, while momentary stops indicate brief halts in motion. Detecting these events is crucial for understanding driving behavior and enhancing road safety.</a:t>
            </a:r>
            <a:endParaRPr sz="1700">
              <a:highlight>
                <a:schemeClr val="lt2"/>
              </a:highlight>
              <a:latin typeface="Times New Roman"/>
              <a:ea typeface="Times New Roman"/>
              <a:cs typeface="Times New Roman"/>
              <a:sym typeface="Times New Roman"/>
            </a:endParaRPr>
          </a:p>
          <a:p>
            <a:pPr indent="0" lvl="0" marL="0" rtl="0" algn="ctr">
              <a:lnSpc>
                <a:spcPct val="200000"/>
              </a:lnSpc>
              <a:spcBef>
                <a:spcPts val="800"/>
              </a:spcBef>
              <a:spcAft>
                <a:spcPts val="0"/>
              </a:spcAft>
              <a:buClr>
                <a:schemeClr val="dk1"/>
              </a:buClr>
              <a:buSzPts val="1100"/>
              <a:buFont typeface="Arial"/>
              <a:buNone/>
            </a:pPr>
            <a:r>
              <a:t/>
            </a:r>
            <a:endParaRPr sz="1700">
              <a:highlight>
                <a:schemeClr val="lt2"/>
              </a:highlight>
              <a:latin typeface="Times New Roman"/>
              <a:ea typeface="Times New Roman"/>
              <a:cs typeface="Times New Roman"/>
              <a:sym typeface="Times New Roman"/>
            </a:endParaRPr>
          </a:p>
          <a:p>
            <a:pPr indent="0" lvl="0" marL="0" rtl="0" algn="ctr">
              <a:lnSpc>
                <a:spcPct val="200000"/>
              </a:lnSpc>
              <a:spcBef>
                <a:spcPts val="800"/>
              </a:spcBef>
              <a:spcAft>
                <a:spcPts val="0"/>
              </a:spcAft>
              <a:buClr>
                <a:schemeClr val="dk1"/>
              </a:buClr>
              <a:buSzPts val="1100"/>
              <a:buFont typeface="Arial"/>
              <a:buNone/>
            </a:pPr>
            <a:r>
              <a:t/>
            </a:r>
            <a:endParaRPr sz="1700">
              <a:highlight>
                <a:schemeClr val="lt2"/>
              </a:highlight>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700"/>
          </a:p>
          <a:p>
            <a:pPr indent="0" lvl="0" marL="457200" rtl="0" algn="l">
              <a:lnSpc>
                <a:spcPct val="200000"/>
              </a:lnSpc>
              <a:spcBef>
                <a:spcPts val="800"/>
              </a:spcBef>
              <a:spcAft>
                <a:spcPts val="0"/>
              </a:spcAft>
              <a:buNone/>
            </a:pPr>
            <a:r>
              <a:t/>
            </a:r>
            <a:endParaRPr sz="1700"/>
          </a:p>
          <a:p>
            <a:pPr indent="0" lvl="0" marL="457200" rtl="0" algn="l">
              <a:spcBef>
                <a:spcPts val="800"/>
              </a:spcBef>
              <a:spcAft>
                <a:spcPts val="0"/>
              </a:spcAft>
              <a:buNone/>
            </a:pPr>
            <a:r>
              <a:t/>
            </a:r>
            <a:endParaRPr sz="1700"/>
          </a:p>
        </p:txBody>
      </p:sp>
      <p:sp>
        <p:nvSpPr>
          <p:cNvPr id="229" name="Google Shape;229;p40"/>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230" name="Google Shape;230;p40"/>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Dataset Used </a:t>
            </a:r>
            <a:endParaRPr>
              <a:latin typeface="Times New Roman"/>
              <a:ea typeface="Times New Roman"/>
              <a:cs typeface="Times New Roman"/>
              <a:sym typeface="Times New Roman"/>
            </a:endParaRPr>
          </a:p>
        </p:txBody>
      </p:sp>
      <p:sp>
        <p:nvSpPr>
          <p:cNvPr id="236" name="Google Shape;236;p41"/>
          <p:cNvSpPr txBox="1"/>
          <p:nvPr/>
        </p:nvSpPr>
        <p:spPr>
          <a:xfrm>
            <a:off x="726900" y="4026750"/>
            <a:ext cx="76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4A86E8"/>
                </a:solidFill>
                <a:hlinkClick r:id="rId3">
                  <a:extLst>
                    <a:ext uri="{A12FA001-AC4F-418D-AE19-62706E023703}">
                      <ahyp:hlinkClr val="tx"/>
                    </a:ext>
                  </a:extLst>
                </a:hlinkClick>
              </a:rPr>
              <a:t>https://drive.google.com/file/d/1YujFFpHv16Mi4WOX-_vte_i3n_8awXq5/view?usp=drive_link</a:t>
            </a:r>
            <a:r>
              <a:rPr lang="en">
                <a:solidFill>
                  <a:srgbClr val="4A86E8"/>
                </a:solidFill>
              </a:rPr>
              <a:t> </a:t>
            </a:r>
            <a:endParaRPr>
              <a:solidFill>
                <a:srgbClr val="4A86E8"/>
              </a:solidFill>
            </a:endParaRPr>
          </a:p>
        </p:txBody>
      </p:sp>
      <p:pic>
        <p:nvPicPr>
          <p:cNvPr id="237" name="Google Shape;237;p41"/>
          <p:cNvPicPr preferRelativeResize="0"/>
          <p:nvPr/>
        </p:nvPicPr>
        <p:blipFill>
          <a:blip r:embed="rId4">
            <a:alphaModFix/>
          </a:blip>
          <a:stretch>
            <a:fillRect/>
          </a:stretch>
        </p:blipFill>
        <p:spPr>
          <a:xfrm>
            <a:off x="2262955" y="1343600"/>
            <a:ext cx="4366746" cy="2456300"/>
          </a:xfrm>
          <a:prstGeom prst="rect">
            <a:avLst/>
          </a:prstGeom>
          <a:noFill/>
          <a:ln>
            <a:noFill/>
          </a:ln>
        </p:spPr>
      </p:pic>
      <p:sp>
        <p:nvSpPr>
          <p:cNvPr id="238" name="Google Shape;238;p41"/>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2"/>
          <p:cNvPicPr preferRelativeResize="0"/>
          <p:nvPr/>
        </p:nvPicPr>
        <p:blipFill>
          <a:blip r:embed="rId3">
            <a:alphaModFix/>
          </a:blip>
          <a:stretch>
            <a:fillRect/>
          </a:stretch>
        </p:blipFill>
        <p:spPr>
          <a:xfrm>
            <a:off x="297700" y="597225"/>
            <a:ext cx="8639575" cy="3353650"/>
          </a:xfrm>
          <a:prstGeom prst="rect">
            <a:avLst/>
          </a:prstGeom>
          <a:noFill/>
          <a:ln>
            <a:noFill/>
          </a:ln>
        </p:spPr>
      </p:pic>
      <p:sp>
        <p:nvSpPr>
          <p:cNvPr id="244" name="Google Shape;244;p42"/>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idx="1" type="body"/>
          </p:nvPr>
        </p:nvSpPr>
        <p:spPr>
          <a:xfrm>
            <a:off x="436820" y="1329938"/>
            <a:ext cx="7886700" cy="3263400"/>
          </a:xfrm>
          <a:prstGeom prst="rect">
            <a:avLst/>
          </a:prstGeom>
        </p:spPr>
        <p:txBody>
          <a:bodyPr anchorCtr="0" anchor="t" bIns="34275" lIns="68575" spcFirstLastPara="1" rIns="68575" wrap="square" tIns="34275">
            <a:noAutofit/>
          </a:bodyPr>
          <a:lstStyle/>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Data Loading and Inspection:</a:t>
            </a:r>
            <a:endParaRPr b="1" sz="1700">
              <a:latin typeface="Times New Roman"/>
              <a:ea typeface="Times New Roman"/>
              <a:cs typeface="Times New Roman"/>
              <a:sym typeface="Times New Roman"/>
            </a:endParaRPr>
          </a:p>
          <a:p>
            <a:pPr indent="-336550" lvl="0" marL="457200" rtl="0" algn="just">
              <a:lnSpc>
                <a:spcPct val="2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dataset is loaded into a Pandas DataFrame for further analysis.</a:t>
            </a:r>
            <a:endParaRPr sz="1700">
              <a:latin typeface="Times New Roman"/>
              <a:ea typeface="Times New Roman"/>
              <a:cs typeface="Times New Roman"/>
              <a:sym typeface="Times New Roman"/>
            </a:endParaRPr>
          </a:p>
          <a:p>
            <a:pPr indent="-336550" lvl="0" marL="457200" rtl="0" algn="just">
              <a:lnSpc>
                <a:spcPct val="2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Initial exploration includes examining the first few rows and the information summary of the DataFrame to understand its structure and content.</a:t>
            </a:r>
            <a:endParaRPr sz="1700">
              <a:latin typeface="Times New Roman"/>
              <a:ea typeface="Times New Roman"/>
              <a:cs typeface="Times New Roman"/>
              <a:sym typeface="Times New Roman"/>
            </a:endParaRPr>
          </a:p>
        </p:txBody>
      </p:sp>
      <p:sp>
        <p:nvSpPr>
          <p:cNvPr id="250" name="Google Shape;250;p43"/>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251" name="Google Shape;251;p43"/>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idx="1" type="body"/>
          </p:nvPr>
        </p:nvSpPr>
        <p:spPr>
          <a:xfrm>
            <a:off x="67095" y="291638"/>
            <a:ext cx="7886700" cy="3263400"/>
          </a:xfrm>
          <a:prstGeom prst="rect">
            <a:avLst/>
          </a:prstGeom>
        </p:spPr>
        <p:txBody>
          <a:bodyPr anchorCtr="0" anchor="t" bIns="34275" lIns="68575" spcFirstLastPara="1" rIns="68575" wrap="square" tIns="34275">
            <a:noAutofit/>
          </a:bodyPr>
          <a:lstStyle/>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Data Preprocessing:</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Missing values are handled by filling them with zeros.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Duplicates are identified and removed from the dataset.</a:t>
            </a:r>
            <a:endParaRPr sz="1700">
              <a:latin typeface="Times New Roman"/>
              <a:ea typeface="Times New Roman"/>
              <a:cs typeface="Times New Roman"/>
              <a:sym typeface="Times New Roman"/>
            </a:endParaRPr>
          </a:p>
          <a:p>
            <a:pPr indent="0" lvl="0" marL="457200" rtl="0" algn="just">
              <a:lnSpc>
                <a:spcPct val="150000"/>
              </a:lnSpc>
              <a:spcBef>
                <a:spcPts val="800"/>
              </a:spcBef>
              <a:spcAft>
                <a:spcPts val="0"/>
              </a:spcAft>
              <a:buNone/>
            </a:pPr>
            <a:r>
              <a:t/>
            </a:r>
            <a:endParaRPr sz="1700">
              <a:latin typeface="Times New Roman"/>
              <a:ea typeface="Times New Roman"/>
              <a:cs typeface="Times New Roman"/>
              <a:sym typeface="Times New Roman"/>
            </a:endParaRPr>
          </a:p>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Feature Engineering:</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Relevant features are extracted from the dataset, such as distance, velocity, and acceleration.</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Spatial-temporal features are derived, including average velocity over specific time windows and the number of stops within defined periods.</a:t>
            </a:r>
            <a:endParaRPr sz="1700">
              <a:latin typeface="Times New Roman"/>
              <a:ea typeface="Times New Roman"/>
              <a:cs typeface="Times New Roman"/>
              <a:sym typeface="Times New Roman"/>
            </a:endParaRPr>
          </a:p>
        </p:txBody>
      </p:sp>
      <p:sp>
        <p:nvSpPr>
          <p:cNvPr id="257" name="Google Shape;257;p44"/>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63" name="Google Shape;263;p45"/>
          <p:cNvSpPr txBox="1"/>
          <p:nvPr>
            <p:ph idx="1" type="body"/>
          </p:nvPr>
        </p:nvSpPr>
        <p:spPr>
          <a:xfrm>
            <a:off x="67095" y="291638"/>
            <a:ext cx="7886700" cy="3263400"/>
          </a:xfrm>
          <a:prstGeom prst="rect">
            <a:avLst/>
          </a:prstGeom>
        </p:spPr>
        <p:txBody>
          <a:bodyPr anchorCtr="0" anchor="t" bIns="34275" lIns="68575" spcFirstLastPara="1" rIns="68575" wrap="square" tIns="34275">
            <a:noAutofit/>
          </a:bodyPr>
          <a:lstStyle/>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Subsampling</a:t>
            </a:r>
            <a:r>
              <a:rPr b="1" lang="en" sz="1700">
                <a:latin typeface="Times New Roman"/>
                <a:ea typeface="Times New Roman"/>
                <a:cs typeface="Times New Roman"/>
                <a:sym typeface="Times New Roman"/>
              </a:rPr>
              <a:t>:</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Despite the large dataset size, only 10% of the data is utilized for analysis.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Purpose</a:t>
            </a:r>
            <a:r>
              <a:rPr lang="en" sz="1700">
                <a:latin typeface="Times New Roman"/>
                <a:ea typeface="Times New Roman"/>
                <a:cs typeface="Times New Roman"/>
                <a:sym typeface="Times New Roman"/>
              </a:rPr>
              <a:t>: Reduce computational complexity and resource demands.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Strategic Approach</a:t>
            </a:r>
            <a:r>
              <a:rPr lang="en"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336550" lvl="0" marL="9144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Focus on a subset comprising frequently repeated frames.</a:t>
            </a:r>
            <a:endParaRPr sz="1700">
              <a:latin typeface="Times New Roman"/>
              <a:ea typeface="Times New Roman"/>
              <a:cs typeface="Times New Roman"/>
              <a:sym typeface="Times New Roman"/>
            </a:endParaRPr>
          </a:p>
          <a:p>
            <a:pPr indent="-336550" lvl="0" marL="9144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Selection of 700 frames out of approximately 9000 frames.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b="1" lang="en" sz="1700">
                <a:latin typeface="Times New Roman"/>
                <a:ea typeface="Times New Roman"/>
                <a:cs typeface="Times New Roman"/>
                <a:sym typeface="Times New Roman"/>
              </a:rPr>
              <a:t>Objective</a:t>
            </a:r>
            <a:r>
              <a:rPr lang="en" sz="1700">
                <a:latin typeface="Times New Roman"/>
                <a:ea typeface="Times New Roman"/>
                <a:cs typeface="Times New Roman"/>
                <a:sym typeface="Times New Roman"/>
              </a:rPr>
              <a:t>: Capture essential data characteristics while minimizing computational burden.</a:t>
            </a:r>
            <a:endParaRPr sz="1700">
              <a:latin typeface="Times New Roman"/>
              <a:ea typeface="Times New Roman"/>
              <a:cs typeface="Times New Roman"/>
              <a:sym typeface="Times New Roman"/>
            </a:endParaRPr>
          </a:p>
          <a:p>
            <a:pPr indent="0" lvl="0" marL="457200" rtl="0" algn="just">
              <a:lnSpc>
                <a:spcPct val="150000"/>
              </a:lnSpc>
              <a:spcBef>
                <a:spcPts val="80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50000"/>
              </a:lnSpc>
              <a:spcBef>
                <a:spcPts val="800"/>
              </a:spcBef>
              <a:spcAft>
                <a:spcPts val="0"/>
              </a:spcAft>
              <a:buSzPts val="1700"/>
              <a:buFont typeface="Times New Roman"/>
              <a:buChar char="-"/>
            </a:pPr>
            <a:r>
              <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1700">
                <a:latin typeface="Times New Roman"/>
                <a:ea typeface="Times New Roman"/>
                <a:cs typeface="Times New Roman"/>
                <a:sym typeface="Times New Roman"/>
              </a:rPr>
              <a:t>Random Forest Classifier Algorithm:</a:t>
            </a:r>
            <a:endParaRPr sz="1700">
              <a:latin typeface="Times New Roman"/>
              <a:ea typeface="Times New Roman"/>
              <a:cs typeface="Times New Roman"/>
              <a:sym typeface="Times New Roman"/>
            </a:endParaRPr>
          </a:p>
          <a:p>
            <a:pPr indent="-336550" lvl="0" marL="457200" rtl="0" algn="just">
              <a:lnSpc>
                <a:spcPct val="150000"/>
              </a:lnSpc>
              <a:spcBef>
                <a:spcPts val="800"/>
              </a:spcBef>
              <a:spcAft>
                <a:spcPts val="0"/>
              </a:spcAft>
              <a:buSzPts val="1700"/>
              <a:buFont typeface="Times New Roman"/>
              <a:buChar char="•"/>
            </a:pPr>
            <a:r>
              <a:rPr lang="en" sz="1700">
                <a:latin typeface="Times New Roman"/>
                <a:ea typeface="Times New Roman"/>
                <a:cs typeface="Times New Roman"/>
                <a:sym typeface="Times New Roman"/>
              </a:rPr>
              <a:t>A robust ensemble learning technique, is chosen for its ability to handle complex datasets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During training, the algorithm constructs multiple decision trees, each trained on a different subset of the data and using a random selection of features.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final prediction is made by aggregating the predictions of individual trees, resulting in a robust and reliable model.</a:t>
            </a:r>
            <a:endParaRPr sz="1700">
              <a:latin typeface="Times New Roman"/>
              <a:ea typeface="Times New Roman"/>
              <a:cs typeface="Times New Roman"/>
              <a:sym typeface="Times New Roman"/>
            </a:endParaRPr>
          </a:p>
          <a:p>
            <a:pPr indent="0" lvl="0" marL="914400" rtl="0" algn="l">
              <a:spcBef>
                <a:spcPts val="800"/>
              </a:spcBef>
              <a:spcAft>
                <a:spcPts val="0"/>
              </a:spcAft>
              <a:buNone/>
            </a:pPr>
            <a:r>
              <a:t/>
            </a:r>
            <a:endParaRPr b="1" sz="1700">
              <a:latin typeface="Times New Roman"/>
              <a:ea typeface="Times New Roman"/>
              <a:cs typeface="Times New Roman"/>
              <a:sym typeface="Times New Roman"/>
            </a:endParaRPr>
          </a:p>
          <a:p>
            <a:pPr indent="0" lvl="0" marL="0" rtl="0" algn="l">
              <a:spcBef>
                <a:spcPts val="800"/>
              </a:spcBef>
              <a:spcAft>
                <a:spcPts val="0"/>
              </a:spcAft>
              <a:buNone/>
            </a:pPr>
            <a:r>
              <a:t/>
            </a:r>
            <a:endParaRPr sz="1700"/>
          </a:p>
        </p:txBody>
      </p:sp>
      <p:sp>
        <p:nvSpPr>
          <p:cNvPr id="269" name="Google Shape;269;p46"/>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Model Development</a:t>
            </a:r>
            <a:endParaRPr>
              <a:latin typeface="Times New Roman"/>
              <a:ea typeface="Times New Roman"/>
              <a:cs typeface="Times New Roman"/>
              <a:sym typeface="Times New Roman"/>
            </a:endParaRPr>
          </a:p>
        </p:txBody>
      </p:sp>
      <p:sp>
        <p:nvSpPr>
          <p:cNvPr id="270" name="Google Shape;270;p46"/>
          <p:cNvSpPr txBox="1"/>
          <p:nvPr>
            <p:ph idx="12" type="sldNum"/>
          </p:nvPr>
        </p:nvSpPr>
        <p:spPr>
          <a:xfrm>
            <a:off x="8102009" y="4713506"/>
            <a:ext cx="413400" cy="2832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SzPts val="900"/>
              <a:buFont typeface="Arial"/>
              <a:buNone/>
            </a:pPr>
            <a:r>
              <a:rPr lang="en"/>
              <a:t>|</a:t>
            </a:r>
            <a:r>
              <a:rPr b="0" lang="en"/>
              <a:t>  </a:t>
            </a:r>
            <a:fld id="{00000000-1234-1234-1234-123412341234}" type="slidenum">
              <a:rPr b="0" lang="en"/>
              <a:t>‹#›</a:t>
            </a:fld>
            <a:endParaRPr b="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