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94" r:id="rId4"/>
    <p:sldId id="270" r:id="rId5"/>
    <p:sldId id="296" r:id="rId6"/>
    <p:sldId id="298" r:id="rId7"/>
    <p:sldId id="281" r:id="rId8"/>
    <p:sldId id="299" r:id="rId9"/>
    <p:sldId id="301" r:id="rId10"/>
    <p:sldId id="302" r:id="rId11"/>
    <p:sldId id="300" r:id="rId12"/>
    <p:sldId id="261" r:id="rId13"/>
    <p:sldId id="303" r:id="rId14"/>
    <p:sldId id="304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CB3"/>
    <a:srgbClr val="7D9ABC"/>
    <a:srgbClr val="C6A6B5"/>
    <a:srgbClr val="D28B9A"/>
    <a:srgbClr val="BFBFBF"/>
    <a:srgbClr val="9EABBC"/>
    <a:srgbClr val="C5697D"/>
    <a:srgbClr val="776AA4"/>
    <a:srgbClr val="7669A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6051" autoAdjust="0"/>
  </p:normalViewPr>
  <p:slideViewPr>
    <p:cSldViewPr snapToGrid="0" showGuides="1">
      <p:cViewPr>
        <p:scale>
          <a:sx n="75" d="100"/>
          <a:sy n="75" d="100"/>
        </p:scale>
        <p:origin x="2376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비자발적 인터넷 </a:t>
            </a:r>
            <a:r>
              <a:rPr lang="ko-KR" altLang="en-US" sz="20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비사용이유</a:t>
            </a:r>
            <a:endParaRPr lang="ko-KR" alt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3140484366076466E-2"/>
          <c:y val="0.15508106472939551"/>
          <c:w val="0.88573697674187091"/>
          <c:h val="0.61536246475572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일반국민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921202135418079E-17"/>
                  <c:y val="8.79808058672344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6AA-4DE8-88DF-E79DE8FC7C08}"/>
                </c:ext>
              </c:extLst>
            </c:dLbl>
            <c:dLbl>
              <c:idx val="1"/>
              <c:layout>
                <c:manualLayout>
                  <c:x val="2.1732471563830607E-3"/>
                  <c:y val="-2.93269352890786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AA-4DE8-88DF-E79DE8FC7C08}"/>
                </c:ext>
              </c:extLst>
            </c:dLbl>
            <c:dLbl>
              <c:idx val="2"/>
              <c:layout>
                <c:manualLayout>
                  <c:x val="0"/>
                  <c:y val="-2.93269352890786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6AA-4DE8-88DF-E79DE8FC7C08}"/>
                </c:ext>
              </c:extLst>
            </c:dLbl>
            <c:dLbl>
              <c:idx val="3"/>
              <c:layout>
                <c:manualLayout>
                  <c:x val="0"/>
                  <c:y val="2.93269352890781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AA-4DE8-88DF-E79DE8FC7C08}"/>
                </c:ext>
              </c:extLst>
            </c:dLbl>
            <c:dLbl>
              <c:idx val="5"/>
              <c:layout>
                <c:manualLayout>
                  <c:x val="-2.1732471563832602E-3"/>
                  <c:y val="-1.0753085385435349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6AA-4DE8-88DF-E79DE8FC7C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사용방법을 모르거나 어려워서</c:v>
                </c:pt>
                <c:pt idx="1">
                  <c:v>인터넷 이용요금이 부담스러워서</c:v>
                </c:pt>
                <c:pt idx="2">
                  <c:v>이용할 기기가 없어서</c:v>
                </c:pt>
                <c:pt idx="3">
                  <c:v>집에서 인터넷 접속불가</c:v>
                </c:pt>
                <c:pt idx="4">
                  <c:v>신체적 제약으로 이용이 어려워서</c:v>
                </c:pt>
                <c:pt idx="5">
                  <c:v>어려움 해결에 자신이 없어서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76.3</c:v>
                </c:pt>
                <c:pt idx="1">
                  <c:v>41.4</c:v>
                </c:pt>
                <c:pt idx="2">
                  <c:v>34.200000000000003</c:v>
                </c:pt>
                <c:pt idx="3">
                  <c:v>9.9</c:v>
                </c:pt>
                <c:pt idx="4">
                  <c:v>18.399999999999999</c:v>
                </c:pt>
                <c:pt idx="5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AA-4DE8-88DF-E79DE8FC7C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고령층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732471563830806E-3"/>
                  <c:y val="8.79808058672341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6AA-4DE8-88DF-E79DE8FC7C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사용방법을 모르거나 어려워서</c:v>
                </c:pt>
                <c:pt idx="1">
                  <c:v>인터넷 이용요금이 부담스러워서</c:v>
                </c:pt>
                <c:pt idx="2">
                  <c:v>이용할 기기가 없어서</c:v>
                </c:pt>
                <c:pt idx="3">
                  <c:v>집에서 인터넷 접속불가</c:v>
                </c:pt>
                <c:pt idx="4">
                  <c:v>신체적 제약으로 이용이 어려워서</c:v>
                </c:pt>
                <c:pt idx="5">
                  <c:v>어려움 해결에 자신이 없어서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75.7</c:v>
                </c:pt>
                <c:pt idx="1">
                  <c:v>41.9</c:v>
                </c:pt>
                <c:pt idx="2">
                  <c:v>35.1</c:v>
                </c:pt>
                <c:pt idx="3">
                  <c:v>10.1</c:v>
                </c:pt>
                <c:pt idx="4">
                  <c:v>17.600000000000001</c:v>
                </c:pt>
                <c:pt idx="5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AA-4DE8-88DF-E79DE8FC7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단위 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</a:rPr>
                  <a:t>: %)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7.5701306127700277E-2"/>
              <c:y val="0.88896398179098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함초롬바탕" panose="02030604000101010101" pitchFamily="18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49504176839467"/>
          <c:y val="0.88824327033422201"/>
          <c:w val="0.18434047384973642"/>
          <c:h val="8.0569173465358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t" anchorCtr="1"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7751"/>
            <a:ext cx="7251940" cy="1514079"/>
            <a:chOff x="365760" y="2457751"/>
            <a:chExt cx="7251940" cy="15140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959579" y="2457751"/>
              <a:ext cx="178606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600" spc="-3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모나카</a:t>
              </a:r>
              <a:endParaRPr lang="ko-KR" altLang="en-US" sz="46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1685993" y="3694831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메타버스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에듀태크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개발자트랙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회차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모나카팀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프레젠테이션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0"/>
            <a:ext cx="3937348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0"/>
            <a:ext cx="3937348" cy="5829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6374">
            <a:off x="8254652" y="5093955"/>
            <a:ext cx="3937348" cy="5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lang="ko-KR" altLang="en-US" sz="3600" spc="-3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2-2,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데이터베이스 구조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3902" y="1337094"/>
            <a:ext cx="11904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" y="1506572"/>
            <a:ext cx="11340385" cy="51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3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-983"/>
            <a:ext cx="12192000" cy="6858000"/>
          </a:xfrm>
          <a:prstGeom prst="rect">
            <a:avLst/>
          </a:prstGeom>
          <a:solidFill>
            <a:srgbClr val="D38A9B"/>
          </a:solidFill>
        </p:spPr>
      </p:pic>
      <p:grpSp>
        <p:nvGrpSpPr>
          <p:cNvPr id="2" name="그룹 1"/>
          <p:cNvGrpSpPr/>
          <p:nvPr/>
        </p:nvGrpSpPr>
        <p:grpSpPr>
          <a:xfrm>
            <a:off x="1177447" y="3037523"/>
            <a:ext cx="4145687" cy="3179535"/>
            <a:chOff x="0" y="2022326"/>
            <a:chExt cx="4145687" cy="31795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390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UI / </a:t>
              </a:r>
              <a:r>
                <a:rPr lang="ko-KR" altLang="en-US" sz="4400" spc="-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 소개</a:t>
              </a:r>
              <a:endParaRPr lang="ko-KR" altLang="en-US" sz="4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1456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-1.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인트로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-2.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이름 및 주제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-3.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주제 선정 동기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-4.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기간 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일정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3</a:t>
              </a:r>
              <a:r>
                <a:rPr lang="en-US" altLang="ko-KR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599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E5660-3507-45C7-B001-A199DBB9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525DB-AAC1-4F00-8028-08640591DD69}"/>
              </a:ext>
            </a:extLst>
          </p:cNvPr>
          <p:cNvSpPr txBox="1"/>
          <p:nvPr/>
        </p:nvSpPr>
        <p:spPr>
          <a:xfrm>
            <a:off x="4941677" y="124355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000" y="247650"/>
            <a:ext cx="11595100" cy="63627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82850"/>
            <a:ext cx="7344522" cy="412750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254000" y="247650"/>
            <a:ext cx="11452225" cy="1156685"/>
            <a:chOff x="35821" y="38746"/>
            <a:chExt cx="11876259" cy="115668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69259" y="1195431"/>
              <a:ext cx="11742821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51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3,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 소개</a:t>
              </a:r>
              <a:endParaRPr lang="ko-KR" altLang="en-US" sz="3600" spc="-1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56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3-1. </a:t>
              </a:r>
              <a:r>
                <a:rPr lang="ko-KR" altLang="en-US" sz="2000" dirty="0" err="1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인트로</a:t>
              </a:r>
              <a:endParaRPr lang="ko-KR" alt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003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E5660-3507-45C7-B001-A199DBB9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525DB-AAC1-4F00-8028-08640591DD69}"/>
              </a:ext>
            </a:extLst>
          </p:cNvPr>
          <p:cNvSpPr txBox="1"/>
          <p:nvPr/>
        </p:nvSpPr>
        <p:spPr>
          <a:xfrm>
            <a:off x="4941677" y="124355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000" y="247650"/>
            <a:ext cx="11595100" cy="63627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11452225" cy="1156685"/>
            <a:chOff x="35821" y="38746"/>
            <a:chExt cx="11876259" cy="115668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69259" y="1195431"/>
              <a:ext cx="11742821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51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3,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 소개</a:t>
              </a:r>
              <a:endParaRPr lang="ko-KR" altLang="en-US" sz="3600" spc="-1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536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3-2. </a:t>
              </a:r>
              <a:r>
                <a:rPr lang="ko-KR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메인 </a:t>
              </a:r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60" y="1539683"/>
            <a:ext cx="4302177" cy="49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E5660-3507-45C7-B001-A199DBB9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525DB-AAC1-4F00-8028-08640591DD69}"/>
              </a:ext>
            </a:extLst>
          </p:cNvPr>
          <p:cNvSpPr txBox="1"/>
          <p:nvPr/>
        </p:nvSpPr>
        <p:spPr>
          <a:xfrm>
            <a:off x="4941677" y="124355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000" y="247650"/>
            <a:ext cx="11595100" cy="63627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11452225" cy="1156685"/>
            <a:chOff x="35821" y="38746"/>
            <a:chExt cx="11876259" cy="115668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69259" y="1195431"/>
              <a:ext cx="11742821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51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3,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 소개</a:t>
              </a:r>
              <a:endParaRPr lang="ko-KR" altLang="en-US" sz="3600" spc="-1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536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3-3. </a:t>
              </a:r>
              <a:r>
                <a:rPr lang="ko-KR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메인 </a:t>
              </a:r>
              <a:r>
                <a:rPr lang="en-US" altLang="ko-KR" sz="20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01" y="1574770"/>
            <a:ext cx="4881193" cy="48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71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5AFE1-DA12-478F-A25F-3CA9CFC5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4FA97-8EC2-4FF3-AA78-0B213A7BB890}"/>
              </a:ext>
            </a:extLst>
          </p:cNvPr>
          <p:cNvSpPr txBox="1"/>
          <p:nvPr/>
        </p:nvSpPr>
        <p:spPr>
          <a:xfrm>
            <a:off x="2925901" y="1268642"/>
            <a:ext cx="634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</a:rPr>
              <a:t>마무리 문장을 써주세요</a:t>
            </a:r>
            <a:r>
              <a:rPr lang="en-US" altLang="ko-KR" sz="4400" dirty="0">
                <a:solidFill>
                  <a:schemeClr val="bg1"/>
                </a:solidFill>
              </a:rPr>
              <a:t>”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8561"/>
            <a:ext cx="12192000" cy="6858000"/>
          </a:xfrm>
          <a:prstGeom prst="rect">
            <a:avLst/>
          </a:prstGeom>
          <a:solidFill>
            <a:srgbClr val="D28B9A"/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533923" y="3385817"/>
            <a:ext cx="124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533923" y="513235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1022778" y="508618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개요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3136928" y="55295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3625783" y="548342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설계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6082650" y="5136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6481546" y="5086186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 /</a:t>
            </a:r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기능 소개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9210965" y="55295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9609861" y="5479607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구조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-983"/>
            <a:ext cx="12192000" cy="6858000"/>
          </a:xfrm>
          <a:prstGeom prst="rect">
            <a:avLst/>
          </a:prstGeom>
          <a:solidFill>
            <a:srgbClr val="D38A9B"/>
          </a:solidFill>
        </p:spPr>
      </p:pic>
      <p:grpSp>
        <p:nvGrpSpPr>
          <p:cNvPr id="2" name="그룹 1"/>
          <p:cNvGrpSpPr/>
          <p:nvPr/>
        </p:nvGrpSpPr>
        <p:grpSpPr>
          <a:xfrm>
            <a:off x="1177447" y="3037523"/>
            <a:ext cx="4145687" cy="3179535"/>
            <a:chOff x="0" y="2022326"/>
            <a:chExt cx="4145687" cy="31795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457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개요</a:t>
              </a:r>
              <a:endParaRPr lang="ko-KR" altLang="en-US" sz="4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1456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1-1.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팀원 소개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1-2.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이름 및 주제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1-3.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주제 선정 동기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1-4.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기간 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일정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1, 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77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45" y="1204194"/>
            <a:ext cx="2170022" cy="307003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8216793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32876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959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821" y="38746"/>
            <a:ext cx="12156179" cy="1233668"/>
            <a:chOff x="35821" y="38746"/>
            <a:chExt cx="12156179" cy="123366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449179" y="1272414"/>
              <a:ext cx="11742821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1,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2836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 smtClean="0">
                  <a:solidFill>
                    <a:schemeClr val="accent6">
                      <a:lumMod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개요</a:t>
              </a:r>
              <a:endParaRPr lang="ko-KR" altLang="en-US" sz="3600" spc="-3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95149" y="767507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1-1 </a:t>
              </a:r>
              <a:r>
                <a:rPr lang="ko-KR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팀원 소개</a:t>
              </a:r>
              <a:endParaRPr lang="ko-KR" alt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568AFC-DFDA-4677-B8A9-49AF855D2BC4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B3C78F-3135-428E-8287-08A9FB2A0025}"/>
              </a:ext>
            </a:extLst>
          </p:cNvPr>
          <p:cNvSpPr txBox="1"/>
          <p:nvPr/>
        </p:nvSpPr>
        <p:spPr>
          <a:xfrm>
            <a:off x="1980835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김선욱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1357045" y="4444661"/>
            <a:ext cx="210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FullStack</a:t>
            </a:r>
            <a:endParaRPr lang="en-US" altLang="ko-KR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구성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UI,</a:t>
            </a: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레이아웃 디자인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구축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매핑 주소 기획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17197-32F5-45E6-9D34-70747510E96C}"/>
              </a:ext>
            </a:extLst>
          </p:cNvPr>
          <p:cNvSpPr txBox="1"/>
          <p:nvPr/>
        </p:nvSpPr>
        <p:spPr>
          <a:xfrm>
            <a:off x="5784091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김예은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EB164-CC77-4428-BF29-E4FD1B1E90FE}"/>
              </a:ext>
            </a:extLst>
          </p:cNvPr>
          <p:cNvSpPr txBox="1"/>
          <p:nvPr/>
        </p:nvSpPr>
        <p:spPr>
          <a:xfrm>
            <a:off x="9587347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염혜정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5200784" y="4444661"/>
            <a:ext cx="196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Front End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구성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UI,</a:t>
            </a: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레이아웃 디자인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자료수집 및 시각화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PPT </a:t>
            </a:r>
            <a:endParaRPr lang="ko-KR" altLang="en-US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8995577" y="4413883"/>
            <a:ext cx="19668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Back End</a:t>
            </a:r>
          </a:p>
          <a:p>
            <a:pPr algn="ctr"/>
            <a:endParaRPr lang="en-US" altLang="ko-KR" sz="14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구성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 등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회원관리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 </a:t>
            </a:r>
            <a:r>
              <a:rPr lang="ko-KR" altLang="en-US" sz="1600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마이페이지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및 답글 기능</a:t>
            </a:r>
            <a:endParaRPr lang="ko-KR" altLang="en-US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949">
            <a:off x="1467590" y="1104150"/>
            <a:ext cx="2076450" cy="3152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824">
            <a:off x="5280676" y="1272360"/>
            <a:ext cx="1828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55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821" y="38746"/>
            <a:ext cx="11876259" cy="1156685"/>
            <a:chOff x="35821" y="38746"/>
            <a:chExt cx="11876259" cy="115668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69259" y="1195431"/>
              <a:ext cx="11742821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1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041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1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개요</a:t>
              </a:r>
              <a:endParaRPr lang="ko-KR" altLang="en-US" sz="3600" spc="-1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315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1-2 </a:t>
              </a:r>
              <a:r>
                <a:rPr lang="ko-KR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이름 및 주제</a:t>
              </a:r>
              <a:endParaRPr lang="ko-KR" alt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94440" y="1413838"/>
            <a:ext cx="11228651" cy="5215341"/>
            <a:chOff x="436040" y="1411332"/>
            <a:chExt cx="11228651" cy="5262814"/>
          </a:xfrm>
          <a:solidFill>
            <a:srgbClr val="D28B9A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436040" y="1411332"/>
              <a:ext cx="4930847" cy="5262814"/>
            </a:xfrm>
            <a:prstGeom prst="rect">
              <a:avLst/>
            </a:prstGeom>
            <a:grpFill/>
            <a:ln w="76200">
              <a:solidFill>
                <a:srgbClr val="C6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6040" y="1468779"/>
              <a:ext cx="1389044" cy="47264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0" b="1" spc="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</a:t>
              </a:r>
              <a:endParaRPr lang="en-US" altLang="ko-KR" sz="7000" b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나</a:t>
              </a:r>
              <a:endParaRPr lang="en-US" altLang="ko-KR" sz="7000" b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5084" y="2350602"/>
              <a:ext cx="2289256" cy="3493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모자를 눌러 쓴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4279" y="5657288"/>
              <a:ext cx="3473695" cy="4658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카페로 송금하면 되지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~?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54280" y="3650141"/>
              <a:ext cx="333491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나이가 지긋한 어르신이 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말씀하셨다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5591481" y="1411332"/>
              <a:ext cx="6073210" cy="5205367"/>
            </a:xfrm>
            <a:prstGeom prst="rect">
              <a:avLst/>
            </a:prstGeom>
            <a:grpFill/>
            <a:ln w="76200">
              <a:solidFill>
                <a:srgbClr val="C6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0232" y="2346724"/>
              <a:ext cx="5536990" cy="3493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시니어가 내딛는 디지털 세상 속 첫 걸음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86136" y="1584246"/>
              <a:ext cx="1284866" cy="3959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주제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6040670" y="2211527"/>
              <a:ext cx="520119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6167410" y="2968445"/>
              <a:ext cx="4707315" cy="652215"/>
              <a:chOff x="6241214" y="1684880"/>
              <a:chExt cx="4892841" cy="861868"/>
            </a:xfrm>
            <a:grpFill/>
          </p:grpSpPr>
          <p:sp>
            <p:nvSpPr>
              <p:cNvPr id="53" name="TextBox 52"/>
              <p:cNvSpPr txBox="1"/>
              <p:nvPr/>
            </p:nvSpPr>
            <p:spPr>
              <a:xfrm>
                <a:off x="6786644" y="1823337"/>
                <a:ext cx="434741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시니어 중심 디지털 학습 사이트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241214" y="1684880"/>
                <a:ext cx="545431" cy="8618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C56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>
                  <a:solidFill>
                    <a:srgbClr val="C5697D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67410" y="3816256"/>
              <a:ext cx="4707316" cy="652215"/>
              <a:chOff x="6241214" y="1684880"/>
              <a:chExt cx="4892842" cy="861868"/>
            </a:xfrm>
            <a:grpFill/>
          </p:grpSpPr>
          <p:sp>
            <p:nvSpPr>
              <p:cNvPr id="51" name="TextBox 50"/>
              <p:cNvSpPr txBox="1"/>
              <p:nvPr/>
            </p:nvSpPr>
            <p:spPr>
              <a:xfrm>
                <a:off x="6786645" y="1859422"/>
                <a:ext cx="434741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일상 속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키오스크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사용법 교육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41214" y="1684880"/>
                <a:ext cx="545431" cy="8618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C56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>
                  <a:solidFill>
                    <a:srgbClr val="C5697D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167410" y="4661593"/>
              <a:ext cx="5173690" cy="652215"/>
              <a:chOff x="6241214" y="1684880"/>
              <a:chExt cx="5180765" cy="861868"/>
            </a:xfrm>
            <a:grpFill/>
          </p:grpSpPr>
          <p:sp>
            <p:nvSpPr>
              <p:cNvPr id="49" name="TextBox 48"/>
              <p:cNvSpPr txBox="1"/>
              <p:nvPr/>
            </p:nvSpPr>
            <p:spPr>
              <a:xfrm>
                <a:off x="6931024" y="1844711"/>
                <a:ext cx="4490955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Q&amp;A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공간을 통한 교수와 학생간의 소통 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41214" y="1684880"/>
                <a:ext cx="545431" cy="8618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C56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>
                  <a:solidFill>
                    <a:srgbClr val="C5697D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180806" y="5566732"/>
              <a:ext cx="4693919" cy="652215"/>
              <a:chOff x="6255138" y="1733253"/>
              <a:chExt cx="4878917" cy="861868"/>
            </a:xfrm>
            <a:grpFill/>
          </p:grpSpPr>
          <p:sp>
            <p:nvSpPr>
              <p:cNvPr id="47" name="TextBox 46"/>
              <p:cNvSpPr txBox="1"/>
              <p:nvPr/>
            </p:nvSpPr>
            <p:spPr>
              <a:xfrm>
                <a:off x="6786644" y="1856364"/>
                <a:ext cx="434741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이벤트를 통한 학습 욕구 증진</a:t>
                </a:r>
                <a:endParaRPr lang="ko-KR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55138" y="1733253"/>
                <a:ext cx="545431" cy="8618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C56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>
                  <a:solidFill>
                    <a:srgbClr val="C569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5469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D9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4878" y="1593377"/>
            <a:ext cx="5800956" cy="4977998"/>
            <a:chOff x="481567" y="1495581"/>
            <a:chExt cx="5413594" cy="4911323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C8B804E2-23BC-4310-AA9D-84BBC206C578}"/>
                </a:ext>
              </a:extLst>
            </p:cNvPr>
            <p:cNvSpPr/>
            <p:nvPr/>
          </p:nvSpPr>
          <p:spPr>
            <a:xfrm>
              <a:off x="481567" y="1495581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4F39578-DA39-40AF-83AD-DB59794F0489}"/>
                </a:ext>
              </a:extLst>
            </p:cNvPr>
            <p:cNvSpPr/>
            <p:nvPr/>
          </p:nvSpPr>
          <p:spPr>
            <a:xfrm>
              <a:off x="709177" y="1708060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6F83C03-765F-41EA-8542-94DE63EA98DC}"/>
                </a:ext>
              </a:extLst>
            </p:cNvPr>
            <p:cNvSpPr txBox="1"/>
            <p:nvPr/>
          </p:nvSpPr>
          <p:spPr>
            <a:xfrm>
              <a:off x="793927" y="1850250"/>
              <a:ext cx="4788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고령자</a:t>
              </a:r>
              <a:r>
                <a:rPr lang="en-US" altLang="ko-KR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(65</a:t>
              </a:r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세 이상</a:t>
              </a:r>
              <a:r>
                <a:rPr lang="en-US" altLang="ko-KR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2000" b="1" spc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키오스크</a:t>
              </a:r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이용 불편사항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76" y="2687194"/>
              <a:ext cx="4735705" cy="331644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58151" y="112024"/>
            <a:ext cx="11734244" cy="1234010"/>
            <a:chOff x="35821" y="38746"/>
            <a:chExt cx="12347653" cy="12340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201741" y="1260222"/>
              <a:ext cx="12181733" cy="12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8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073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개요</a:t>
              </a:r>
              <a:endPara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95148" y="767507"/>
              <a:ext cx="3668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1-3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주제 선정 동기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29350" y="1593376"/>
            <a:ext cx="5663045" cy="497799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3377048"/>
            <a:ext cx="5398079" cy="14773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pc="-100" dirty="0" smtClean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고령자</a:t>
            </a:r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b="1" spc="-100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디지털 기기의 증가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b="1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인해 새로운 기술에 </a:t>
            </a:r>
            <a:endParaRPr lang="en-US" altLang="ko-KR" spc="-1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적응하는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 </a:t>
            </a:r>
            <a:r>
              <a:rPr lang="ko-KR" altLang="en-US" b="1" spc="-100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어려움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겪고 있습니다</a:t>
            </a:r>
            <a:r>
              <a:rPr lang="en-US" altLang="ko-KR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en-US" altLang="ko-KR" spc="-1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spc="-100" dirty="0" smtClean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자동화된 </a:t>
            </a:r>
            <a:r>
              <a:rPr lang="ko-KR" altLang="en-US" b="1" spc="-100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서비스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lang="ko-KR" altLang="en-US" spc="-100" dirty="0">
                <a:solidFill>
                  <a:srgbClr val="D28B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익숙하지 </a:t>
            </a:r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않아</a:t>
            </a:r>
            <a:r>
              <a:rPr lang="en-US" altLang="ko-KR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방식과의 </a:t>
            </a:r>
            <a:endParaRPr lang="en-US" altLang="ko-KR" spc="-1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차이로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불편함을 느끼고 있습니다</a:t>
            </a:r>
            <a:r>
              <a:rPr lang="en-US" altLang="ko-KR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en-US" altLang="ko-KR" spc="-1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대한 </a:t>
            </a:r>
            <a:r>
              <a:rPr lang="ko-KR" altLang="en-US" b="1" spc="-100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교육과 도움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lang="ko-KR" altLang="en-US" spc="-100" dirty="0">
                <a:solidFill>
                  <a:srgbClr val="D28B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필요한 </a:t>
            </a:r>
            <a:r>
              <a:rPr lang="ko-KR" altLang="en-US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상황이라 생각합니다</a:t>
            </a:r>
            <a:r>
              <a:rPr lang="en-US" altLang="ko-KR" spc="-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7488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D9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8B804E2-23BC-4310-AA9D-84BBC206C578}"/>
              </a:ext>
            </a:extLst>
          </p:cNvPr>
          <p:cNvSpPr/>
          <p:nvPr/>
        </p:nvSpPr>
        <p:spPr>
          <a:xfrm>
            <a:off x="334878" y="1593377"/>
            <a:ext cx="5800956" cy="4977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58151" y="112024"/>
            <a:ext cx="11734244" cy="1234030"/>
            <a:chOff x="35821" y="38746"/>
            <a:chExt cx="12347653" cy="123403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81695" y="1260222"/>
              <a:ext cx="12201779" cy="125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8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073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개요</a:t>
              </a:r>
              <a:endPara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95148" y="767507"/>
              <a:ext cx="3668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1-3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주제 선정 동기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29350" y="1593376"/>
            <a:ext cx="5663045" cy="497799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3377048"/>
            <a:ext cx="5398079" cy="14773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좌측 그래프를 참고하였을 때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노년층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100%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약 </a:t>
            </a:r>
            <a:r>
              <a:rPr lang="en-US" altLang="ko-KR" b="1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76%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b="1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디지털 시대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변화에 따른 </a:t>
            </a:r>
            <a:r>
              <a:rPr lang="ko-KR" altLang="en-US" b="1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어려움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겪고있다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그래서 이에 따른 </a:t>
            </a:r>
            <a:r>
              <a:rPr lang="ko-KR" altLang="en-US" b="1" dirty="0">
                <a:solidFill>
                  <a:srgbClr val="607CB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노인용 인터넷 강의 사이트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dirty="0">
                <a:solidFill>
                  <a:srgbClr val="D28B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제작하게 되었다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582A5E4-5A5A-4507-B968-DEC8C4C1E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86345"/>
              </p:ext>
            </p:extLst>
          </p:nvPr>
        </p:nvGraphicFramePr>
        <p:xfrm>
          <a:off x="428804" y="1781303"/>
          <a:ext cx="5611779" cy="443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253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-983"/>
            <a:ext cx="12192000" cy="6858000"/>
          </a:xfrm>
          <a:prstGeom prst="rect">
            <a:avLst/>
          </a:prstGeom>
          <a:solidFill>
            <a:srgbClr val="D38A9B"/>
          </a:solidFill>
        </p:spPr>
      </p:pic>
      <p:grpSp>
        <p:nvGrpSpPr>
          <p:cNvPr id="2" name="그룹 1"/>
          <p:cNvGrpSpPr/>
          <p:nvPr/>
        </p:nvGrpSpPr>
        <p:grpSpPr>
          <a:xfrm>
            <a:off x="1177447" y="3037523"/>
            <a:ext cx="4350871" cy="2440872"/>
            <a:chOff x="0" y="2022326"/>
            <a:chExt cx="4350871" cy="24408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3650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설계</a:t>
              </a:r>
              <a:endParaRPr lang="ko-KR" altLang="en-US" sz="4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3508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2-1.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사이트맵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2-2.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데이터베이스 테이블 구조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2, 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384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lang="ko-KR" altLang="en-US" sz="3600" spc="-3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2-1,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사이트맵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3902" y="1337094"/>
            <a:ext cx="11904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06571"/>
            <a:ext cx="11904453" cy="51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9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395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마루 부리 Beta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97</cp:revision>
  <dcterms:created xsi:type="dcterms:W3CDTF">2020-10-10T02:21:24Z</dcterms:created>
  <dcterms:modified xsi:type="dcterms:W3CDTF">2023-12-22T08:20:44Z</dcterms:modified>
</cp:coreProperties>
</file>