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0" r:id="rId3"/>
    <p:sldId id="261" r:id="rId4"/>
    <p:sldId id="262" r:id="rId5"/>
    <p:sldId id="259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7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5FB5-030A-4A55-9947-71F6459D53C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C9202-5623-4F70-B8A3-1315798F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70BBA4-3B43-4B8B-8436-25A34F1E6E41}" type="slidenum">
              <a:rPr lang="en-US" smtClean="0">
                <a:ea typeface="ＭＳ Ｐゴシック" pitchFamily="34" charset="-128"/>
              </a:rPr>
              <a:pPr>
                <a:defRPr/>
              </a:pPr>
              <a:t>2</a:t>
            </a:fld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157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70BBA4-3B43-4B8B-8436-25A34F1E6E41}" type="slidenum">
              <a:rPr lang="en-US" smtClean="0">
                <a:ea typeface="ＭＳ Ｐゴシック" pitchFamily="34" charset="-128"/>
              </a:rPr>
              <a:pPr>
                <a:defRPr/>
              </a:pPr>
              <a:t>3</a:t>
            </a:fld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43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C9202-5623-4F70-B8A3-1315798F6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1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70BBA4-3B43-4B8B-8436-25A34F1E6E41}" type="slidenum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>
                <a:defRPr/>
              </a:pPr>
              <a:t>5</a:t>
            </a:fld>
            <a:endParaRPr lang="en-US" smtClean="0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93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AF9562FB-D587-4A60-AF26-ED7E35455BD8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9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06B7662D-037D-4C9A-9594-B93F27466E4F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8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7E72A58F-9BA4-47E6-A4B3-FEC42DD6E11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79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8D962419-37A7-4FFD-8A0B-AFF4B89FC281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0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6717A259-2921-4B52-807D-9D2540F86CB0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7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C9F7CE0E-B8E2-4D93-AD2D-23049579DA5E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3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F00E9AD5-6E55-4BF0-AD63-0DCD6F6D2F8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23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F1BEADAC-04CD-499C-B033-5AE4A2F3E5C0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2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9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4DEC6838-4F8F-4E0D-8ED9-0D4C1071EF5A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26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CC89F579-2D0C-4574-9970-7CA0CE045057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62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September 2,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AEM 494: Marketing Research</a:t>
            </a:r>
          </a:p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Sungho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Lecture 2 - </a:t>
            </a:r>
            <a:fld id="{946A4495-D5FD-4ECC-9854-019764E299C7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3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5D3B-12E4-430E-804B-62CFAC0D977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53F9-0153-4466-8180-C9CB99A0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September 2,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AEM 494: Marketing Research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Sungho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Lecture 2 - </a:t>
            </a:r>
            <a:fld id="{0CECABBA-21FE-4BD2-8E45-86087290CDA5}" type="slidenum">
              <a:rPr lang="en-US" altLang="ko-KR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docs/0.10/deploying/mod_wsg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docs/0.10/deploying/mod_wsgi/" TargetMode="External"/><Relationship Id="rId2" Type="http://schemas.openxmlformats.org/officeDocument/2006/relationships/hyperlink" Target="https://github.com/kswamy15/Beer-Recommender/blob/master/Beer%20Recommender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2-52-34-164-107.us-west-2.compute.amazonaws.com/site/be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ohn_Riedl" TargetMode="External"/><Relationship Id="rId3" Type="http://schemas.openxmlformats.org/officeDocument/2006/relationships/hyperlink" Target="https://en.wikipedia.org/wiki/Collaborative_filtering" TargetMode="External"/><Relationship Id="rId7" Type="http://schemas.openxmlformats.org/officeDocument/2006/relationships/hyperlink" Target="https://en.wikipedia.org/w/index.php?title=Joseph_Konstan&amp;action=edit&amp;redlink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title=George_Karypis&amp;action=edit&amp;redlink=1" TargetMode="External"/><Relationship Id="rId5" Type="http://schemas.openxmlformats.org/officeDocument/2006/relationships/hyperlink" Target="https://en.wikipedia.org/w/index.php?title=Badrul_Sarwar&amp;action=edit&amp;redlink=1" TargetMode="External"/><Relationship Id="rId10" Type="http://schemas.openxmlformats.org/officeDocument/2006/relationships/hyperlink" Target="https://en.wikipedia.org/wiki/Item-item_collaborative_filtering" TargetMode="External"/><Relationship Id="rId4" Type="http://schemas.openxmlformats.org/officeDocument/2006/relationships/hyperlink" Target="https://en.wikipedia.org/wiki/Amazon.com" TargetMode="External"/><Relationship Id="rId9" Type="http://schemas.openxmlformats.org/officeDocument/2006/relationships/hyperlink" Target="https://en.wikipedia.org/wiki/International_World_Wide_Web_Conferen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Operationalizing Python ML models in a web app using Flask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Narayana</a:t>
            </a:r>
            <a:r>
              <a:rPr lang="en-US" dirty="0" smtClean="0"/>
              <a:t> </a:t>
            </a:r>
            <a:r>
              <a:rPr lang="en-US" dirty="0" err="1" smtClean="0"/>
              <a:t>Swamy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0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Correlation matrix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3" y="1600200"/>
            <a:ext cx="806895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57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Similar Beers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3" y="1600200"/>
            <a:ext cx="806895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8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distance of the Beers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3" y="1600200"/>
            <a:ext cx="806895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40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the total distance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3" y="1600200"/>
            <a:ext cx="806895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7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 out the Beers that the user chose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3" y="1600200"/>
            <a:ext cx="806895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71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the Recommended Beers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3" y="1600200"/>
            <a:ext cx="806895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30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Operationalizing Python ML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Build a trained ML model from the data set</a:t>
            </a:r>
          </a:p>
          <a:p>
            <a:pPr lvl="1"/>
            <a:r>
              <a:rPr lang="en-US" dirty="0" smtClean="0"/>
              <a:t>Beer Reviews data</a:t>
            </a:r>
          </a:p>
          <a:p>
            <a:r>
              <a:rPr lang="en-US" dirty="0" smtClean="0"/>
              <a:t>Save a binary version of the trained model</a:t>
            </a:r>
          </a:p>
          <a:p>
            <a:pPr lvl="1"/>
            <a:r>
              <a:rPr lang="en-US" dirty="0" smtClean="0"/>
              <a:t>Pickle the trained model</a:t>
            </a:r>
          </a:p>
          <a:p>
            <a:r>
              <a:rPr lang="en-US" dirty="0" smtClean="0"/>
              <a:t>Load the trained model in a Flask application</a:t>
            </a:r>
          </a:p>
          <a:p>
            <a:pPr lvl="1"/>
            <a:r>
              <a:rPr lang="en-US" dirty="0" smtClean="0"/>
              <a:t>__init__.py, resources.py</a:t>
            </a:r>
          </a:p>
          <a:p>
            <a:r>
              <a:rPr lang="en-US" dirty="0" smtClean="0"/>
              <a:t>Make the Apache web server able to talk to the Flask application using </a:t>
            </a:r>
            <a:r>
              <a:rPr lang="en-US" dirty="0" err="1" smtClean="0"/>
              <a:t>mod_wsgi</a:t>
            </a:r>
            <a:endParaRPr lang="en-US" dirty="0" smtClean="0"/>
          </a:p>
          <a:p>
            <a:pPr lvl="1"/>
            <a:r>
              <a:rPr lang="en-US" b="1" dirty="0"/>
              <a:t>WSGI</a:t>
            </a:r>
            <a:r>
              <a:rPr lang="en-US" dirty="0"/>
              <a:t> is a </a:t>
            </a:r>
            <a:r>
              <a:rPr lang="en-US" dirty="0" smtClean="0"/>
              <a:t>specification that describes how a web server communicates with Python Web applications.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mod_wsgi</a:t>
            </a:r>
            <a:r>
              <a:rPr lang="en-US" dirty="0" smtClean="0"/>
              <a:t>,  activate module using a2enmod </a:t>
            </a:r>
            <a:r>
              <a:rPr lang="en-US" dirty="0" err="1" smtClean="0"/>
              <a:t>mod_wsgi</a:t>
            </a:r>
            <a:r>
              <a:rPr lang="en-US" dirty="0" smtClean="0"/>
              <a:t>, create </a:t>
            </a:r>
            <a:r>
              <a:rPr lang="en-US" dirty="0" err="1" smtClean="0"/>
              <a:t>wsgi</a:t>
            </a:r>
            <a:r>
              <a:rPr lang="en-US" dirty="0" smtClean="0"/>
              <a:t> file to run the python Flask application - </a:t>
            </a:r>
            <a:r>
              <a:rPr lang="en-US" dirty="0" err="1" smtClean="0"/>
              <a:t>flaskapp.wsgi</a:t>
            </a:r>
            <a:endParaRPr lang="en-US" dirty="0" smtClean="0"/>
          </a:p>
          <a:p>
            <a:pPr lvl="1"/>
            <a:r>
              <a:rPr lang="en-US" dirty="0" smtClean="0"/>
              <a:t>Enables apache </a:t>
            </a:r>
            <a:r>
              <a:rPr lang="en-US" dirty="0" err="1" smtClean="0"/>
              <a:t>httpd</a:t>
            </a:r>
            <a:r>
              <a:rPr lang="en-US" dirty="0" smtClean="0"/>
              <a:t> to call python applications</a:t>
            </a:r>
          </a:p>
          <a:p>
            <a:pPr lvl="1"/>
            <a:r>
              <a:rPr lang="en-US" dirty="0" smtClean="0">
                <a:hlinkClick r:id="rId2"/>
              </a:rPr>
              <a:t>http://flask.pocoo.org/docs/0.10/deploying/mod_wsgi/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VirtualHost</a:t>
            </a:r>
            <a:r>
              <a:rPr lang="en-US" dirty="0" smtClean="0"/>
              <a:t> on apache to listen to the </a:t>
            </a:r>
            <a:r>
              <a:rPr lang="en-US" dirty="0" err="1" smtClean="0"/>
              <a:t>mod_wsgi</a:t>
            </a:r>
            <a:r>
              <a:rPr lang="en-US" dirty="0" smtClean="0"/>
              <a:t> server on port 8081</a:t>
            </a:r>
          </a:p>
          <a:p>
            <a:r>
              <a:rPr lang="en-US" dirty="0" smtClean="0"/>
              <a:t>Make Curl calls to the Flask application from the 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ML Beer Recommendation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Beer Recommender Model Github </a:t>
            </a:r>
            <a:r>
              <a:rPr lang="nl-NL" dirty="0" smtClean="0">
                <a:hlinkClick r:id="rId2"/>
              </a:rPr>
              <a:t>site</a:t>
            </a:r>
            <a:endParaRPr lang="nl-NL" dirty="0" smtClean="0"/>
          </a:p>
          <a:p>
            <a:r>
              <a:rPr lang="en-US" dirty="0">
                <a:hlinkClick r:id="rId3"/>
              </a:rPr>
              <a:t>http://flask.pocoo.org/docs/0.10/deploying/mod_wsgi/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9492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 smtClean="0">
                <a:latin typeface="+mn-lt"/>
                <a:ea typeface="ＭＳ Ｐゴシック" pitchFamily="34" charset="-128"/>
                <a:cs typeface="Arial" charset="0"/>
              </a:rPr>
              <a:t>Recommendation System Demo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562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00" y="54102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http://ec2-52-34-164-107.us-west-2.compute.amazonaws.com/site/beer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430560"/>
            <a:ext cx="8229600" cy="838200"/>
          </a:xfrm>
        </p:spPr>
        <p:txBody>
          <a:bodyPr/>
          <a:lstStyle/>
          <a:p>
            <a:r>
              <a:rPr lang="en-US" sz="3000" dirty="0" smtClean="0">
                <a:ea typeface="ＭＳ Ｐゴシック" pitchFamily="34" charset="-128"/>
                <a:cs typeface="Arial" charset="0"/>
              </a:rPr>
              <a:t>Examples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844824"/>
            <a:ext cx="8229600" cy="3886200"/>
          </a:xfrm>
        </p:spPr>
        <p:txBody>
          <a:bodyPr/>
          <a:lstStyle/>
          <a:p>
            <a:r>
              <a:rPr lang="en-US" sz="2200" dirty="0" smtClean="0">
                <a:ea typeface="ＭＳ Ｐゴシック" pitchFamily="34" charset="-128"/>
                <a:cs typeface="Arial" charset="0"/>
              </a:rPr>
              <a:t>Retail: Amazon</a:t>
            </a:r>
          </a:p>
          <a:p>
            <a:endParaRPr lang="en-US" sz="2200" dirty="0">
              <a:ea typeface="ＭＳ Ｐゴシック" pitchFamily="34" charset="-128"/>
              <a:cs typeface="Arial" charset="0"/>
            </a:endParaRPr>
          </a:p>
          <a:p>
            <a:r>
              <a:rPr lang="en-US" sz="2200" dirty="0" smtClean="0">
                <a:ea typeface="ＭＳ Ｐゴシック" pitchFamily="34" charset="-128"/>
                <a:cs typeface="Arial" charset="0"/>
              </a:rPr>
              <a:t>Movie: Netflix</a:t>
            </a:r>
          </a:p>
          <a:p>
            <a:endParaRPr lang="en-US" sz="2200" dirty="0">
              <a:ea typeface="ＭＳ Ｐゴシック" pitchFamily="34" charset="-128"/>
              <a:cs typeface="Arial" charset="0"/>
            </a:endParaRPr>
          </a:p>
          <a:p>
            <a:r>
              <a:rPr lang="en-US" sz="2200" dirty="0" smtClean="0">
                <a:ea typeface="ＭＳ Ｐゴシック" pitchFamily="34" charset="-128"/>
                <a:cs typeface="Arial" charset="0"/>
              </a:rPr>
              <a:t>Friends: Facebook</a:t>
            </a:r>
          </a:p>
          <a:p>
            <a:endParaRPr lang="en-US" sz="2200" dirty="0">
              <a:ea typeface="ＭＳ Ｐゴシック" pitchFamily="34" charset="-128"/>
              <a:cs typeface="Arial" charset="0"/>
            </a:endParaRPr>
          </a:p>
          <a:p>
            <a:r>
              <a:rPr lang="en-US" sz="2200" dirty="0" smtClean="0">
                <a:ea typeface="ＭＳ Ｐゴシック" pitchFamily="34" charset="-128"/>
                <a:cs typeface="Arial" charset="0"/>
              </a:rPr>
              <a:t>Professional connection: LinkedIn</a:t>
            </a:r>
          </a:p>
          <a:p>
            <a:endParaRPr lang="en-US" sz="2200" dirty="0">
              <a:ea typeface="ＭＳ Ｐゴシック" pitchFamily="34" charset="-128"/>
              <a:cs typeface="Arial" charset="0"/>
            </a:endParaRPr>
          </a:p>
          <a:p>
            <a:r>
              <a:rPr lang="en-US" sz="2200" dirty="0" smtClean="0">
                <a:ea typeface="ＭＳ Ｐゴシック" pitchFamily="34" charset="-128"/>
                <a:cs typeface="Arial" charset="0"/>
              </a:rPr>
              <a:t>Websites: </a:t>
            </a:r>
            <a:r>
              <a:rPr lang="en-US" sz="2200" dirty="0" err="1" smtClean="0">
                <a:ea typeface="ＭＳ Ｐゴシック" pitchFamily="34" charset="-128"/>
                <a:cs typeface="Arial" charset="0"/>
              </a:rPr>
              <a:t>Reddit</a:t>
            </a:r>
            <a:endParaRPr lang="en-US" sz="2200" dirty="0" smtClean="0">
              <a:ea typeface="ＭＳ Ｐゴシック" pitchFamily="34" charset="-128"/>
              <a:cs typeface="Arial" charset="0"/>
            </a:endParaRPr>
          </a:p>
          <a:p>
            <a:endParaRPr lang="en-US" sz="2200" dirty="0"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Item-Item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Item-item collaborative filtering</a:t>
            </a:r>
            <a:r>
              <a:rPr lang="en-US" dirty="0"/>
              <a:t>, or </a:t>
            </a:r>
            <a:r>
              <a:rPr lang="en-US" b="1" dirty="0"/>
              <a:t>item-based</a:t>
            </a:r>
            <a:r>
              <a:rPr lang="en-US" dirty="0"/>
              <a:t>, or </a:t>
            </a:r>
            <a:r>
              <a:rPr lang="en-US" b="1" dirty="0"/>
              <a:t>item-to-item</a:t>
            </a:r>
            <a:r>
              <a:rPr lang="en-US" dirty="0"/>
              <a:t>, is a form of </a:t>
            </a:r>
            <a:r>
              <a:rPr lang="en-US" dirty="0">
                <a:hlinkClick r:id="rId3" tooltip="Collaborative filtering"/>
              </a:rPr>
              <a:t>collaborative filtering</a:t>
            </a:r>
            <a:r>
              <a:rPr lang="en-US" dirty="0"/>
              <a:t> based on the similarity between items calculated using people's ratings of those items. </a:t>
            </a:r>
            <a:endParaRPr lang="en-US" dirty="0" smtClean="0"/>
          </a:p>
          <a:p>
            <a:r>
              <a:rPr lang="en-US" dirty="0" smtClean="0"/>
              <a:t>Item-item </a:t>
            </a:r>
            <a:r>
              <a:rPr lang="en-US" dirty="0"/>
              <a:t>collaborative filtering was first published in 2001, and in 2003 the e-commerce website </a:t>
            </a:r>
            <a:r>
              <a:rPr lang="en-US" dirty="0">
                <a:hlinkClick r:id="rId4" tooltip="Amazon.com"/>
              </a:rPr>
              <a:t>Amazon</a:t>
            </a:r>
            <a:r>
              <a:rPr lang="en-US" dirty="0"/>
              <a:t> stated this algorithm powered its recommender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authors </a:t>
            </a:r>
            <a:r>
              <a:rPr lang="en-US" dirty="0" err="1">
                <a:hlinkClick r:id="rId5" tooltip="Badrul Sarwar (page does not exist)"/>
              </a:rPr>
              <a:t>Badrul</a:t>
            </a:r>
            <a:r>
              <a:rPr lang="en-US" dirty="0">
                <a:hlinkClick r:id="rId5" tooltip="Badrul Sarwar (page does not exist)"/>
              </a:rPr>
              <a:t> </a:t>
            </a:r>
            <a:r>
              <a:rPr lang="en-US" dirty="0" err="1">
                <a:hlinkClick r:id="rId5" tooltip="Badrul Sarwar (page does not exist)"/>
              </a:rPr>
              <a:t>Sarwar</a:t>
            </a:r>
            <a:r>
              <a:rPr lang="en-US" dirty="0"/>
              <a:t>, </a:t>
            </a:r>
            <a:r>
              <a:rPr lang="en-US" dirty="0">
                <a:hlinkClick r:id="rId6" tooltip="George Karypis (page does not exist)"/>
              </a:rPr>
              <a:t>George </a:t>
            </a:r>
            <a:r>
              <a:rPr lang="en-US" dirty="0" err="1">
                <a:hlinkClick r:id="rId6" tooltip="George Karypis (page does not exist)"/>
              </a:rPr>
              <a:t>Karypis</a:t>
            </a:r>
            <a:r>
              <a:rPr lang="en-US" dirty="0"/>
              <a:t>, </a:t>
            </a:r>
            <a:r>
              <a:rPr lang="en-US" dirty="0">
                <a:hlinkClick r:id="rId7" tooltip="Joseph Konstan (page does not exist)"/>
              </a:rPr>
              <a:t>Joseph </a:t>
            </a:r>
            <a:r>
              <a:rPr lang="en-US" dirty="0" err="1">
                <a:hlinkClick r:id="rId7" tooltip="Joseph Konstan (page does not exist)"/>
              </a:rPr>
              <a:t>Konstan</a:t>
            </a:r>
            <a:r>
              <a:rPr lang="en-US" dirty="0"/>
              <a:t>, and </a:t>
            </a:r>
            <a:r>
              <a:rPr lang="en-US" dirty="0">
                <a:hlinkClick r:id="rId8" tooltip="John Riedl"/>
              </a:rPr>
              <a:t>John </a:t>
            </a:r>
            <a:r>
              <a:rPr lang="en-US" dirty="0" err="1">
                <a:hlinkClick r:id="rId8" tooltip="John Riedl"/>
              </a:rPr>
              <a:t>Riedl</a:t>
            </a:r>
            <a:r>
              <a:rPr lang="en-US" dirty="0"/>
              <a:t> won the 2016 </a:t>
            </a:r>
            <a:r>
              <a:rPr lang="en-US" i="1" dirty="0"/>
              <a:t>Test of Time Award</a:t>
            </a:r>
            <a:r>
              <a:rPr lang="en-US" dirty="0"/>
              <a:t> for their paper </a:t>
            </a:r>
            <a:r>
              <a:rPr lang="en-US" i="1" dirty="0"/>
              <a:t>Item-based collaborative filtering recommendation algorithms</a:t>
            </a:r>
            <a:r>
              <a:rPr lang="en-US" dirty="0"/>
              <a:t>. The </a:t>
            </a:r>
            <a:r>
              <a:rPr lang="en-US" dirty="0">
                <a:hlinkClick r:id="rId9" tooltip="International World Wide Web Conference"/>
              </a:rPr>
              <a:t>International World Wide Web Conference</a:t>
            </a:r>
            <a:r>
              <a:rPr lang="en-US" dirty="0"/>
              <a:t> committee stated that "this outstanding paper has had a considerable real-world impact".</a:t>
            </a:r>
            <a:r>
              <a:rPr lang="en-US" baseline="30000" dirty="0">
                <a:hlinkClick r:id="rId10"/>
              </a:rPr>
              <a:t>[1</a:t>
            </a:r>
            <a:r>
              <a:rPr lang="en-US" baseline="30000" dirty="0" smtClean="0">
                <a:hlinkClick r:id="rId10"/>
              </a:rPr>
              <a:t>]</a:t>
            </a:r>
            <a:endParaRPr lang="en-US" baseline="30000" dirty="0" smtClean="0"/>
          </a:p>
          <a:p>
            <a:r>
              <a:rPr lang="en-US" baseline="30000" dirty="0" smtClean="0"/>
              <a:t>Can be extended to User-Item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4848" y="286544"/>
            <a:ext cx="8229600" cy="8382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  <a:cs typeface="Arial" charset="0"/>
              </a:rPr>
              <a:t>Finding Similar Beers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886200"/>
          </a:xfrm>
        </p:spPr>
        <p:txBody>
          <a:bodyPr/>
          <a:lstStyle/>
          <a:p>
            <a:r>
              <a:rPr lang="en-US" sz="2200" dirty="0" smtClean="0">
                <a:latin typeface="+mj-lt"/>
                <a:ea typeface="ＭＳ Ｐゴシック" pitchFamily="34" charset="-128"/>
                <a:cs typeface="Arial" charset="0"/>
              </a:rPr>
              <a:t>Calculate pair-wise similarities</a:t>
            </a:r>
          </a:p>
          <a:p>
            <a:pPr lvl="1"/>
            <a:r>
              <a:rPr lang="en-US" sz="1800" dirty="0" smtClean="0">
                <a:latin typeface="+mj-lt"/>
                <a:ea typeface="ＭＳ Ｐゴシック" pitchFamily="34" charset="-128"/>
                <a:cs typeface="Arial" charset="0"/>
              </a:rPr>
              <a:t>Euclidean Distance: Simple, but subject to rating inflation</a:t>
            </a:r>
          </a:p>
          <a:p>
            <a:pPr lvl="1"/>
            <a:endParaRPr lang="en-US" sz="1800" dirty="0">
              <a:latin typeface="+mj-lt"/>
              <a:ea typeface="ＭＳ Ｐゴシック" pitchFamily="34" charset="-128"/>
              <a:cs typeface="Arial" charset="0"/>
            </a:endParaRPr>
          </a:p>
          <a:p>
            <a:pPr lvl="1"/>
            <a:endParaRPr lang="en-US" sz="1800" dirty="0" smtClean="0">
              <a:latin typeface="+mj-lt"/>
              <a:ea typeface="ＭＳ Ｐゴシック" pitchFamily="34" charset="-128"/>
              <a:cs typeface="Arial" charset="0"/>
            </a:endParaRPr>
          </a:p>
          <a:p>
            <a:pPr lvl="1"/>
            <a:endParaRPr lang="en-US" sz="1800" dirty="0">
              <a:latin typeface="+mj-lt"/>
              <a:ea typeface="ＭＳ Ｐゴシック" pitchFamily="34" charset="-128"/>
              <a:cs typeface="Arial" charset="0"/>
            </a:endParaRPr>
          </a:p>
          <a:p>
            <a:pPr lvl="1"/>
            <a:endParaRPr lang="en-US" sz="1800" dirty="0" smtClean="0">
              <a:latin typeface="+mj-lt"/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sz="1800" dirty="0" smtClean="0">
                <a:latin typeface="+mj-lt"/>
                <a:ea typeface="ＭＳ Ｐゴシック" pitchFamily="34" charset="-128"/>
                <a:cs typeface="Arial" charset="0"/>
              </a:rPr>
              <a:t>Cosine similarity: better with binary/fractional data</a:t>
            </a:r>
          </a:p>
          <a:p>
            <a:pPr lvl="1"/>
            <a:endParaRPr lang="en-US" sz="1800" dirty="0">
              <a:latin typeface="+mj-lt"/>
              <a:ea typeface="ＭＳ Ｐゴシック" pitchFamily="34" charset="-128"/>
              <a:cs typeface="Arial" charset="0"/>
            </a:endParaRPr>
          </a:p>
          <a:p>
            <a:pPr lvl="1"/>
            <a:endParaRPr lang="en-US" sz="1800" dirty="0" smtClean="0">
              <a:latin typeface="+mj-lt"/>
              <a:ea typeface="ＭＳ Ｐゴシック" pitchFamily="34" charset="-128"/>
              <a:cs typeface="Arial" charset="0"/>
            </a:endParaRPr>
          </a:p>
          <a:p>
            <a:pPr lvl="1"/>
            <a:endParaRPr lang="en-US" sz="1800" dirty="0" smtClean="0">
              <a:latin typeface="+mj-lt"/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sz="1800" dirty="0" smtClean="0">
                <a:latin typeface="+mj-lt"/>
                <a:ea typeface="ＭＳ Ｐゴシック" pitchFamily="34" charset="-128"/>
                <a:cs typeface="Arial" charset="0"/>
              </a:rPr>
              <a:t>Pearson correlation: continuous variables (e.g. numerical ratings)</a:t>
            </a:r>
          </a:p>
          <a:p>
            <a:pPr lvl="1"/>
            <a:endParaRPr lang="en-US" sz="1800" dirty="0">
              <a:latin typeface="+mj-lt"/>
              <a:ea typeface="ＭＳ Ｐゴシック" pitchFamily="34" charset="-128"/>
              <a:cs typeface="Arial" charset="0"/>
            </a:endParaRPr>
          </a:p>
          <a:p>
            <a:pPr lvl="1"/>
            <a:endParaRPr lang="en-US" sz="1800" dirty="0" smtClean="0">
              <a:latin typeface="+mj-lt"/>
              <a:ea typeface="ＭＳ Ｐゴシック" pitchFamily="34" charset="-128"/>
              <a:cs typeface="Arial" charset="0"/>
            </a:endParaRPr>
          </a:p>
          <a:p>
            <a:pPr marL="457200" lvl="1" indent="0">
              <a:buNone/>
            </a:pPr>
            <a:endParaRPr lang="en-US" sz="1800" dirty="0">
              <a:latin typeface="+mj-lt"/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sz="1800" dirty="0" smtClean="0">
                <a:latin typeface="+mj-lt"/>
                <a:ea typeface="ＭＳ Ｐゴシック" pitchFamily="34" charset="-128"/>
                <a:cs typeface="Arial" charset="0"/>
              </a:rPr>
              <a:t>Others: </a:t>
            </a:r>
            <a:r>
              <a:rPr lang="en-US" sz="1800" dirty="0" err="1" smtClean="0">
                <a:latin typeface="+mj-lt"/>
                <a:ea typeface="ＭＳ Ｐゴシック" pitchFamily="34" charset="-128"/>
                <a:cs typeface="Arial" charset="0"/>
              </a:rPr>
              <a:t>Jaccard</a:t>
            </a:r>
            <a:r>
              <a:rPr lang="en-US" sz="1800" dirty="0" smtClean="0">
                <a:latin typeface="+mj-lt"/>
                <a:ea typeface="ＭＳ Ｐゴシック" pitchFamily="34" charset="-128"/>
                <a:cs typeface="Arial" charset="0"/>
              </a:rPr>
              <a:t> coefficient, Manhattan distance</a:t>
            </a:r>
            <a:endParaRPr lang="en-US" sz="2200" b="1" u="sng" dirty="0" smtClean="0">
              <a:solidFill>
                <a:srgbClr val="FF0000"/>
              </a:solidFill>
              <a:latin typeface="+mj-lt"/>
              <a:ea typeface="ＭＳ Ｐゴシック" pitchFamily="34" charset="-128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95337"/>
              </p:ext>
            </p:extLst>
          </p:nvPr>
        </p:nvGraphicFramePr>
        <p:xfrm>
          <a:off x="683568" y="2493372"/>
          <a:ext cx="8229600" cy="3657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5" name="Picture 1" descr="\mathrm{d}(\mathbf{p},\mathbf{q}) = \mathrm{d}(\mathbf{q},\mathbf{p}) = \sqrt{(q_1-p_1)^2 + (q_2-p_2)^2 + \cdots + (q_n-p_n)^2} = \sqrt{\sum_{i=1}^n (q_i-p_i)^2}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0" y="2348880"/>
            <a:ext cx="65817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r = \frac{\sum ^n _{i=1}(X_i - \bar{X})(Y_i - \bar{Y})}{\sqrt{\sum ^n _{i=1}(X_i - \bar{X})^2} \sqrt{\sum ^n _{i=1}(Y_i - \bar{Y})^2}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56798"/>
            <a:ext cx="30575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{\text{similarity}}=\cos(\theta )={A\cdot B \over \|A\|\|B\|}={\frac  {\sum \limits _{{i=1}}^{{n}}{A_{i}\times B_{i}}}{{\sqrt  {\sum \limits _{{i=1}}^{{n}}{(A_{i})^{2}}}}\times {\sqrt  {\sum \limits _{{i=1}}^{{n}}{(B_{i})^{2}}}}}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00103"/>
            <a:ext cx="46672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69443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1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55858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8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229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7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3" y="1600200"/>
            <a:ext cx="806895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71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188</Words>
  <Application>Microsoft Office PowerPoint</Application>
  <PresentationFormat>On-screen Show (4:3)</PresentationFormat>
  <Paragraphs>62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ＭＳ Ｐゴシック</vt:lpstr>
      <vt:lpstr>Arial</vt:lpstr>
      <vt:lpstr>Calibri</vt:lpstr>
      <vt:lpstr>Times New Roman</vt:lpstr>
      <vt:lpstr>Office Theme</vt:lpstr>
      <vt:lpstr>1_Office Theme</vt:lpstr>
      <vt:lpstr>Operationalizing Python ML models in a web app using Flask</vt:lpstr>
      <vt:lpstr>PowerPoint Presentation</vt:lpstr>
      <vt:lpstr>Examples</vt:lpstr>
      <vt:lpstr>Item-Item Collaborative filtering</vt:lpstr>
      <vt:lpstr>Finding Similar Beers</vt:lpstr>
      <vt:lpstr>PowerPoint Presentation</vt:lpstr>
      <vt:lpstr>PowerPoint Presentation</vt:lpstr>
      <vt:lpstr>PowerPoint Presentation</vt:lpstr>
      <vt:lpstr>PowerPoint Presentation</vt:lpstr>
      <vt:lpstr>Beer Correlation matrix</vt:lpstr>
      <vt:lpstr>Selecting Similar Beers</vt:lpstr>
      <vt:lpstr>Total distance of the Beers</vt:lpstr>
      <vt:lpstr>Sort the total distance</vt:lpstr>
      <vt:lpstr>Filter out the Beers that the user chose</vt:lpstr>
      <vt:lpstr>Return the Recommended Beers</vt:lpstr>
      <vt:lpstr>Steps in Operationalizing Python ML model</vt:lpstr>
      <vt:lpstr>Python ML Beer Recommendation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Swamy</dc:creator>
  <cp:lastModifiedBy>Swamy</cp:lastModifiedBy>
  <cp:revision>12</cp:revision>
  <dcterms:created xsi:type="dcterms:W3CDTF">2016-05-01T14:27:35Z</dcterms:created>
  <dcterms:modified xsi:type="dcterms:W3CDTF">2016-05-03T04:21:04Z</dcterms:modified>
</cp:coreProperties>
</file>