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3"/>
  </p:notesMasterIdLst>
  <p:sldIdLst>
    <p:sldId id="256" r:id="rId2"/>
    <p:sldId id="260" r:id="rId3"/>
    <p:sldId id="270" r:id="rId4"/>
    <p:sldId id="269" r:id="rId5"/>
    <p:sldId id="266" r:id="rId6"/>
    <p:sldId id="268" r:id="rId7"/>
    <p:sldId id="257" r:id="rId8"/>
    <p:sldId id="267" r:id="rId9"/>
    <p:sldId id="264" r:id="rId10"/>
    <p:sldId id="265"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oseph" initials="JJ" lastIdx="1" clrIdx="0">
    <p:extLst>
      <p:ext uri="{19B8F6BF-5375-455C-9EA6-DF929625EA0E}">
        <p15:presenceInfo xmlns:p15="http://schemas.microsoft.com/office/powerpoint/2012/main" userId="S-1-5-21-2184668628-1897399262-1841688003-1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94707" autoAdjust="0"/>
  </p:normalViewPr>
  <p:slideViewPr>
    <p:cSldViewPr snapToGrid="0">
      <p:cViewPr varScale="1">
        <p:scale>
          <a:sx n="106" d="100"/>
          <a:sy n="106" d="100"/>
        </p:scale>
        <p:origin x="10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54ADE-63AE-4CDC-A480-7031806481AF}" type="datetimeFigureOut">
              <a:rPr lang="en-NZ" smtClean="0"/>
              <a:t>15/06/2015</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2ECAC-5CCE-4E7F-B60A-CB6D1D888801}" type="slidenum">
              <a:rPr lang="en-NZ" smtClean="0"/>
              <a:t>‹#›</a:t>
            </a:fld>
            <a:endParaRPr lang="en-NZ"/>
          </a:p>
        </p:txBody>
      </p:sp>
    </p:spTree>
    <p:extLst>
      <p:ext uri="{BB962C8B-B14F-4D97-AF65-F5344CB8AC3E}">
        <p14:creationId xmlns:p14="http://schemas.microsoft.com/office/powerpoint/2010/main" val="255477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292883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134358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647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3071527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979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139787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402283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234011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96313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680F4-7B0C-460D-B446-7B6357D05D89}" type="datetimeFigureOut">
              <a:rPr lang="en-NZ" smtClean="0"/>
              <a:t>15/06/2015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171408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1680F4-7B0C-460D-B446-7B6357D05D89}" type="datetimeFigureOut">
              <a:rPr lang="en-NZ" smtClean="0"/>
              <a:t>15/06/2015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356572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1680F4-7B0C-460D-B446-7B6357D05D89}" type="datetimeFigureOut">
              <a:rPr lang="en-NZ" smtClean="0"/>
              <a:t>15/06/2015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331819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1680F4-7B0C-460D-B446-7B6357D05D89}" type="datetimeFigureOut">
              <a:rPr lang="en-NZ" smtClean="0"/>
              <a:t>15/06/2015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35770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680F4-7B0C-460D-B446-7B6357D05D89}" type="datetimeFigureOut">
              <a:rPr lang="en-NZ" smtClean="0"/>
              <a:t>15/06/2015</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151376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680F4-7B0C-460D-B446-7B6357D05D89}" type="datetimeFigureOut">
              <a:rPr lang="en-NZ" smtClean="0"/>
              <a:t>15/06/2015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154863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680F4-7B0C-460D-B446-7B6357D05D89}" type="datetimeFigureOut">
              <a:rPr lang="en-NZ" smtClean="0"/>
              <a:t>15/06/2015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8AE864B-3B9A-4BD5-958A-3EE9FCE2DB7F}" type="slidenum">
              <a:rPr lang="en-NZ" smtClean="0"/>
              <a:t>‹#›</a:t>
            </a:fld>
            <a:endParaRPr lang="en-NZ"/>
          </a:p>
        </p:txBody>
      </p:sp>
    </p:spTree>
    <p:extLst>
      <p:ext uri="{BB962C8B-B14F-4D97-AF65-F5344CB8AC3E}">
        <p14:creationId xmlns:p14="http://schemas.microsoft.com/office/powerpoint/2010/main" val="237401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1680F4-7B0C-460D-B446-7B6357D05D89}" type="datetimeFigureOut">
              <a:rPr lang="en-NZ" smtClean="0"/>
              <a:t>15/06/2015</a:t>
            </a:fld>
            <a:endParaRPr lang="en-NZ"/>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8AE864B-3B9A-4BD5-958A-3EE9FCE2DB7F}" type="slidenum">
              <a:rPr lang="en-NZ" smtClean="0"/>
              <a:t>‹#›</a:t>
            </a:fld>
            <a:endParaRPr lang="en-NZ"/>
          </a:p>
        </p:txBody>
      </p:sp>
    </p:spTree>
    <p:extLst>
      <p:ext uri="{BB962C8B-B14F-4D97-AF65-F5344CB8AC3E}">
        <p14:creationId xmlns:p14="http://schemas.microsoft.com/office/powerpoint/2010/main" val="98330493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areer%20guidance%20web%20portal(116-T2-2015)Gantt%20Chart%20v2.1.m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b="1" dirty="0"/>
              <a:t>Career </a:t>
            </a:r>
            <a:r>
              <a:rPr lang="en-NZ" b="1" dirty="0" smtClean="0"/>
              <a:t>Guidance Web </a:t>
            </a:r>
            <a:r>
              <a:rPr lang="en-NZ" b="1" dirty="0" smtClean="0"/>
              <a:t>Portal</a:t>
            </a:r>
            <a:br>
              <a:rPr lang="en-NZ" b="1" dirty="0" smtClean="0"/>
            </a:br>
            <a:r>
              <a:rPr lang="en-AU" sz="2400" dirty="0"/>
              <a:t>Project Code: </a:t>
            </a:r>
            <a:r>
              <a:rPr lang="en-NZ" sz="2400" dirty="0"/>
              <a:t>116-T2/2015-AKL</a:t>
            </a:r>
            <a:r>
              <a:rPr lang="en-NZ" dirty="0"/>
              <a:t/>
            </a:r>
            <a:br>
              <a:rPr lang="en-NZ" dirty="0"/>
            </a:br>
            <a:r>
              <a:rPr lang="en-NZ" b="1" dirty="0" smtClean="0"/>
              <a:t> </a:t>
            </a:r>
            <a:endParaRPr lang="en-NZ" dirty="0"/>
          </a:p>
        </p:txBody>
      </p:sp>
      <p:sp>
        <p:nvSpPr>
          <p:cNvPr id="3" name="Subtitle 2"/>
          <p:cNvSpPr>
            <a:spLocks noGrp="1"/>
          </p:cNvSpPr>
          <p:nvPr>
            <p:ph type="subTitle" idx="1"/>
          </p:nvPr>
        </p:nvSpPr>
        <p:spPr/>
        <p:txBody>
          <a:bodyPr>
            <a:normAutofit fontScale="62500" lnSpcReduction="20000"/>
          </a:bodyPr>
          <a:lstStyle/>
          <a:p>
            <a:r>
              <a:rPr lang="en-NZ" dirty="0" smtClean="0"/>
              <a:t>Proposal </a:t>
            </a:r>
            <a:r>
              <a:rPr lang="en-NZ" dirty="0" smtClean="0"/>
              <a:t>Presentation</a:t>
            </a:r>
            <a:endParaRPr lang="en-NZ" dirty="0" smtClean="0"/>
          </a:p>
          <a:p>
            <a:endParaRPr lang="en-NZ" dirty="0"/>
          </a:p>
          <a:p>
            <a:r>
              <a:rPr lang="en-NZ" dirty="0" smtClean="0"/>
              <a:t>Pasindu Wijesekera</a:t>
            </a:r>
          </a:p>
          <a:p>
            <a:r>
              <a:rPr lang="en-NZ" dirty="0" err="1" smtClean="0"/>
              <a:t>Kushan</a:t>
            </a:r>
            <a:r>
              <a:rPr lang="en-NZ" dirty="0" smtClean="0"/>
              <a:t> </a:t>
            </a:r>
            <a:r>
              <a:rPr lang="en-NZ" dirty="0" err="1" smtClean="0"/>
              <a:t>Wickramasinghe</a:t>
            </a:r>
            <a:endParaRPr lang="en-NZ" dirty="0"/>
          </a:p>
        </p:txBody>
      </p:sp>
    </p:spTree>
    <p:extLst>
      <p:ext uri="{BB962C8B-B14F-4D97-AF65-F5344CB8AC3E}">
        <p14:creationId xmlns:p14="http://schemas.microsoft.com/office/powerpoint/2010/main" val="3561164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Project schedule</a:t>
            </a:r>
            <a:endParaRPr lang="en-NZ" dirty="0"/>
          </a:p>
        </p:txBody>
      </p:sp>
      <p:sp>
        <p:nvSpPr>
          <p:cNvPr id="3" name="Content Placeholder 2"/>
          <p:cNvSpPr>
            <a:spLocks noGrp="1"/>
          </p:cNvSpPr>
          <p:nvPr>
            <p:ph idx="1"/>
          </p:nvPr>
        </p:nvSpPr>
        <p:spPr/>
        <p:txBody>
          <a:bodyPr/>
          <a:lstStyle/>
          <a:p>
            <a:r>
              <a:rPr lang="en-NZ" dirty="0" smtClean="0">
                <a:hlinkClick r:id="rId2" action="ppaction://hlinkfile"/>
              </a:rPr>
              <a:t>Career guidance web portal(116-T2-2015)Gantt Chart v2.1.mpp</a:t>
            </a:r>
            <a:endParaRPr lang="en-NZ" dirty="0"/>
          </a:p>
        </p:txBody>
      </p:sp>
    </p:spTree>
    <p:extLst>
      <p:ext uri="{BB962C8B-B14F-4D97-AF65-F5344CB8AC3E}">
        <p14:creationId xmlns:p14="http://schemas.microsoft.com/office/powerpoint/2010/main" val="112646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NZ" dirty="0" smtClean="0"/>
              <a:t>Questions?</a:t>
            </a:r>
            <a:endParaRPr lang="en-NZ" dirty="0"/>
          </a:p>
        </p:txBody>
      </p:sp>
      <p:sp>
        <p:nvSpPr>
          <p:cNvPr id="5" name="Subtitle 4"/>
          <p:cNvSpPr>
            <a:spLocks noGrp="1"/>
          </p:cNvSpPr>
          <p:nvPr>
            <p:ph type="subTitle" idx="1"/>
          </p:nvPr>
        </p:nvSpPr>
        <p:spPr/>
        <p:txBody>
          <a:bodyPr/>
          <a:lstStyle/>
          <a:p>
            <a:endParaRPr lang="en-NZ"/>
          </a:p>
        </p:txBody>
      </p:sp>
    </p:spTree>
    <p:extLst>
      <p:ext uri="{BB962C8B-B14F-4D97-AF65-F5344CB8AC3E}">
        <p14:creationId xmlns:p14="http://schemas.microsoft.com/office/powerpoint/2010/main" val="3313349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Background – Problem </a:t>
            </a:r>
            <a:endParaRPr lang="en-NZ" dirty="0"/>
          </a:p>
        </p:txBody>
      </p:sp>
      <p:sp>
        <p:nvSpPr>
          <p:cNvPr id="3" name="Content Placeholder 2"/>
          <p:cNvSpPr>
            <a:spLocks noGrp="1"/>
          </p:cNvSpPr>
          <p:nvPr>
            <p:ph idx="1"/>
          </p:nvPr>
        </p:nvSpPr>
        <p:spPr/>
        <p:txBody>
          <a:bodyPr>
            <a:normAutofit fontScale="85000" lnSpcReduction="10000"/>
          </a:bodyPr>
          <a:lstStyle/>
          <a:p>
            <a:r>
              <a:rPr lang="en-NZ" dirty="0"/>
              <a:t>Sri Lanka has 15 public universities and only around 9% of students who sites for the GCE A/L examination can </a:t>
            </a:r>
            <a:r>
              <a:rPr lang="en-NZ" dirty="0" smtClean="0"/>
              <a:t>obtain </a:t>
            </a:r>
            <a:r>
              <a:rPr lang="en-NZ" dirty="0"/>
              <a:t>to universities at present</a:t>
            </a:r>
            <a:r>
              <a:rPr lang="en-NZ" dirty="0" smtClean="0"/>
              <a:t>.</a:t>
            </a:r>
          </a:p>
          <a:p>
            <a:pPr marL="0" indent="0">
              <a:buNone/>
            </a:pPr>
            <a:endParaRPr lang="en-NZ" dirty="0" smtClean="0"/>
          </a:p>
          <a:p>
            <a:r>
              <a:rPr lang="en-NZ" dirty="0" smtClean="0"/>
              <a:t>It </a:t>
            </a:r>
            <a:r>
              <a:rPr lang="en-NZ" dirty="0"/>
              <a:t>shows the 91% of the students </a:t>
            </a:r>
            <a:r>
              <a:rPr lang="en-NZ" dirty="0" smtClean="0"/>
              <a:t>have limited </a:t>
            </a:r>
            <a:r>
              <a:rPr lang="en-NZ" dirty="0"/>
              <a:t>opportunities in the public universities. </a:t>
            </a:r>
            <a:endParaRPr lang="en-NZ" dirty="0" smtClean="0"/>
          </a:p>
          <a:p>
            <a:pPr marL="0" indent="0">
              <a:buNone/>
            </a:pPr>
            <a:endParaRPr lang="en-NZ" dirty="0" smtClean="0"/>
          </a:p>
          <a:p>
            <a:r>
              <a:rPr lang="en-NZ" dirty="0"/>
              <a:t>According to the university grant commission statics in Sri Lanka 2012, more than 79% of students who are eligible but not selected to </a:t>
            </a:r>
            <a:r>
              <a:rPr lang="en-NZ" dirty="0" smtClean="0"/>
              <a:t>enter public universities.</a:t>
            </a:r>
          </a:p>
          <a:p>
            <a:endParaRPr lang="en-NZ" dirty="0" smtClean="0"/>
          </a:p>
          <a:p>
            <a:r>
              <a:rPr lang="en-NZ" dirty="0"/>
              <a:t>Those who cannot enter public universities have options for pursuing higher education </a:t>
            </a:r>
            <a:r>
              <a:rPr lang="en-NZ" dirty="0" smtClean="0"/>
              <a:t>which </a:t>
            </a:r>
            <a:r>
              <a:rPr lang="en-NZ" dirty="0"/>
              <a:t>are not addressed to the students properly. </a:t>
            </a:r>
            <a:r>
              <a:rPr lang="en-NZ" dirty="0">
                <a:solidFill>
                  <a:schemeClr val="accent4">
                    <a:lumMod val="50000"/>
                  </a:schemeClr>
                </a:solidFill>
              </a:rPr>
              <a:t>There is no portal to guide them in the correct path</a:t>
            </a:r>
            <a:r>
              <a:rPr lang="en-NZ" dirty="0"/>
              <a:t>.</a:t>
            </a:r>
          </a:p>
          <a:p>
            <a:endParaRPr lang="en-NZ" dirty="0" smtClean="0"/>
          </a:p>
          <a:p>
            <a:endParaRPr lang="en-NZ" dirty="0"/>
          </a:p>
          <a:p>
            <a:pPr marL="0" indent="0">
              <a:buNone/>
            </a:pPr>
            <a:endParaRPr lang="en-NZ" dirty="0"/>
          </a:p>
        </p:txBody>
      </p:sp>
    </p:spTree>
    <p:extLst>
      <p:ext uri="{BB962C8B-B14F-4D97-AF65-F5344CB8AC3E}">
        <p14:creationId xmlns:p14="http://schemas.microsoft.com/office/powerpoint/2010/main" val="172242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949" y="220301"/>
            <a:ext cx="6347713" cy="1320800"/>
          </a:xfrm>
        </p:spPr>
        <p:txBody>
          <a:bodyPr/>
          <a:lstStyle/>
          <a:p>
            <a:r>
              <a:rPr lang="en-NZ" dirty="0"/>
              <a:t>Background </a:t>
            </a:r>
            <a:r>
              <a:rPr lang="en-NZ" sz="2400" dirty="0"/>
              <a:t>– </a:t>
            </a:r>
            <a:r>
              <a:rPr lang="en-NZ" sz="2400" dirty="0" smtClean="0"/>
              <a:t>Career flow path</a:t>
            </a:r>
            <a:r>
              <a:rPr lang="en-NZ" dirty="0" smtClean="0"/>
              <a:t> </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907" y="2160588"/>
            <a:ext cx="5695798" cy="3881437"/>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81" y="880701"/>
            <a:ext cx="8372475" cy="5705475"/>
          </a:xfrm>
          <a:prstGeom prst="rect">
            <a:avLst/>
          </a:prstGeom>
          <a:effectLst>
            <a:outerShdw blurRad="50800" dist="914400" dir="5400000" sx="33000" sy="33000" algn="ctr" rotWithShape="0">
              <a:srgbClr val="000000">
                <a:alpha val="43137"/>
              </a:srgbClr>
            </a:outerShdw>
          </a:effectLst>
        </p:spPr>
      </p:pic>
    </p:spTree>
    <p:extLst>
      <p:ext uri="{BB962C8B-B14F-4D97-AF65-F5344CB8AC3E}">
        <p14:creationId xmlns:p14="http://schemas.microsoft.com/office/powerpoint/2010/main" val="12678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Background </a:t>
            </a:r>
            <a:r>
              <a:rPr lang="en-NZ" dirty="0" smtClean="0"/>
              <a:t>– Project objective</a:t>
            </a:r>
            <a:endParaRPr lang="en-NZ" dirty="0"/>
          </a:p>
        </p:txBody>
      </p:sp>
      <p:sp>
        <p:nvSpPr>
          <p:cNvPr id="3" name="Content Placeholder 2"/>
          <p:cNvSpPr>
            <a:spLocks noGrp="1"/>
          </p:cNvSpPr>
          <p:nvPr>
            <p:ph idx="1"/>
          </p:nvPr>
        </p:nvSpPr>
        <p:spPr/>
        <p:txBody>
          <a:bodyPr>
            <a:normAutofit/>
          </a:bodyPr>
          <a:lstStyle/>
          <a:p>
            <a:r>
              <a:rPr lang="en-NZ" dirty="0" smtClean="0"/>
              <a:t>Project </a:t>
            </a:r>
            <a:r>
              <a:rPr lang="en-NZ" dirty="0"/>
              <a:t>main </a:t>
            </a:r>
            <a:r>
              <a:rPr lang="en-NZ" dirty="0" smtClean="0"/>
              <a:t>objective </a:t>
            </a:r>
            <a:r>
              <a:rPr lang="en-NZ" dirty="0"/>
              <a:t>is to provide guidance for students who have completed A/</a:t>
            </a:r>
            <a:r>
              <a:rPr lang="en-NZ" dirty="0" err="1"/>
              <a:t>Ls</a:t>
            </a:r>
            <a:r>
              <a:rPr lang="en-NZ" dirty="0"/>
              <a:t> or O/</a:t>
            </a:r>
            <a:r>
              <a:rPr lang="en-NZ" dirty="0" err="1"/>
              <a:t>Ls</a:t>
            </a:r>
            <a:r>
              <a:rPr lang="en-NZ" dirty="0"/>
              <a:t> to </a:t>
            </a:r>
            <a:r>
              <a:rPr lang="en-NZ" dirty="0" smtClean="0"/>
              <a:t>their </a:t>
            </a:r>
            <a:r>
              <a:rPr lang="en-NZ" dirty="0"/>
              <a:t>desired career path by focusing on their current state of qualification level. </a:t>
            </a:r>
            <a:endParaRPr lang="en-NZ" dirty="0" smtClean="0"/>
          </a:p>
          <a:p>
            <a:r>
              <a:rPr lang="en-NZ" dirty="0" smtClean="0"/>
              <a:t>The </a:t>
            </a:r>
            <a:r>
              <a:rPr lang="en-NZ" dirty="0"/>
              <a:t>site should guide a person who haven't got the minimum requirements to enter an education path but still shows his way to archive his/her dream.</a:t>
            </a:r>
          </a:p>
          <a:p>
            <a:endParaRPr lang="en-NZ" dirty="0" smtClean="0"/>
          </a:p>
          <a:p>
            <a:endParaRPr lang="en-NZ" dirty="0" smtClean="0"/>
          </a:p>
          <a:p>
            <a:endParaRPr lang="en-NZ" dirty="0"/>
          </a:p>
        </p:txBody>
      </p:sp>
    </p:spTree>
    <p:extLst>
      <p:ext uri="{BB962C8B-B14F-4D97-AF65-F5344CB8AC3E}">
        <p14:creationId xmlns:p14="http://schemas.microsoft.com/office/powerpoint/2010/main" val="193389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Scope</a:t>
            </a:r>
            <a:endParaRPr lang="en-NZ" dirty="0"/>
          </a:p>
        </p:txBody>
      </p:sp>
      <p:sp>
        <p:nvSpPr>
          <p:cNvPr id="3" name="Content Placeholder 2"/>
          <p:cNvSpPr>
            <a:spLocks noGrp="1"/>
          </p:cNvSpPr>
          <p:nvPr>
            <p:ph idx="1"/>
          </p:nvPr>
        </p:nvSpPr>
        <p:spPr>
          <a:xfrm>
            <a:off x="526471" y="1403208"/>
            <a:ext cx="7158183" cy="4729737"/>
          </a:xfrm>
        </p:spPr>
        <p:txBody>
          <a:bodyPr>
            <a:normAutofit fontScale="77500" lnSpcReduction="20000"/>
          </a:bodyPr>
          <a:lstStyle/>
          <a:p>
            <a:r>
              <a:rPr lang="en-NZ" dirty="0" smtClean="0"/>
              <a:t>Project scope</a:t>
            </a:r>
          </a:p>
          <a:p>
            <a:pPr marL="0" indent="0">
              <a:buNone/>
            </a:pPr>
            <a:endParaRPr lang="en-NZ" dirty="0" smtClean="0"/>
          </a:p>
          <a:p>
            <a:pPr marL="0" indent="0">
              <a:buNone/>
            </a:pPr>
            <a:r>
              <a:rPr lang="en-NZ" dirty="0"/>
              <a:t>This project will focus on delivering a web portal which include subscription module for the institute, agents and universities that are located in Sri Lanka and overseas. The institutes will be able publish their course details, minimum entry requirements for each course and the course fee.</a:t>
            </a:r>
          </a:p>
          <a:p>
            <a:endParaRPr lang="en-NZ" dirty="0"/>
          </a:p>
          <a:p>
            <a:r>
              <a:rPr lang="en-NZ" dirty="0" smtClean="0"/>
              <a:t>System scope</a:t>
            </a:r>
          </a:p>
          <a:p>
            <a:endParaRPr lang="en-NZ" dirty="0"/>
          </a:p>
          <a:p>
            <a:pPr marL="0" indent="0">
              <a:buNone/>
            </a:pPr>
            <a:r>
              <a:rPr lang="en-NZ" dirty="0"/>
              <a:t>The portal will enable to enter students current qualification (ex: A/L or O/L results) to the system and choose the qualification level (ex: Degree, Training) that the student want to archive. The system will then guide the next steps that need to follow in order to approach students’ target. This will list all the coursers available for each step.</a:t>
            </a:r>
          </a:p>
          <a:p>
            <a:pPr marL="0" indent="0">
              <a:buNone/>
            </a:pPr>
            <a:r>
              <a:rPr lang="en-NZ" dirty="0"/>
              <a:t>Universities and agents should be able to make their own profile by subscription. Also add the course details and minimum entry requirements. This is process is applicable for foreign universities as well. </a:t>
            </a:r>
          </a:p>
          <a:p>
            <a:pPr marL="0" indent="0">
              <a:buNone/>
            </a:pPr>
            <a:r>
              <a:rPr lang="en-NZ" dirty="0"/>
              <a:t>Agents who are associated with foreign universities will be able to publish their advertisements. The agents will be filtered according to the country and university.</a:t>
            </a:r>
          </a:p>
        </p:txBody>
      </p:sp>
    </p:spTree>
    <p:extLst>
      <p:ext uri="{BB962C8B-B14F-4D97-AF65-F5344CB8AC3E}">
        <p14:creationId xmlns:p14="http://schemas.microsoft.com/office/powerpoint/2010/main" val="81416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Deliverables</a:t>
            </a:r>
            <a:endParaRPr lang="en-NZ" dirty="0"/>
          </a:p>
        </p:txBody>
      </p:sp>
      <p:sp>
        <p:nvSpPr>
          <p:cNvPr id="3" name="Content Placeholder 2"/>
          <p:cNvSpPr>
            <a:spLocks noGrp="1"/>
          </p:cNvSpPr>
          <p:nvPr>
            <p:ph idx="1"/>
          </p:nvPr>
        </p:nvSpPr>
        <p:spPr>
          <a:xfrm>
            <a:off x="267855" y="1514762"/>
            <a:ext cx="4590472" cy="5190838"/>
          </a:xfrm>
        </p:spPr>
        <p:txBody>
          <a:bodyPr>
            <a:normAutofit fontScale="25000" lnSpcReduction="20000"/>
          </a:bodyPr>
          <a:lstStyle/>
          <a:p>
            <a:pPr marL="0" indent="0">
              <a:buNone/>
            </a:pPr>
            <a:r>
              <a:rPr lang="en-NZ" dirty="0" smtClean="0"/>
              <a:t> </a:t>
            </a:r>
            <a:endParaRPr lang="en-NZ" dirty="0"/>
          </a:p>
          <a:p>
            <a:pPr marL="0" indent="0">
              <a:buNone/>
            </a:pPr>
            <a:r>
              <a:rPr lang="en-NZ" sz="4200" b="1" dirty="0"/>
              <a:t>Student</a:t>
            </a:r>
            <a:endParaRPr lang="en-NZ" sz="4200" dirty="0"/>
          </a:p>
          <a:p>
            <a:pPr lvl="0"/>
            <a:r>
              <a:rPr lang="en-NZ" sz="4200" dirty="0">
                <a:solidFill>
                  <a:schemeClr val="tx1"/>
                </a:solidFill>
              </a:rPr>
              <a:t>Advance filtering for course details.</a:t>
            </a:r>
          </a:p>
          <a:p>
            <a:pPr lvl="0"/>
            <a:r>
              <a:rPr lang="en-NZ" sz="4200" dirty="0">
                <a:solidFill>
                  <a:schemeClr val="tx1"/>
                </a:solidFill>
              </a:rPr>
              <a:t>Display filter options based on the qualification levels and user preferred education course and category.</a:t>
            </a:r>
          </a:p>
          <a:p>
            <a:pPr lvl="0"/>
            <a:r>
              <a:rPr lang="en-NZ" sz="4200" dirty="0">
                <a:solidFill>
                  <a:schemeClr val="tx1"/>
                </a:solidFill>
              </a:rPr>
              <a:t>Display career guidance paths to archive what student have included.</a:t>
            </a:r>
          </a:p>
          <a:p>
            <a:pPr lvl="0"/>
            <a:r>
              <a:rPr lang="en-NZ" sz="4200" dirty="0" smtClean="0">
                <a:solidFill>
                  <a:schemeClr val="tx1"/>
                </a:solidFill>
              </a:rPr>
              <a:t>Save </a:t>
            </a:r>
            <a:r>
              <a:rPr lang="en-NZ" sz="4200" dirty="0">
                <a:solidFill>
                  <a:schemeClr val="tx1"/>
                </a:solidFill>
              </a:rPr>
              <a:t>option of his/her preferred institute or course.</a:t>
            </a:r>
          </a:p>
          <a:p>
            <a:pPr lvl="0"/>
            <a:r>
              <a:rPr lang="en-NZ" sz="4200" dirty="0">
                <a:solidFill>
                  <a:schemeClr val="tx1"/>
                </a:solidFill>
              </a:rPr>
              <a:t>Save entered qualifications for the student</a:t>
            </a:r>
            <a:r>
              <a:rPr lang="en-NZ" sz="4200" dirty="0" smtClean="0">
                <a:solidFill>
                  <a:schemeClr val="tx1"/>
                </a:solidFill>
              </a:rPr>
              <a:t>.</a:t>
            </a:r>
          </a:p>
          <a:p>
            <a:pPr marL="0" lvl="0" indent="0">
              <a:buNone/>
            </a:pPr>
            <a:endParaRPr lang="en-NZ" sz="4200" dirty="0"/>
          </a:p>
          <a:p>
            <a:pPr marL="0" indent="0">
              <a:buNone/>
            </a:pPr>
            <a:r>
              <a:rPr lang="en-NZ" sz="4200" b="1" dirty="0"/>
              <a:t>Institutes/Universities</a:t>
            </a:r>
            <a:endParaRPr lang="en-NZ" sz="4200" dirty="0"/>
          </a:p>
          <a:p>
            <a:pPr lvl="0"/>
            <a:r>
              <a:rPr lang="en-NZ" sz="4200" dirty="0">
                <a:solidFill>
                  <a:schemeClr val="tx1"/>
                </a:solidFill>
              </a:rPr>
              <a:t>Verification process </a:t>
            </a:r>
          </a:p>
          <a:p>
            <a:pPr lvl="0"/>
            <a:r>
              <a:rPr lang="en-NZ" sz="4200" dirty="0">
                <a:solidFill>
                  <a:schemeClr val="tx1"/>
                </a:solidFill>
              </a:rPr>
              <a:t>Subscribe to profile </a:t>
            </a:r>
          </a:p>
          <a:p>
            <a:pPr lvl="0"/>
            <a:r>
              <a:rPr lang="en-NZ" sz="4200" dirty="0">
                <a:solidFill>
                  <a:schemeClr val="tx1"/>
                </a:solidFill>
              </a:rPr>
              <a:t>Manage university/institute details</a:t>
            </a:r>
          </a:p>
          <a:p>
            <a:pPr lvl="0"/>
            <a:r>
              <a:rPr lang="en-NZ" sz="4200" dirty="0">
                <a:solidFill>
                  <a:schemeClr val="tx1"/>
                </a:solidFill>
              </a:rPr>
              <a:t>Manage course details with minimum entry requirements</a:t>
            </a:r>
          </a:p>
          <a:p>
            <a:pPr lvl="0"/>
            <a:r>
              <a:rPr lang="en-NZ" sz="4200" dirty="0">
                <a:solidFill>
                  <a:schemeClr val="tx1"/>
                </a:solidFill>
              </a:rPr>
              <a:t>Add Links to the course details</a:t>
            </a:r>
          </a:p>
          <a:p>
            <a:pPr lvl="0"/>
            <a:r>
              <a:rPr lang="en-NZ" sz="4200" dirty="0">
                <a:solidFill>
                  <a:schemeClr val="tx1"/>
                </a:solidFill>
              </a:rPr>
              <a:t>Check The Hit count on Search.</a:t>
            </a:r>
          </a:p>
          <a:p>
            <a:pPr lvl="0"/>
            <a:r>
              <a:rPr lang="en-NZ" sz="4200" dirty="0">
                <a:solidFill>
                  <a:schemeClr val="tx1"/>
                </a:solidFill>
              </a:rPr>
              <a:t>Payment module for subscription.</a:t>
            </a:r>
          </a:p>
          <a:p>
            <a:pPr lvl="0"/>
            <a:r>
              <a:rPr lang="en-NZ" sz="4200" dirty="0" smtClean="0">
                <a:solidFill>
                  <a:schemeClr val="tx1"/>
                </a:solidFill>
              </a:rPr>
              <a:t>efficiency </a:t>
            </a:r>
            <a:endParaRPr lang="en-NZ" sz="4200" dirty="0">
              <a:solidFill>
                <a:schemeClr val="tx1"/>
              </a:solidFill>
            </a:endParaRPr>
          </a:p>
        </p:txBody>
      </p:sp>
      <p:sp>
        <p:nvSpPr>
          <p:cNvPr id="5" name="Content Placeholder 2"/>
          <p:cNvSpPr txBox="1">
            <a:spLocks/>
          </p:cNvSpPr>
          <p:nvPr/>
        </p:nvSpPr>
        <p:spPr>
          <a:xfrm>
            <a:off x="5450032" y="1270000"/>
            <a:ext cx="3426113" cy="5130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NZ" sz="2000" dirty="0" smtClean="0"/>
          </a:p>
          <a:p>
            <a:pPr marL="0" indent="0">
              <a:buNone/>
            </a:pPr>
            <a:r>
              <a:rPr lang="en-NZ" sz="1200" dirty="0" smtClean="0"/>
              <a:t>Agents</a:t>
            </a:r>
          </a:p>
          <a:p>
            <a:r>
              <a:rPr lang="en-NZ" sz="1100" dirty="0" smtClean="0"/>
              <a:t>Verification process </a:t>
            </a:r>
          </a:p>
          <a:p>
            <a:r>
              <a:rPr lang="en-NZ" sz="1100" dirty="0" smtClean="0"/>
              <a:t>subscribe to profile</a:t>
            </a:r>
          </a:p>
          <a:p>
            <a:r>
              <a:rPr lang="en-NZ" sz="1100" dirty="0" smtClean="0"/>
              <a:t>Manage universities and country details</a:t>
            </a:r>
          </a:p>
          <a:p>
            <a:r>
              <a:rPr lang="en-NZ" sz="1100" dirty="0" smtClean="0"/>
              <a:t>Publish advertisements.</a:t>
            </a:r>
          </a:p>
          <a:p>
            <a:endParaRPr lang="en-NZ" sz="1100" dirty="0" smtClean="0"/>
          </a:p>
          <a:p>
            <a:pPr marL="0" indent="0">
              <a:buNone/>
            </a:pPr>
            <a:r>
              <a:rPr lang="en-NZ" sz="1100" dirty="0" smtClean="0"/>
              <a:t>Website</a:t>
            </a:r>
          </a:p>
          <a:p>
            <a:r>
              <a:rPr lang="en-NZ" sz="1100" dirty="0" smtClean="0"/>
              <a:t>Advertising spaces</a:t>
            </a:r>
          </a:p>
          <a:p>
            <a:r>
              <a:rPr lang="en-NZ" sz="1100" dirty="0" smtClean="0"/>
              <a:t>Responsive</a:t>
            </a:r>
          </a:p>
          <a:p>
            <a:r>
              <a:rPr lang="en-NZ" sz="1100" dirty="0" smtClean="0"/>
              <a:t>efficiency </a:t>
            </a:r>
          </a:p>
          <a:p>
            <a:r>
              <a:rPr lang="en-NZ" sz="1100" dirty="0" smtClean="0"/>
              <a:t>Loading speed should in a high le</a:t>
            </a:r>
            <a:r>
              <a:rPr lang="en-NZ" sz="1200" dirty="0" smtClean="0"/>
              <a:t>vel</a:t>
            </a:r>
            <a:r>
              <a:rPr lang="en-NZ" sz="2000" dirty="0" smtClean="0"/>
              <a:t>.</a:t>
            </a:r>
            <a:endParaRPr lang="en-NZ" sz="2000" dirty="0"/>
          </a:p>
        </p:txBody>
      </p:sp>
    </p:spTree>
    <p:extLst>
      <p:ext uri="{BB962C8B-B14F-4D97-AF65-F5344CB8AC3E}">
        <p14:creationId xmlns:p14="http://schemas.microsoft.com/office/powerpoint/2010/main" val="4153462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Methodology-SCRUM</a:t>
            </a:r>
            <a:endParaRPr lang="en-NZ"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72845" y="1416367"/>
            <a:ext cx="6188710" cy="4025265"/>
          </a:xfrm>
          <a:prstGeom prst="rect">
            <a:avLst/>
          </a:prstGeom>
        </p:spPr>
      </p:pic>
    </p:spTree>
    <p:extLst>
      <p:ext uri="{BB962C8B-B14F-4D97-AF65-F5344CB8AC3E}">
        <p14:creationId xmlns:p14="http://schemas.microsoft.com/office/powerpoint/2010/main" val="89420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 &amp; Platforms</a:t>
            </a:r>
            <a:endParaRPr lang="en-NZ" dirty="0"/>
          </a:p>
        </p:txBody>
      </p:sp>
      <p:sp>
        <p:nvSpPr>
          <p:cNvPr id="3" name="Content Placeholder 2"/>
          <p:cNvSpPr>
            <a:spLocks noGrp="1"/>
          </p:cNvSpPr>
          <p:nvPr>
            <p:ph idx="1"/>
          </p:nvPr>
        </p:nvSpPr>
        <p:spPr/>
        <p:txBody>
          <a:bodyPr/>
          <a:lstStyle/>
          <a:p>
            <a:pPr lvl="0"/>
            <a:r>
              <a:rPr lang="en-NZ" dirty="0"/>
              <a:t>ASP.NET/C# will be used to develop this application.</a:t>
            </a:r>
          </a:p>
          <a:p>
            <a:pPr lvl="0"/>
            <a:r>
              <a:rPr lang="en-NZ" dirty="0"/>
              <a:t>HTML5,CSS3,jQuery, AJAX, XML</a:t>
            </a:r>
          </a:p>
          <a:p>
            <a:pPr lvl="0"/>
            <a:r>
              <a:rPr lang="en-NZ" dirty="0"/>
              <a:t>MS AZURE </a:t>
            </a:r>
          </a:p>
          <a:p>
            <a:pPr lvl="0"/>
            <a:r>
              <a:rPr lang="en-NZ" dirty="0"/>
              <a:t>Repository tools</a:t>
            </a:r>
          </a:p>
          <a:p>
            <a:pPr lvl="0"/>
            <a:r>
              <a:rPr lang="en-NZ" dirty="0"/>
              <a:t>Visual Studio 2012</a:t>
            </a:r>
          </a:p>
          <a:p>
            <a:pPr lvl="0"/>
            <a:r>
              <a:rPr lang="en-NZ" dirty="0"/>
              <a:t>MSSQL server 2012</a:t>
            </a:r>
          </a:p>
        </p:txBody>
      </p:sp>
    </p:spTree>
    <p:extLst>
      <p:ext uri="{BB962C8B-B14F-4D97-AF65-F5344CB8AC3E}">
        <p14:creationId xmlns:p14="http://schemas.microsoft.com/office/powerpoint/2010/main" val="3765640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Skill analysis</a:t>
            </a:r>
            <a:endParaRPr lang="en-NZ"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612714"/>
              </p:ext>
            </p:extLst>
          </p:nvPr>
        </p:nvGraphicFramePr>
        <p:xfrm>
          <a:off x="609599" y="1447872"/>
          <a:ext cx="6182360" cy="4203065"/>
        </p:xfrm>
        <a:graphic>
          <a:graphicData uri="http://schemas.openxmlformats.org/drawingml/2006/table">
            <a:tbl>
              <a:tblPr firstRow="1" firstCol="1" bandRow="1">
                <a:tableStyleId>{5C22544A-7EE6-4342-B048-85BDC9FD1C3A}</a:tableStyleId>
              </a:tblPr>
              <a:tblGrid>
                <a:gridCol w="1545590"/>
                <a:gridCol w="1545590"/>
                <a:gridCol w="1545590"/>
                <a:gridCol w="1545590"/>
              </a:tblGrid>
              <a:tr h="0">
                <a:tc>
                  <a:txBody>
                    <a:bodyPr/>
                    <a:lstStyle/>
                    <a:p>
                      <a:pPr>
                        <a:spcAft>
                          <a:spcPts val="0"/>
                        </a:spcAft>
                      </a:pPr>
                      <a:r>
                        <a:rPr lang="en-AU" sz="1100" dirty="0">
                          <a:solidFill>
                            <a:schemeClr val="tx1"/>
                          </a:solidFill>
                          <a:effectLst/>
                        </a:rPr>
                        <a:t>General</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dirty="0">
                          <a:solidFill>
                            <a:schemeClr val="tx1"/>
                          </a:solidFill>
                          <a:effectLst/>
                        </a:rPr>
                        <a:t>Current skill level</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dirty="0">
                          <a:solidFill>
                            <a:schemeClr val="tx1"/>
                          </a:solidFill>
                          <a:effectLst/>
                        </a:rPr>
                        <a:t>Required skill level</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dirty="0">
                          <a:solidFill>
                            <a:schemeClr val="tx1"/>
                          </a:solidFill>
                          <a:effectLst/>
                        </a:rPr>
                        <a:t>Gap</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Project management</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dirty="0">
                          <a:effectLst/>
                        </a:rPr>
                        <a:t>6</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7</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Watch online tutorials of handling SCRUM methodology.</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Technical documentation</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7345">
                <a:tc>
                  <a:txBody>
                    <a:bodyPr/>
                    <a:lstStyle/>
                    <a:p>
                      <a:pPr>
                        <a:spcAft>
                          <a:spcPts val="0"/>
                        </a:spcAft>
                      </a:pPr>
                      <a:r>
                        <a:rPr lang="en-AU" sz="1100" dirty="0">
                          <a:solidFill>
                            <a:schemeClr val="tx1"/>
                          </a:solidFill>
                          <a:effectLst/>
                        </a:rPr>
                        <a:t>Technical</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NZ"/>
                    </a:p>
                  </a:txBody>
                  <a:tcPr/>
                </a:tc>
                <a:tc hMerge="1">
                  <a:txBody>
                    <a:bodyPr/>
                    <a:lstStyle/>
                    <a:p>
                      <a:endParaRPr lang="en-NZ"/>
                    </a:p>
                  </a:txBody>
                  <a:tcPr/>
                </a:tc>
              </a:tr>
              <a:tr h="0">
                <a:tc>
                  <a:txBody>
                    <a:bodyPr/>
                    <a:lstStyle/>
                    <a:p>
                      <a:pPr>
                        <a:spcAft>
                          <a:spcPts val="0"/>
                        </a:spcAft>
                      </a:pPr>
                      <a:r>
                        <a:rPr lang="en-AU" sz="1100" dirty="0">
                          <a:solidFill>
                            <a:schemeClr val="tx1"/>
                          </a:solidFill>
                          <a:effectLst/>
                        </a:rPr>
                        <a:t>Database </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MVC  architecture </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6</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Need to follow MVC tutorials on .NET platform.</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Template design</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Web programming – ASP.NET </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9</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9</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err="1">
                          <a:solidFill>
                            <a:schemeClr val="tx1"/>
                          </a:solidFill>
                          <a:effectLst/>
                        </a:rPr>
                        <a:t>jQuery</a:t>
                      </a:r>
                      <a:r>
                        <a:rPr lang="en-AU" sz="1100" dirty="0">
                          <a:solidFill>
                            <a:schemeClr val="tx1"/>
                          </a:solidFill>
                          <a:effectLst/>
                        </a:rPr>
                        <a:t> AJAX with .NET</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6</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Need to follow tutorials to embed jQuery to .NET methods/ event handlers.</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JSON</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7</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Tutorials for Handling JSON objects with ASP.NET MVC</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AU" sz="1100" dirty="0">
                          <a:solidFill>
                            <a:schemeClr val="tx1"/>
                          </a:solidFill>
                          <a:effectLst/>
                        </a:rPr>
                        <a:t>Server Configuration </a:t>
                      </a:r>
                      <a:endParaRPr lang="en-NZ"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5</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a:effectLst/>
                        </a:rPr>
                        <a:t>8</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AU" sz="1100" dirty="0">
                          <a:effectLst/>
                        </a:rPr>
                        <a:t>Practise online with AZURE </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4583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TotalTime>
  <Words>617</Words>
  <Application>Microsoft Office PowerPoint</Application>
  <PresentationFormat>On-screen Show (4:3)</PresentationFormat>
  <Paragraphs>113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Career Guidance Web Portal Project Code: 116-T2/2015-AKL  </vt:lpstr>
      <vt:lpstr>Background – Problem </vt:lpstr>
      <vt:lpstr>Background – Career flow path </vt:lpstr>
      <vt:lpstr>Background – Project objective</vt:lpstr>
      <vt:lpstr>Scope</vt:lpstr>
      <vt:lpstr>Deliverables</vt:lpstr>
      <vt:lpstr>Methodology-SCRUM</vt:lpstr>
      <vt:lpstr>Tools &amp; Platforms</vt:lpstr>
      <vt:lpstr>Skill analysis</vt:lpstr>
      <vt:lpstr>Project schedule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X Ecommerce Project</dc:title>
  <dc:creator>Justin Joseph</dc:creator>
  <cp:lastModifiedBy>Deepak Shambuprasad Jakhwal</cp:lastModifiedBy>
  <cp:revision>33</cp:revision>
  <dcterms:created xsi:type="dcterms:W3CDTF">2014-02-26T22:56:39Z</dcterms:created>
  <dcterms:modified xsi:type="dcterms:W3CDTF">2015-06-15T00:27:35Z</dcterms:modified>
</cp:coreProperties>
</file>