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57" r:id="rId5"/>
    <p:sldId id="258" r:id="rId6"/>
    <p:sldId id="263" r:id="rId7"/>
    <p:sldId id="260" r:id="rId8"/>
    <p:sldId id="268" r:id="rId9"/>
    <p:sldId id="262" r:id="rId10"/>
    <p:sldId id="261" r:id="rId11"/>
    <p:sldId id="270" r:id="rId12"/>
    <p:sldId id="266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T3-21403258-21403205\example_templat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Costs </a:t>
            </a:r>
            <a:r>
              <a:rPr lang="en-US" dirty="0" smtClean="0"/>
              <a:t>vs. Benefits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Benifits</c:v>
          </c:tx>
          <c:val>
            <c:numRef>
              <c:f>Sheet1!$C$18:$E$18</c:f>
              <c:numCache>
                <c:formatCode>_(* #,##0_);_(* \(#,##0\);_(* "-"??_);_(@_)</c:formatCode>
                <c:ptCount val="3"/>
                <c:pt idx="0">
                  <c:v>33248.081081081065</c:v>
                </c:pt>
                <c:pt idx="1">
                  <c:v>105482.47763980195</c:v>
                </c:pt>
                <c:pt idx="2">
                  <c:v>169827.31919428555</c:v>
                </c:pt>
              </c:numCache>
            </c:numRef>
          </c:val>
          <c:smooth val="0"/>
        </c:ser>
        <c:ser>
          <c:idx val="1"/>
          <c:order val="1"/>
          <c:tx>
            <c:v>Costs</c:v>
          </c:tx>
          <c:val>
            <c:numRef>
              <c:f>Sheet1!$C$11:$E$11</c:f>
              <c:numCache>
                <c:formatCode>_(* #,##0_);_(* \(#,##0\);_(* "-"??_);_(@_)</c:formatCode>
                <c:ptCount val="3"/>
                <c:pt idx="0">
                  <c:v>27027.027027027023</c:v>
                </c:pt>
                <c:pt idx="1">
                  <c:v>25160.295430565697</c:v>
                </c:pt>
                <c:pt idx="2">
                  <c:v>23398.124201630406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1596679488"/>
        <c:axId val="-1596676768"/>
      </c:lineChart>
      <c:catAx>
        <c:axId val="-1596679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880774278215223"/>
              <c:y val="0.8786803732866728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1596676768"/>
        <c:crosses val="autoZero"/>
        <c:auto val="1"/>
        <c:lblAlgn val="ctr"/>
        <c:lblOffset val="100"/>
        <c:noMultiLvlLbl val="0"/>
      </c:catAx>
      <c:valAx>
        <c:axId val="-15966767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NZD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-159667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FD570-375B-4EDF-A769-0C782C3F687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6E4EACC3-4730-4258-891E-0DC5398C31E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NZ" dirty="0" smtClean="0"/>
            <a:t>Version Control</a:t>
          </a:r>
          <a:endParaRPr lang="en-NZ" dirty="0"/>
        </a:p>
      </dgm:t>
    </dgm:pt>
    <dgm:pt modelId="{4AD18B31-49F6-4D5A-BAE2-CEADAEFC8CE2}" type="parTrans" cxnId="{6022C8D7-1D5B-4DC9-AB74-7926CC62C754}">
      <dgm:prSet/>
      <dgm:spPr/>
      <dgm:t>
        <a:bodyPr/>
        <a:lstStyle/>
        <a:p>
          <a:endParaRPr lang="en-NZ"/>
        </a:p>
      </dgm:t>
    </dgm:pt>
    <dgm:pt modelId="{3EDB77E6-A344-4CF4-A8AB-E68D3859A22E}" type="sibTrans" cxnId="{6022C8D7-1D5B-4DC9-AB74-7926CC62C754}">
      <dgm:prSet custT="1"/>
      <dgm:spPr/>
      <dgm:t>
        <a:bodyPr/>
        <a:lstStyle/>
        <a:p>
          <a:r>
            <a:rPr lang="en-NZ" sz="1200" dirty="0" smtClean="0"/>
            <a:t>Workflow Management</a:t>
          </a:r>
          <a:endParaRPr lang="en-NZ" sz="1200" dirty="0"/>
        </a:p>
      </dgm:t>
    </dgm:pt>
    <dgm:pt modelId="{986C75F5-FF21-4988-826A-FC0817FE4EA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NZ" dirty="0" smtClean="0"/>
            <a:t>Web Interface</a:t>
          </a:r>
          <a:endParaRPr lang="en-NZ" dirty="0"/>
        </a:p>
      </dgm:t>
    </dgm:pt>
    <dgm:pt modelId="{5F5F2A80-68F3-4B09-A32A-40DD37502C35}" type="parTrans" cxnId="{804DBF89-43E2-4A0A-A42B-686E8CDD88D6}">
      <dgm:prSet/>
      <dgm:spPr/>
      <dgm:t>
        <a:bodyPr/>
        <a:lstStyle/>
        <a:p>
          <a:endParaRPr lang="en-NZ"/>
        </a:p>
      </dgm:t>
    </dgm:pt>
    <dgm:pt modelId="{964FF06E-9B31-42ED-9AF4-83F6E66D1B06}" type="sibTrans" cxnId="{804DBF89-43E2-4A0A-A42B-686E8CDD88D6}">
      <dgm:prSet/>
      <dgm:spPr/>
      <dgm:t>
        <a:bodyPr/>
        <a:lstStyle/>
        <a:p>
          <a:r>
            <a:rPr lang="en-NZ" dirty="0" smtClean="0"/>
            <a:t>Notifications</a:t>
          </a:r>
          <a:endParaRPr lang="en-NZ" dirty="0"/>
        </a:p>
      </dgm:t>
    </dgm:pt>
    <dgm:pt modelId="{3D262D8D-66A4-40FD-A01D-BE286142768A}">
      <dgm:prSet phldrT="[Text]"/>
      <dgm:spPr/>
      <dgm:t>
        <a:bodyPr/>
        <a:lstStyle/>
        <a:p>
          <a:endParaRPr lang="en-NZ" dirty="0"/>
        </a:p>
      </dgm:t>
    </dgm:pt>
    <dgm:pt modelId="{14C9847B-1E1E-4D16-8FE4-27E154EAD3E8}" type="parTrans" cxnId="{0D57495E-CF6F-47F0-BB1A-E285AE79F48D}">
      <dgm:prSet/>
      <dgm:spPr/>
      <dgm:t>
        <a:bodyPr/>
        <a:lstStyle/>
        <a:p>
          <a:endParaRPr lang="en-NZ"/>
        </a:p>
      </dgm:t>
    </dgm:pt>
    <dgm:pt modelId="{FE69FDCB-3F26-4952-97E5-443D305C319C}" type="sibTrans" cxnId="{0D57495E-CF6F-47F0-BB1A-E285AE79F48D}">
      <dgm:prSet/>
      <dgm:spPr/>
      <dgm:t>
        <a:bodyPr/>
        <a:lstStyle/>
        <a:p>
          <a:endParaRPr lang="en-NZ"/>
        </a:p>
      </dgm:t>
    </dgm:pt>
    <dgm:pt modelId="{0DE5168F-A5D4-4E1D-BA88-CB55DADE56C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NZ" dirty="0" smtClean="0"/>
            <a:t>Track Changes</a:t>
          </a:r>
          <a:endParaRPr lang="en-NZ" dirty="0"/>
        </a:p>
      </dgm:t>
    </dgm:pt>
    <dgm:pt modelId="{8881C0AF-B6E6-418F-8B6E-BBA0B59D7DE0}" type="parTrans" cxnId="{1BA531E8-FB6F-44E0-A321-FEF7263E9985}">
      <dgm:prSet/>
      <dgm:spPr/>
      <dgm:t>
        <a:bodyPr/>
        <a:lstStyle/>
        <a:p>
          <a:endParaRPr lang="en-NZ"/>
        </a:p>
      </dgm:t>
    </dgm:pt>
    <dgm:pt modelId="{574FDA7E-859F-410D-8F5B-ADAA1E157277}" type="sibTrans" cxnId="{1BA531E8-FB6F-44E0-A321-FEF7263E9985}">
      <dgm:prSet/>
      <dgm:spPr/>
      <dgm:t>
        <a:bodyPr/>
        <a:lstStyle/>
        <a:p>
          <a:r>
            <a:rPr lang="en-NZ" dirty="0" smtClean="0"/>
            <a:t>Document delivery</a:t>
          </a:r>
          <a:endParaRPr lang="en-NZ" dirty="0"/>
        </a:p>
      </dgm:t>
    </dgm:pt>
    <dgm:pt modelId="{FD78B72F-8BDF-4B5D-B5BA-367CE26E2873}">
      <dgm:prSet phldrT="[Text]" phldr="1"/>
      <dgm:spPr/>
      <dgm:t>
        <a:bodyPr/>
        <a:lstStyle/>
        <a:p>
          <a:endParaRPr lang="en-NZ" dirty="0"/>
        </a:p>
      </dgm:t>
    </dgm:pt>
    <dgm:pt modelId="{5447CD88-DEB1-409B-BD2D-4494BF79A3FB}" type="parTrans" cxnId="{B378348A-8A23-4836-8D56-C82E6B9F5CAB}">
      <dgm:prSet/>
      <dgm:spPr/>
      <dgm:t>
        <a:bodyPr/>
        <a:lstStyle/>
        <a:p>
          <a:endParaRPr lang="en-NZ"/>
        </a:p>
      </dgm:t>
    </dgm:pt>
    <dgm:pt modelId="{B1CBF02D-A2AE-4E00-A0C9-2AEB04C99055}" type="sibTrans" cxnId="{B378348A-8A23-4836-8D56-C82E6B9F5CAB}">
      <dgm:prSet/>
      <dgm:spPr/>
      <dgm:t>
        <a:bodyPr/>
        <a:lstStyle/>
        <a:p>
          <a:endParaRPr lang="en-NZ"/>
        </a:p>
      </dgm:t>
    </dgm:pt>
    <dgm:pt modelId="{6140AD39-E3B8-4FFA-BD65-7EAD9609C8A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NZ" dirty="0" smtClean="0"/>
            <a:t>Security</a:t>
          </a:r>
          <a:endParaRPr lang="en-NZ" dirty="0"/>
        </a:p>
      </dgm:t>
    </dgm:pt>
    <dgm:pt modelId="{5297A61F-1CD1-4B03-B5F4-4F5050B55125}" type="parTrans" cxnId="{2CF3147B-18A7-49C5-81B2-162A4043632A}">
      <dgm:prSet/>
      <dgm:spPr/>
      <dgm:t>
        <a:bodyPr/>
        <a:lstStyle/>
        <a:p>
          <a:endParaRPr lang="en-NZ"/>
        </a:p>
      </dgm:t>
    </dgm:pt>
    <dgm:pt modelId="{765948F2-405A-4100-8B77-09E06D8447A8}" type="sibTrans" cxnId="{2CF3147B-18A7-49C5-81B2-162A4043632A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NZ" sz="900" dirty="0" smtClean="0"/>
            <a:t>Authentication</a:t>
          </a:r>
          <a:endParaRPr lang="en-NZ" sz="900" dirty="0"/>
        </a:p>
      </dgm:t>
    </dgm:pt>
    <dgm:pt modelId="{61ADB7F2-55B5-4D24-A3AF-E0F72BFB6D1B}" type="pres">
      <dgm:prSet presAssocID="{E1DFD570-375B-4EDF-A769-0C782C3F687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3290AF0-3265-4A58-814C-FD6B0532B737}" type="pres">
      <dgm:prSet presAssocID="{6E4EACC3-4730-4258-891E-0DC5398C31E9}" presName="composite" presStyleCnt="0"/>
      <dgm:spPr/>
    </dgm:pt>
    <dgm:pt modelId="{178F342D-9ED7-4BD5-AB26-BA265DCB8AAF}" type="pres">
      <dgm:prSet presAssocID="{6E4EACC3-4730-4258-891E-0DC5398C31E9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335CA15-A0F1-40FB-9063-BA2D2483A025}" type="pres">
      <dgm:prSet presAssocID="{6E4EACC3-4730-4258-891E-0DC5398C31E9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4688FDE-772F-47FB-B213-E6E8B82A57A0}" type="pres">
      <dgm:prSet presAssocID="{6E4EACC3-4730-4258-891E-0DC5398C31E9}" presName="BalanceSpacing" presStyleCnt="0"/>
      <dgm:spPr/>
    </dgm:pt>
    <dgm:pt modelId="{4CB3D483-9D46-42B5-81E3-93BD03ED4139}" type="pres">
      <dgm:prSet presAssocID="{6E4EACC3-4730-4258-891E-0DC5398C31E9}" presName="BalanceSpacing1" presStyleCnt="0"/>
      <dgm:spPr/>
    </dgm:pt>
    <dgm:pt modelId="{147A828D-B17C-4DD4-9D1F-62BCFBCDA78A}" type="pres">
      <dgm:prSet presAssocID="{3EDB77E6-A344-4CF4-A8AB-E68D3859A22E}" presName="Accent1Text" presStyleLbl="node1" presStyleIdx="1" presStyleCnt="8" custScaleX="115270" custLinFactNeighborX="-5033" custLinFactNeighborY="1459"/>
      <dgm:spPr/>
      <dgm:t>
        <a:bodyPr/>
        <a:lstStyle/>
        <a:p>
          <a:endParaRPr lang="en-US"/>
        </a:p>
      </dgm:t>
    </dgm:pt>
    <dgm:pt modelId="{542F572B-CBFF-4AF4-A993-08A9CEDBF1A7}" type="pres">
      <dgm:prSet presAssocID="{3EDB77E6-A344-4CF4-A8AB-E68D3859A22E}" presName="spaceBetweenRectangles" presStyleCnt="0"/>
      <dgm:spPr/>
    </dgm:pt>
    <dgm:pt modelId="{2E6054C3-46F2-4394-9D6B-2C4B3AE5D2BB}" type="pres">
      <dgm:prSet presAssocID="{986C75F5-FF21-4988-826A-FC0817FE4EA0}" presName="composite" presStyleCnt="0"/>
      <dgm:spPr/>
    </dgm:pt>
    <dgm:pt modelId="{B57F9D18-E621-41A6-BD61-40F5A426D217}" type="pres">
      <dgm:prSet presAssocID="{986C75F5-FF21-4988-826A-FC0817FE4EA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6C530-0004-4F3E-AFBE-FF6B4AED57FB}" type="pres">
      <dgm:prSet presAssocID="{986C75F5-FF21-4988-826A-FC0817FE4EA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5944549E-F65C-49A3-8969-D0C62E462A7C}" type="pres">
      <dgm:prSet presAssocID="{986C75F5-FF21-4988-826A-FC0817FE4EA0}" presName="BalanceSpacing" presStyleCnt="0"/>
      <dgm:spPr/>
    </dgm:pt>
    <dgm:pt modelId="{DD6FEA54-4E19-402D-A637-ADEBB13677FC}" type="pres">
      <dgm:prSet presAssocID="{986C75F5-FF21-4988-826A-FC0817FE4EA0}" presName="BalanceSpacing1" presStyleCnt="0"/>
      <dgm:spPr/>
    </dgm:pt>
    <dgm:pt modelId="{E02B89B4-480D-4E25-AC54-2CD78533913D}" type="pres">
      <dgm:prSet presAssocID="{964FF06E-9B31-42ED-9AF4-83F6E66D1B06}" presName="Accent1Text" presStyleLbl="node1" presStyleIdx="3" presStyleCnt="8"/>
      <dgm:spPr/>
      <dgm:t>
        <a:bodyPr/>
        <a:lstStyle/>
        <a:p>
          <a:endParaRPr lang="en-NZ"/>
        </a:p>
      </dgm:t>
    </dgm:pt>
    <dgm:pt modelId="{D3654238-488D-43EC-BA90-D45400AD4613}" type="pres">
      <dgm:prSet presAssocID="{964FF06E-9B31-42ED-9AF4-83F6E66D1B06}" presName="spaceBetweenRectangles" presStyleCnt="0"/>
      <dgm:spPr/>
    </dgm:pt>
    <dgm:pt modelId="{EDA31BA5-F15D-4666-B172-940C3D497E1E}" type="pres">
      <dgm:prSet presAssocID="{0DE5168F-A5D4-4E1D-BA88-CB55DADE56C9}" presName="composite" presStyleCnt="0"/>
      <dgm:spPr/>
    </dgm:pt>
    <dgm:pt modelId="{A2BE5B11-9949-4953-9CEF-10A00C876147}" type="pres">
      <dgm:prSet presAssocID="{0DE5168F-A5D4-4E1D-BA88-CB55DADE56C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DE444A4-DF29-40B4-832E-CAA6D63A97E6}" type="pres">
      <dgm:prSet presAssocID="{0DE5168F-A5D4-4E1D-BA88-CB55DADE56C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14059-20D7-4E16-8C64-6788E28E0FEB}" type="pres">
      <dgm:prSet presAssocID="{0DE5168F-A5D4-4E1D-BA88-CB55DADE56C9}" presName="BalanceSpacing" presStyleCnt="0"/>
      <dgm:spPr/>
    </dgm:pt>
    <dgm:pt modelId="{BF518300-372B-4D34-8FF2-ED6F22696523}" type="pres">
      <dgm:prSet presAssocID="{0DE5168F-A5D4-4E1D-BA88-CB55DADE56C9}" presName="BalanceSpacing1" presStyleCnt="0"/>
      <dgm:spPr/>
    </dgm:pt>
    <dgm:pt modelId="{6F550C6E-DDAC-41FE-A99D-3D5CF3B2FACC}" type="pres">
      <dgm:prSet presAssocID="{574FDA7E-859F-410D-8F5B-ADAA1E157277}" presName="Accent1Text" presStyleLbl="node1" presStyleIdx="5" presStyleCnt="8"/>
      <dgm:spPr/>
      <dgm:t>
        <a:bodyPr/>
        <a:lstStyle/>
        <a:p>
          <a:endParaRPr lang="en-US"/>
        </a:p>
      </dgm:t>
    </dgm:pt>
    <dgm:pt modelId="{C30ACABA-3C2C-4A78-B247-18C1EEEB5E6A}" type="pres">
      <dgm:prSet presAssocID="{574FDA7E-859F-410D-8F5B-ADAA1E157277}" presName="spaceBetweenRectangles" presStyleCnt="0"/>
      <dgm:spPr/>
    </dgm:pt>
    <dgm:pt modelId="{21AD1F58-F472-4C28-BA8B-B02933AC10F3}" type="pres">
      <dgm:prSet presAssocID="{6140AD39-E3B8-4FFA-BD65-7EAD9609C8A6}" presName="composite" presStyleCnt="0"/>
      <dgm:spPr/>
    </dgm:pt>
    <dgm:pt modelId="{FFE5B0BA-777A-4446-93C2-B5100717E1DB}" type="pres">
      <dgm:prSet presAssocID="{6140AD39-E3B8-4FFA-BD65-7EAD9609C8A6}" presName="Parent1" presStyleLbl="node1" presStyleIdx="6" presStyleCnt="8" custLinFactX="-8115" custLinFactY="-62864" custLinFactNeighborX="-10000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91ED92D-5C0F-42BF-80BD-271A7167A189}" type="pres">
      <dgm:prSet presAssocID="{6140AD39-E3B8-4FFA-BD65-7EAD9609C8A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C20DFD5-671B-4263-B009-62502F17ECDF}" type="pres">
      <dgm:prSet presAssocID="{6140AD39-E3B8-4FFA-BD65-7EAD9609C8A6}" presName="BalanceSpacing" presStyleCnt="0"/>
      <dgm:spPr/>
    </dgm:pt>
    <dgm:pt modelId="{4804AB64-55D7-41C8-A691-D2B83A42FEFE}" type="pres">
      <dgm:prSet presAssocID="{6140AD39-E3B8-4FFA-BD65-7EAD9609C8A6}" presName="BalanceSpacing1" presStyleCnt="0"/>
      <dgm:spPr/>
    </dgm:pt>
    <dgm:pt modelId="{58464F0A-FB68-49EE-9A61-726853DCAFEC}" type="pres">
      <dgm:prSet presAssocID="{765948F2-405A-4100-8B77-09E06D8447A8}" presName="Accent1Text" presStyleLbl="node1" presStyleIdx="7" presStyleCnt="8" custLinFactNeighborX="52055" custLinFactNeighborY="-84349"/>
      <dgm:spPr/>
      <dgm:t>
        <a:bodyPr/>
        <a:lstStyle/>
        <a:p>
          <a:endParaRPr lang="en-US"/>
        </a:p>
      </dgm:t>
    </dgm:pt>
  </dgm:ptLst>
  <dgm:cxnLst>
    <dgm:cxn modelId="{6022C8D7-1D5B-4DC9-AB74-7926CC62C754}" srcId="{E1DFD570-375B-4EDF-A769-0C782C3F6875}" destId="{6E4EACC3-4730-4258-891E-0DC5398C31E9}" srcOrd="0" destOrd="0" parTransId="{4AD18B31-49F6-4D5A-BAE2-CEADAEFC8CE2}" sibTransId="{3EDB77E6-A344-4CF4-A8AB-E68D3859A22E}"/>
    <dgm:cxn modelId="{CBE5235D-E74C-460F-84FD-F413ECD4FB23}" type="presOf" srcId="{6E4EACC3-4730-4258-891E-0DC5398C31E9}" destId="{178F342D-9ED7-4BD5-AB26-BA265DCB8AAF}" srcOrd="0" destOrd="0" presId="urn:microsoft.com/office/officeart/2008/layout/AlternatingHexagons"/>
    <dgm:cxn modelId="{2CF3147B-18A7-49C5-81B2-162A4043632A}" srcId="{E1DFD570-375B-4EDF-A769-0C782C3F6875}" destId="{6140AD39-E3B8-4FFA-BD65-7EAD9609C8A6}" srcOrd="3" destOrd="0" parTransId="{5297A61F-1CD1-4B03-B5F4-4F5050B55125}" sibTransId="{765948F2-405A-4100-8B77-09E06D8447A8}"/>
    <dgm:cxn modelId="{9198857C-4D48-49C6-AA85-0D8F12EB7478}" type="presOf" srcId="{986C75F5-FF21-4988-826A-FC0817FE4EA0}" destId="{B57F9D18-E621-41A6-BD61-40F5A426D217}" srcOrd="0" destOrd="0" presId="urn:microsoft.com/office/officeart/2008/layout/AlternatingHexagons"/>
    <dgm:cxn modelId="{9BAA79DE-EE6A-4A28-B191-2252C0403CA0}" type="presOf" srcId="{574FDA7E-859F-410D-8F5B-ADAA1E157277}" destId="{6F550C6E-DDAC-41FE-A99D-3D5CF3B2FACC}" srcOrd="0" destOrd="0" presId="urn:microsoft.com/office/officeart/2008/layout/AlternatingHexagons"/>
    <dgm:cxn modelId="{D66DE8A9-8AF1-4775-A04E-88651508B502}" type="presOf" srcId="{6140AD39-E3B8-4FFA-BD65-7EAD9609C8A6}" destId="{FFE5B0BA-777A-4446-93C2-B5100717E1DB}" srcOrd="0" destOrd="0" presId="urn:microsoft.com/office/officeart/2008/layout/AlternatingHexagons"/>
    <dgm:cxn modelId="{B339010B-B34C-4C1B-81B2-9445A8331990}" type="presOf" srcId="{E1DFD570-375B-4EDF-A769-0C782C3F6875}" destId="{61ADB7F2-55B5-4D24-A3AF-E0F72BFB6D1B}" srcOrd="0" destOrd="0" presId="urn:microsoft.com/office/officeart/2008/layout/AlternatingHexagons"/>
    <dgm:cxn modelId="{804DBF89-43E2-4A0A-A42B-686E8CDD88D6}" srcId="{E1DFD570-375B-4EDF-A769-0C782C3F6875}" destId="{986C75F5-FF21-4988-826A-FC0817FE4EA0}" srcOrd="1" destOrd="0" parTransId="{5F5F2A80-68F3-4B09-A32A-40DD37502C35}" sibTransId="{964FF06E-9B31-42ED-9AF4-83F6E66D1B06}"/>
    <dgm:cxn modelId="{0FC2D7D9-A512-45BB-BA1F-F102559F17B0}" type="presOf" srcId="{765948F2-405A-4100-8B77-09E06D8447A8}" destId="{58464F0A-FB68-49EE-9A61-726853DCAFEC}" srcOrd="0" destOrd="0" presId="urn:microsoft.com/office/officeart/2008/layout/AlternatingHexagons"/>
    <dgm:cxn modelId="{93B9E6FB-0E64-4E61-91BF-CC1DB2DD9B28}" type="presOf" srcId="{0DE5168F-A5D4-4E1D-BA88-CB55DADE56C9}" destId="{A2BE5B11-9949-4953-9CEF-10A00C876147}" srcOrd="0" destOrd="0" presId="urn:microsoft.com/office/officeart/2008/layout/AlternatingHexagons"/>
    <dgm:cxn modelId="{B378348A-8A23-4836-8D56-C82E6B9F5CAB}" srcId="{0DE5168F-A5D4-4E1D-BA88-CB55DADE56C9}" destId="{FD78B72F-8BDF-4B5D-B5BA-367CE26E2873}" srcOrd="0" destOrd="0" parTransId="{5447CD88-DEB1-409B-BD2D-4494BF79A3FB}" sibTransId="{B1CBF02D-A2AE-4E00-A0C9-2AEB04C99055}"/>
    <dgm:cxn modelId="{F7738D7F-51F9-4278-ADE6-36DECFC7CCC7}" type="presOf" srcId="{3EDB77E6-A344-4CF4-A8AB-E68D3859A22E}" destId="{147A828D-B17C-4DD4-9D1F-62BCFBCDA78A}" srcOrd="0" destOrd="0" presId="urn:microsoft.com/office/officeart/2008/layout/AlternatingHexagons"/>
    <dgm:cxn modelId="{0D57495E-CF6F-47F0-BB1A-E285AE79F48D}" srcId="{986C75F5-FF21-4988-826A-FC0817FE4EA0}" destId="{3D262D8D-66A4-40FD-A01D-BE286142768A}" srcOrd="0" destOrd="0" parTransId="{14C9847B-1E1E-4D16-8FE4-27E154EAD3E8}" sibTransId="{FE69FDCB-3F26-4952-97E5-443D305C319C}"/>
    <dgm:cxn modelId="{961F431E-DF9D-4B4E-9B7B-40C63CB658E4}" type="presOf" srcId="{964FF06E-9B31-42ED-9AF4-83F6E66D1B06}" destId="{E02B89B4-480D-4E25-AC54-2CD78533913D}" srcOrd="0" destOrd="0" presId="urn:microsoft.com/office/officeart/2008/layout/AlternatingHexagons"/>
    <dgm:cxn modelId="{D55C8D74-F5DC-45A0-9001-54F27A1437C8}" type="presOf" srcId="{3D262D8D-66A4-40FD-A01D-BE286142768A}" destId="{A596C530-0004-4F3E-AFBE-FF6B4AED57FB}" srcOrd="0" destOrd="0" presId="urn:microsoft.com/office/officeart/2008/layout/AlternatingHexagons"/>
    <dgm:cxn modelId="{2B4A2133-0352-47DF-BB8F-81AB9CB7BD73}" type="presOf" srcId="{FD78B72F-8BDF-4B5D-B5BA-367CE26E2873}" destId="{6DE444A4-DF29-40B4-832E-CAA6D63A97E6}" srcOrd="0" destOrd="0" presId="urn:microsoft.com/office/officeart/2008/layout/AlternatingHexagons"/>
    <dgm:cxn modelId="{1BA531E8-FB6F-44E0-A321-FEF7263E9985}" srcId="{E1DFD570-375B-4EDF-A769-0C782C3F6875}" destId="{0DE5168F-A5D4-4E1D-BA88-CB55DADE56C9}" srcOrd="2" destOrd="0" parTransId="{8881C0AF-B6E6-418F-8B6E-BBA0B59D7DE0}" sibTransId="{574FDA7E-859F-410D-8F5B-ADAA1E157277}"/>
    <dgm:cxn modelId="{010919D7-00D8-4FA1-80DF-71691E73086B}" type="presParOf" srcId="{61ADB7F2-55B5-4D24-A3AF-E0F72BFB6D1B}" destId="{53290AF0-3265-4A58-814C-FD6B0532B737}" srcOrd="0" destOrd="0" presId="urn:microsoft.com/office/officeart/2008/layout/AlternatingHexagons"/>
    <dgm:cxn modelId="{DCD16097-2263-49B3-B07F-61143F56EDB9}" type="presParOf" srcId="{53290AF0-3265-4A58-814C-FD6B0532B737}" destId="{178F342D-9ED7-4BD5-AB26-BA265DCB8AAF}" srcOrd="0" destOrd="0" presId="urn:microsoft.com/office/officeart/2008/layout/AlternatingHexagons"/>
    <dgm:cxn modelId="{EDE4961E-24FD-4826-B1F7-C4FDA4D1372E}" type="presParOf" srcId="{53290AF0-3265-4A58-814C-FD6B0532B737}" destId="{3335CA15-A0F1-40FB-9063-BA2D2483A025}" srcOrd="1" destOrd="0" presId="urn:microsoft.com/office/officeart/2008/layout/AlternatingHexagons"/>
    <dgm:cxn modelId="{C434A07B-8518-458A-AE50-260A1E6EAFA8}" type="presParOf" srcId="{53290AF0-3265-4A58-814C-FD6B0532B737}" destId="{E4688FDE-772F-47FB-B213-E6E8B82A57A0}" srcOrd="2" destOrd="0" presId="urn:microsoft.com/office/officeart/2008/layout/AlternatingHexagons"/>
    <dgm:cxn modelId="{F1E11730-CD54-45E2-8771-4CE452A73E92}" type="presParOf" srcId="{53290AF0-3265-4A58-814C-FD6B0532B737}" destId="{4CB3D483-9D46-42B5-81E3-93BD03ED4139}" srcOrd="3" destOrd="0" presId="urn:microsoft.com/office/officeart/2008/layout/AlternatingHexagons"/>
    <dgm:cxn modelId="{4CF2B6A8-E73E-466E-8BED-604F4D25DC99}" type="presParOf" srcId="{53290AF0-3265-4A58-814C-FD6B0532B737}" destId="{147A828D-B17C-4DD4-9D1F-62BCFBCDA78A}" srcOrd="4" destOrd="0" presId="urn:microsoft.com/office/officeart/2008/layout/AlternatingHexagons"/>
    <dgm:cxn modelId="{D63BDBF2-C343-4D76-9EC2-E5A907F8C962}" type="presParOf" srcId="{61ADB7F2-55B5-4D24-A3AF-E0F72BFB6D1B}" destId="{542F572B-CBFF-4AF4-A993-08A9CEDBF1A7}" srcOrd="1" destOrd="0" presId="urn:microsoft.com/office/officeart/2008/layout/AlternatingHexagons"/>
    <dgm:cxn modelId="{8F1A7F4D-FAC8-4857-BB2F-1D26522B51A2}" type="presParOf" srcId="{61ADB7F2-55B5-4D24-A3AF-E0F72BFB6D1B}" destId="{2E6054C3-46F2-4394-9D6B-2C4B3AE5D2BB}" srcOrd="2" destOrd="0" presId="urn:microsoft.com/office/officeart/2008/layout/AlternatingHexagons"/>
    <dgm:cxn modelId="{429D313C-EB9A-4774-9CF3-147058A50DF4}" type="presParOf" srcId="{2E6054C3-46F2-4394-9D6B-2C4B3AE5D2BB}" destId="{B57F9D18-E621-41A6-BD61-40F5A426D217}" srcOrd="0" destOrd="0" presId="urn:microsoft.com/office/officeart/2008/layout/AlternatingHexagons"/>
    <dgm:cxn modelId="{382DA3EA-92B2-4316-A3E9-11BACFF409FC}" type="presParOf" srcId="{2E6054C3-46F2-4394-9D6B-2C4B3AE5D2BB}" destId="{A596C530-0004-4F3E-AFBE-FF6B4AED57FB}" srcOrd="1" destOrd="0" presId="urn:microsoft.com/office/officeart/2008/layout/AlternatingHexagons"/>
    <dgm:cxn modelId="{D4B880D7-5F26-4D9E-99DF-2D5A8AC21205}" type="presParOf" srcId="{2E6054C3-46F2-4394-9D6B-2C4B3AE5D2BB}" destId="{5944549E-F65C-49A3-8969-D0C62E462A7C}" srcOrd="2" destOrd="0" presId="urn:microsoft.com/office/officeart/2008/layout/AlternatingHexagons"/>
    <dgm:cxn modelId="{580CF1AA-06CA-434E-A762-6A9F10CCB314}" type="presParOf" srcId="{2E6054C3-46F2-4394-9D6B-2C4B3AE5D2BB}" destId="{DD6FEA54-4E19-402D-A637-ADEBB13677FC}" srcOrd="3" destOrd="0" presId="urn:microsoft.com/office/officeart/2008/layout/AlternatingHexagons"/>
    <dgm:cxn modelId="{65C6F3CB-4595-4975-9EE4-7005BD50B606}" type="presParOf" srcId="{2E6054C3-46F2-4394-9D6B-2C4B3AE5D2BB}" destId="{E02B89B4-480D-4E25-AC54-2CD78533913D}" srcOrd="4" destOrd="0" presId="urn:microsoft.com/office/officeart/2008/layout/AlternatingHexagons"/>
    <dgm:cxn modelId="{D95943A0-CC8C-4F47-9EAF-B35579C4573A}" type="presParOf" srcId="{61ADB7F2-55B5-4D24-A3AF-E0F72BFB6D1B}" destId="{D3654238-488D-43EC-BA90-D45400AD4613}" srcOrd="3" destOrd="0" presId="urn:microsoft.com/office/officeart/2008/layout/AlternatingHexagons"/>
    <dgm:cxn modelId="{8F2BF8A3-781A-4BEF-98F1-AD7192ACA2D4}" type="presParOf" srcId="{61ADB7F2-55B5-4D24-A3AF-E0F72BFB6D1B}" destId="{EDA31BA5-F15D-4666-B172-940C3D497E1E}" srcOrd="4" destOrd="0" presId="urn:microsoft.com/office/officeart/2008/layout/AlternatingHexagons"/>
    <dgm:cxn modelId="{27EEFE2D-10B1-4D6E-83E6-E9A7C46E10D5}" type="presParOf" srcId="{EDA31BA5-F15D-4666-B172-940C3D497E1E}" destId="{A2BE5B11-9949-4953-9CEF-10A00C876147}" srcOrd="0" destOrd="0" presId="urn:microsoft.com/office/officeart/2008/layout/AlternatingHexagons"/>
    <dgm:cxn modelId="{4FC4FE53-08DF-46FE-AC34-BAD9286D237B}" type="presParOf" srcId="{EDA31BA5-F15D-4666-B172-940C3D497E1E}" destId="{6DE444A4-DF29-40B4-832E-CAA6D63A97E6}" srcOrd="1" destOrd="0" presId="urn:microsoft.com/office/officeart/2008/layout/AlternatingHexagons"/>
    <dgm:cxn modelId="{ADB1B47C-87BF-4786-B2D0-DBE1E184E5BB}" type="presParOf" srcId="{EDA31BA5-F15D-4666-B172-940C3D497E1E}" destId="{90914059-20D7-4E16-8C64-6788E28E0FEB}" srcOrd="2" destOrd="0" presId="urn:microsoft.com/office/officeart/2008/layout/AlternatingHexagons"/>
    <dgm:cxn modelId="{62BC8F7A-B4E5-4E8E-9D14-7A42E79F5F1A}" type="presParOf" srcId="{EDA31BA5-F15D-4666-B172-940C3D497E1E}" destId="{BF518300-372B-4D34-8FF2-ED6F22696523}" srcOrd="3" destOrd="0" presId="urn:microsoft.com/office/officeart/2008/layout/AlternatingHexagons"/>
    <dgm:cxn modelId="{A12528BA-F5B1-4CA1-BF8C-6B37F136BA07}" type="presParOf" srcId="{EDA31BA5-F15D-4666-B172-940C3D497E1E}" destId="{6F550C6E-DDAC-41FE-A99D-3D5CF3B2FACC}" srcOrd="4" destOrd="0" presId="urn:microsoft.com/office/officeart/2008/layout/AlternatingHexagons"/>
    <dgm:cxn modelId="{308CCF3B-BE10-4532-8A7F-503B05AA5C24}" type="presParOf" srcId="{61ADB7F2-55B5-4D24-A3AF-E0F72BFB6D1B}" destId="{C30ACABA-3C2C-4A78-B247-18C1EEEB5E6A}" srcOrd="5" destOrd="0" presId="urn:microsoft.com/office/officeart/2008/layout/AlternatingHexagons"/>
    <dgm:cxn modelId="{8DFAFC36-D8CF-4F09-992C-E1F2BC0FD8D7}" type="presParOf" srcId="{61ADB7F2-55B5-4D24-A3AF-E0F72BFB6D1B}" destId="{21AD1F58-F472-4C28-BA8B-B02933AC10F3}" srcOrd="6" destOrd="0" presId="urn:microsoft.com/office/officeart/2008/layout/AlternatingHexagons"/>
    <dgm:cxn modelId="{85F2C396-5A3B-4CE3-AE4A-CEB246FD87B1}" type="presParOf" srcId="{21AD1F58-F472-4C28-BA8B-B02933AC10F3}" destId="{FFE5B0BA-777A-4446-93C2-B5100717E1DB}" srcOrd="0" destOrd="0" presId="urn:microsoft.com/office/officeart/2008/layout/AlternatingHexagons"/>
    <dgm:cxn modelId="{F663C152-C0A8-4B30-8D2A-0B35099A6856}" type="presParOf" srcId="{21AD1F58-F472-4C28-BA8B-B02933AC10F3}" destId="{691ED92D-5C0F-42BF-80BD-271A7167A189}" srcOrd="1" destOrd="0" presId="urn:microsoft.com/office/officeart/2008/layout/AlternatingHexagons"/>
    <dgm:cxn modelId="{354F310D-3E86-41F5-AC5D-82208F393EE4}" type="presParOf" srcId="{21AD1F58-F472-4C28-BA8B-B02933AC10F3}" destId="{9C20DFD5-671B-4263-B009-62502F17ECDF}" srcOrd="2" destOrd="0" presId="urn:microsoft.com/office/officeart/2008/layout/AlternatingHexagons"/>
    <dgm:cxn modelId="{172B4EE6-73D2-4A05-8101-9183F03E60BB}" type="presParOf" srcId="{21AD1F58-F472-4C28-BA8B-B02933AC10F3}" destId="{4804AB64-55D7-41C8-A691-D2B83A42FEFE}" srcOrd="3" destOrd="0" presId="urn:microsoft.com/office/officeart/2008/layout/AlternatingHexagons"/>
    <dgm:cxn modelId="{581D4817-C6C9-443B-9575-3C9FC1D4EF90}" type="presParOf" srcId="{21AD1F58-F472-4C28-BA8B-B02933AC10F3}" destId="{58464F0A-FB68-49EE-9A61-726853DCAFE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F342D-9ED7-4BD5-AB26-BA265DCB8AAF}">
      <dsp:nvSpPr>
        <dsp:cNvPr id="0" name=""/>
        <dsp:cNvSpPr/>
      </dsp:nvSpPr>
      <dsp:spPr>
        <a:xfrm rot="5400000">
          <a:off x="2568041" y="86756"/>
          <a:ext cx="1305120" cy="1135454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Version Control</a:t>
          </a:r>
          <a:endParaRPr lang="en-NZ" sz="1300" kern="1200" dirty="0"/>
        </a:p>
      </dsp:txBody>
      <dsp:txXfrm rot="-5400000">
        <a:off x="2829816" y="205304"/>
        <a:ext cx="781570" cy="898358"/>
      </dsp:txXfrm>
    </dsp:sp>
    <dsp:sp modelId="{3335CA15-A0F1-40FB-9063-BA2D2483A025}">
      <dsp:nvSpPr>
        <dsp:cNvPr id="0" name=""/>
        <dsp:cNvSpPr/>
      </dsp:nvSpPr>
      <dsp:spPr>
        <a:xfrm>
          <a:off x="3822784" y="262947"/>
          <a:ext cx="1456514" cy="7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A828D-B17C-4DD4-9D1F-62BCFBCDA78A}">
      <dsp:nvSpPr>
        <dsp:cNvPr id="0" name=""/>
        <dsp:cNvSpPr/>
      </dsp:nvSpPr>
      <dsp:spPr>
        <a:xfrm rot="5400000">
          <a:off x="1284603" y="19106"/>
          <a:ext cx="1305120" cy="13088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200" kern="1200" dirty="0" smtClean="0"/>
            <a:t>Workflow Management</a:t>
          </a:r>
          <a:endParaRPr lang="en-NZ" sz="1200" kern="1200" dirty="0"/>
        </a:p>
      </dsp:txBody>
      <dsp:txXfrm rot="-5400000">
        <a:off x="1500884" y="238485"/>
        <a:ext cx="872558" cy="870080"/>
      </dsp:txXfrm>
    </dsp:sp>
    <dsp:sp modelId="{B57F9D18-E621-41A6-BD61-40F5A426D217}">
      <dsp:nvSpPr>
        <dsp:cNvPr id="0" name=""/>
        <dsp:cNvSpPr/>
      </dsp:nvSpPr>
      <dsp:spPr>
        <a:xfrm rot="5400000">
          <a:off x="1952547" y="1194542"/>
          <a:ext cx="1305120" cy="1135454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3">
                <a:tint val="96000"/>
                <a:lumMod val="100000"/>
              </a:schemeClr>
            </a:gs>
            <a:gs pos="78000">
              <a:schemeClr val="accent3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Web Interface</a:t>
          </a:r>
          <a:endParaRPr lang="en-NZ" sz="1300" kern="1200" dirty="0"/>
        </a:p>
      </dsp:txBody>
      <dsp:txXfrm rot="-5400000">
        <a:off x="2214322" y="1313090"/>
        <a:ext cx="781570" cy="898358"/>
      </dsp:txXfrm>
    </dsp:sp>
    <dsp:sp modelId="{A596C530-0004-4F3E-AFBE-FF6B4AED57FB}">
      <dsp:nvSpPr>
        <dsp:cNvPr id="0" name=""/>
        <dsp:cNvSpPr/>
      </dsp:nvSpPr>
      <dsp:spPr>
        <a:xfrm>
          <a:off x="580865" y="1370733"/>
          <a:ext cx="1409529" cy="7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300" kern="1200" dirty="0"/>
        </a:p>
      </dsp:txBody>
      <dsp:txXfrm>
        <a:off x="580865" y="1370733"/>
        <a:ext cx="1409529" cy="783072"/>
      </dsp:txXfrm>
    </dsp:sp>
    <dsp:sp modelId="{E02B89B4-480D-4E25-AC54-2CD78533913D}">
      <dsp:nvSpPr>
        <dsp:cNvPr id="0" name=""/>
        <dsp:cNvSpPr/>
      </dsp:nvSpPr>
      <dsp:spPr>
        <a:xfrm rot="5400000">
          <a:off x="3178837" y="1194542"/>
          <a:ext cx="1305120" cy="113545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000" kern="1200" dirty="0" smtClean="0"/>
            <a:t>Notifications</a:t>
          </a:r>
          <a:endParaRPr lang="en-NZ" sz="1000" kern="1200" dirty="0"/>
        </a:p>
      </dsp:txBody>
      <dsp:txXfrm rot="-5400000">
        <a:off x="3440612" y="1313090"/>
        <a:ext cx="781570" cy="898358"/>
      </dsp:txXfrm>
    </dsp:sp>
    <dsp:sp modelId="{A2BE5B11-9949-4953-9CEF-10A00C876147}">
      <dsp:nvSpPr>
        <dsp:cNvPr id="0" name=""/>
        <dsp:cNvSpPr/>
      </dsp:nvSpPr>
      <dsp:spPr>
        <a:xfrm rot="5400000">
          <a:off x="2568041" y="2302328"/>
          <a:ext cx="1305120" cy="1135454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9050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Track Changes</a:t>
          </a:r>
          <a:endParaRPr lang="en-NZ" sz="1300" kern="1200" dirty="0"/>
        </a:p>
      </dsp:txBody>
      <dsp:txXfrm rot="-5400000">
        <a:off x="2829816" y="2420876"/>
        <a:ext cx="781570" cy="898358"/>
      </dsp:txXfrm>
    </dsp:sp>
    <dsp:sp modelId="{6DE444A4-DF29-40B4-832E-CAA6D63A97E6}">
      <dsp:nvSpPr>
        <dsp:cNvPr id="0" name=""/>
        <dsp:cNvSpPr/>
      </dsp:nvSpPr>
      <dsp:spPr>
        <a:xfrm>
          <a:off x="3822784" y="2478519"/>
          <a:ext cx="1456514" cy="7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300" kern="1200" dirty="0"/>
        </a:p>
      </dsp:txBody>
      <dsp:txXfrm>
        <a:off x="3822784" y="2478519"/>
        <a:ext cx="1456514" cy="783072"/>
      </dsp:txXfrm>
    </dsp:sp>
    <dsp:sp modelId="{6F550C6E-DDAC-41FE-A99D-3D5CF3B2FACC}">
      <dsp:nvSpPr>
        <dsp:cNvPr id="0" name=""/>
        <dsp:cNvSpPr/>
      </dsp:nvSpPr>
      <dsp:spPr>
        <a:xfrm rot="5400000">
          <a:off x="1341750" y="2302328"/>
          <a:ext cx="1305120" cy="113545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Document delivery</a:t>
          </a:r>
          <a:endParaRPr lang="en-NZ" sz="1300" kern="1200" dirty="0"/>
        </a:p>
      </dsp:txBody>
      <dsp:txXfrm rot="-5400000">
        <a:off x="1603525" y="2420876"/>
        <a:ext cx="781570" cy="898358"/>
      </dsp:txXfrm>
    </dsp:sp>
    <dsp:sp modelId="{FFE5B0BA-777A-4446-93C2-B5100717E1DB}">
      <dsp:nvSpPr>
        <dsp:cNvPr id="0" name=""/>
        <dsp:cNvSpPr/>
      </dsp:nvSpPr>
      <dsp:spPr>
        <a:xfrm rot="5400000">
          <a:off x="724950" y="1284543"/>
          <a:ext cx="1305120" cy="1135454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Security</a:t>
          </a:r>
          <a:endParaRPr lang="en-NZ" sz="1300" kern="1200" dirty="0"/>
        </a:p>
      </dsp:txBody>
      <dsp:txXfrm rot="-5400000">
        <a:off x="986725" y="1403091"/>
        <a:ext cx="781570" cy="898358"/>
      </dsp:txXfrm>
    </dsp:sp>
    <dsp:sp modelId="{691ED92D-5C0F-42BF-80BD-271A7167A189}">
      <dsp:nvSpPr>
        <dsp:cNvPr id="0" name=""/>
        <dsp:cNvSpPr/>
      </dsp:nvSpPr>
      <dsp:spPr>
        <a:xfrm>
          <a:off x="580865" y="3586305"/>
          <a:ext cx="1409529" cy="7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64F0A-FB68-49EE-9A61-726853DCAFEC}">
      <dsp:nvSpPr>
        <dsp:cNvPr id="0" name=""/>
        <dsp:cNvSpPr/>
      </dsp:nvSpPr>
      <dsp:spPr>
        <a:xfrm rot="5400000">
          <a:off x="3769898" y="2309258"/>
          <a:ext cx="1305120" cy="1135454"/>
        </a:xfrm>
        <a:prstGeom prst="hexagon">
          <a:avLst>
            <a:gd name="adj" fmla="val 25000"/>
            <a:gd name="vf" fmla="val 115470"/>
          </a:avLst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900" kern="1200" dirty="0" smtClean="0"/>
            <a:t>Authentication</a:t>
          </a:r>
          <a:endParaRPr lang="en-NZ" sz="900" kern="1200" dirty="0"/>
        </a:p>
      </dsp:txBody>
      <dsp:txXfrm rot="-5400000">
        <a:off x="4031673" y="2427806"/>
        <a:ext cx="781570" cy="898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183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05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64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901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79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055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225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955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19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358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9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2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53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88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46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45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92DE-30FD-44F0-B5FB-6241506F402E}" type="datetimeFigureOut">
              <a:rPr lang="en-NZ" smtClean="0"/>
              <a:pPr/>
              <a:t>18/11/2014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E072F9-3F11-471E-A390-6DA753F4E7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075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0183"/>
            <a:ext cx="9144000" cy="195825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NZ" b="1" dirty="0" smtClean="0"/>
              <a:t>Repository tool For</a:t>
            </a:r>
            <a:br>
              <a:rPr lang="en-NZ" b="1" dirty="0" smtClean="0"/>
            </a:br>
            <a:r>
              <a:rPr lang="en-NZ" b="1" dirty="0" smtClean="0"/>
              <a:t>Blue And Co</a:t>
            </a:r>
            <a:endParaRPr lang="en-NZ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NZ" b="1" dirty="0" smtClean="0">
                <a:solidFill>
                  <a:schemeClr val="tx1"/>
                </a:solidFill>
              </a:rPr>
              <a:t>Pasindu | A2 ltd</a:t>
            </a:r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56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 Method</a:t>
            </a:r>
            <a:endParaRPr lang="en-NZ" dirty="0"/>
          </a:p>
        </p:txBody>
      </p:sp>
      <p:pic>
        <p:nvPicPr>
          <p:cNvPr id="4098" name="Picture 2" descr="http://www.commonplaces.com/sites/commonplaces.com/files/agile_method-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11" y="2149902"/>
            <a:ext cx="5709381" cy="42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301" y="1330235"/>
            <a:ext cx="989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methodology selected for this project is SCRUM. The project will be divided in to </a:t>
            </a:r>
            <a:endParaRPr lang="en-US" dirty="0" smtClean="0"/>
          </a:p>
          <a:p>
            <a:r>
              <a:rPr lang="en-US" dirty="0" smtClean="0"/>
              <a:t>sprint1</a:t>
            </a:r>
            <a:r>
              <a:rPr lang="en-US" dirty="0"/>
              <a:t>, sprint2, sprint3 and sprint4</a:t>
            </a:r>
            <a:r>
              <a:rPr lang="en-US" dirty="0" smtClean="0"/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1171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59" y="209550"/>
            <a:ext cx="8596668" cy="1320800"/>
          </a:xfrm>
        </p:spPr>
        <p:txBody>
          <a:bodyPr/>
          <a:lstStyle/>
          <a:p>
            <a:r>
              <a:rPr lang="en-NZ" dirty="0" smtClean="0"/>
              <a:t>Estimated Time And Structure</a:t>
            </a:r>
            <a:endParaRPr lang="en-NZ" dirty="0"/>
          </a:p>
        </p:txBody>
      </p:sp>
      <p:pic>
        <p:nvPicPr>
          <p:cNvPr id="4" name="Picture 3" descr="C:\Users\Danuddara\Downloads\Basic Agile Project with Gantt Timelin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970" y="1351817"/>
            <a:ext cx="7462203" cy="460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551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09" y="373063"/>
            <a:ext cx="9838266" cy="1320800"/>
          </a:xfrm>
        </p:spPr>
        <p:txBody>
          <a:bodyPr/>
          <a:lstStyle/>
          <a:p>
            <a:r>
              <a:rPr lang="en-NZ" b="1" dirty="0" smtClean="0"/>
              <a:t>Quality Assurance </a:t>
            </a:r>
            <a:r>
              <a:rPr lang="en-NZ" dirty="0" smtClean="0"/>
              <a:t>–</a:t>
            </a:r>
            <a:br>
              <a:rPr lang="en-NZ" dirty="0" smtClean="0"/>
            </a:br>
            <a:r>
              <a:rPr lang="en-NZ" dirty="0" smtClean="0"/>
              <a:t> </a:t>
            </a:r>
            <a:r>
              <a:rPr lang="en-NZ" dirty="0" smtClean="0">
                <a:solidFill>
                  <a:schemeClr val="tx1"/>
                </a:solidFill>
              </a:rPr>
              <a:t>“We will never let you down”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://www.visionetsystems.com/sites/default/files/software-quality-testing-q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80" y="2059623"/>
            <a:ext cx="392906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28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 Package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107737"/>
              </p:ext>
            </p:extLst>
          </p:nvPr>
        </p:nvGraphicFramePr>
        <p:xfrm>
          <a:off x="406352" y="4276578"/>
          <a:ext cx="11397009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6142"/>
                <a:gridCol w="5050867"/>
              </a:tblGrid>
              <a:tr h="659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NZ" sz="4800" dirty="0" smtClean="0">
                          <a:effectLst/>
                          <a:latin typeface="Times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Special</a:t>
                      </a:r>
                      <a:r>
                        <a:rPr lang="en-NZ" sz="4800" baseline="0" dirty="0" smtClean="0">
                          <a:effectLst/>
                          <a:latin typeface="Times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NZ" sz="4800" dirty="0" smtClean="0">
                          <a:effectLst/>
                          <a:latin typeface="Times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Discount </a:t>
                      </a:r>
                      <a:endParaRPr lang="en-NZ" sz="48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186" marR="12318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4400" b="1" strike="sngStrike" dirty="0" smtClean="0">
                          <a:solidFill>
                            <a:schemeClr val="accent5"/>
                          </a:solidFill>
                          <a:effectLst/>
                        </a:rPr>
                        <a:t>$49,000 </a:t>
                      </a:r>
                      <a:r>
                        <a:rPr lang="en-US" sz="5400" b="1" dirty="0" smtClean="0">
                          <a:effectLst/>
                        </a:rPr>
                        <a:t>$47,999</a:t>
                      </a:r>
                      <a:endParaRPr lang="en-NZ" sz="5400" b="1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186" marR="123186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39" y="5092506"/>
            <a:ext cx="807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*Please note that this package is under certain terms and </a:t>
            </a:r>
          </a:p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7666" y="15416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Quality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Assurance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24/7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Support service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domain name for 1 year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months free Maintenance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339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27" y="222738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you…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we are…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73" y="1427862"/>
            <a:ext cx="8650038" cy="3318577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We are a ISO (9000,9001) Certified Software Development company which provides IT solutions to our clients needs.</a:t>
            </a:r>
          </a:p>
          <a:p>
            <a:r>
              <a:rPr lang="en-NZ" dirty="0" smtClean="0"/>
              <a:t>We do have 20 years of experience in software development industry</a:t>
            </a:r>
          </a:p>
          <a:p>
            <a:r>
              <a:rPr lang="en-NZ" dirty="0" smtClean="0"/>
              <a:t>Main development platform is .NET</a:t>
            </a:r>
          </a:p>
          <a:p>
            <a:r>
              <a:rPr lang="en-NZ" dirty="0" smtClean="0"/>
              <a:t>Professional and expertise staff</a:t>
            </a:r>
          </a:p>
          <a:p>
            <a:r>
              <a:rPr lang="en-NZ" dirty="0" smtClean="0"/>
              <a:t>200 and more projects in our portfolio</a:t>
            </a:r>
          </a:p>
          <a:p>
            <a:r>
              <a:rPr lang="en-NZ" dirty="0" smtClean="0"/>
              <a:t>24/7 Support Service</a:t>
            </a:r>
          </a:p>
          <a:p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2052" name="Picture 4" descr="http://www.markloucas.co.uk/images/it_log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11" y="4061164"/>
            <a:ext cx="32861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lanet-source-code.com/vb/2010Redesign/images/LangugeHomePages/Microsoft.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2" y="4123340"/>
            <a:ext cx="3745627" cy="240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opperegg.wpengine.netdna-cdn.com/wp-content/uploads/2014/01/MSSQL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03" y="4596538"/>
            <a:ext cx="1728041" cy="14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4004" y="166633"/>
            <a:ext cx="890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“Software Development is our Passion, Serving you is our freedom..”– </a:t>
            </a:r>
            <a:r>
              <a:rPr lang="en-NZ" dirty="0" smtClean="0"/>
              <a:t>A2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0179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areas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287"/>
            <a:ext cx="8596668" cy="3880773"/>
          </a:xfrm>
        </p:spPr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Current situation</a:t>
            </a:r>
          </a:p>
          <a:p>
            <a:r>
              <a:rPr lang="en-US" dirty="0" smtClean="0"/>
              <a:t>Functionality of a Repository tool</a:t>
            </a:r>
          </a:p>
          <a:p>
            <a:r>
              <a:rPr lang="en-US" dirty="0" smtClean="0"/>
              <a:t>Benefits of using a repository tool</a:t>
            </a:r>
          </a:p>
          <a:p>
            <a:r>
              <a:rPr lang="en-US" dirty="0" smtClean="0"/>
              <a:t>Development method</a:t>
            </a:r>
          </a:p>
          <a:p>
            <a:r>
              <a:rPr lang="en-US" dirty="0" smtClean="0"/>
              <a:t>Quality Assurance</a:t>
            </a:r>
          </a:p>
          <a:p>
            <a:r>
              <a:rPr lang="en-US" dirty="0" smtClean="0"/>
              <a:t>Schedule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Project Description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focus on delivering a repository tool for Blue and Co Company for their Requirement gathering and management process from the stakeholders and solution development period. </a:t>
            </a:r>
            <a:endParaRPr lang="en-US" dirty="0" smtClean="0"/>
          </a:p>
          <a:p>
            <a:endParaRPr lang="en-US" dirty="0"/>
          </a:p>
          <a:p>
            <a:r>
              <a:rPr lang="en-GB" dirty="0"/>
              <a:t>The tool will be able to capture the requirements, validate, review and approve. Each business analyst will be handling 6 or more projects at given time frame. </a:t>
            </a:r>
            <a:r>
              <a:rPr lang="en-US" dirty="0"/>
              <a:t>It will be using a web based interface to interact with the software and MS SQL as the database.</a:t>
            </a:r>
            <a:r>
              <a:rPr lang="en-GB" dirty="0"/>
              <a:t>This tool has to work simultaneously.</a:t>
            </a:r>
            <a:r>
              <a:rPr lang="en-GB" b="1" dirty="0"/>
              <a:t> 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000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Situation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739"/>
            <a:ext cx="8596668" cy="2049461"/>
          </a:xfrm>
        </p:spPr>
        <p:txBody>
          <a:bodyPr>
            <a:normAutofit/>
          </a:bodyPr>
          <a:lstStyle/>
          <a:p>
            <a:r>
              <a:rPr lang="en-US" dirty="0"/>
              <a:t>Currently the process is done by </a:t>
            </a:r>
            <a:r>
              <a:rPr lang="en-US" dirty="0" smtClean="0"/>
              <a:t>manually</a:t>
            </a:r>
          </a:p>
          <a:p>
            <a:r>
              <a:rPr lang="en-US" dirty="0" smtClean="0"/>
              <a:t>Communication problems via </a:t>
            </a:r>
            <a:r>
              <a:rPr lang="en-US" dirty="0"/>
              <a:t>email, fax, phone calls or </a:t>
            </a:r>
            <a:r>
              <a:rPr lang="en-US" dirty="0" smtClean="0"/>
              <a:t>meetings</a:t>
            </a:r>
          </a:p>
          <a:p>
            <a:r>
              <a:rPr lang="en-US" dirty="0" smtClean="0"/>
              <a:t>Overloaded work for Business Analysts. </a:t>
            </a:r>
          </a:p>
          <a:p>
            <a:r>
              <a:rPr lang="en-US" dirty="0" smtClean="0"/>
              <a:t>Maintaining Large number of Documents for One Project</a:t>
            </a:r>
          </a:p>
          <a:p>
            <a:r>
              <a:rPr lang="en-NZ" dirty="0" smtClean="0"/>
              <a:t>Consumes more time to Project to be finalized </a:t>
            </a:r>
            <a:endParaRPr lang="en-NZ" dirty="0"/>
          </a:p>
          <a:p>
            <a:endParaRPr lang="en-NZ" dirty="0"/>
          </a:p>
        </p:txBody>
      </p:sp>
      <p:sp>
        <p:nvSpPr>
          <p:cNvPr id="7" name="AutoShape 4" descr="data:image/jpeg;base64,/9j/4AAQSkZJRgABAQAAAQABAAD/2wCEAAkGBxMSEhUUEhIVEhAQEA8VEBQVFRUVFBQQFBQWFhQUFBQYHCggGBolHBQUITEhJSkrLi4uFx8zODMsNygtLisBCgoKDg0OGhAQGiwkHCQsLCwsLCwvLCwsLCwsLCwsLC8sLCwsLCwsLCwsLCwsLCwsLCwsLCwsLCwsLCwsLCwsLP/AABEIALcBEwMBIgACEQEDEQH/xAAcAAABBQEBAQAAAAAAAAAAAAAEAAECAwUGBwj/xABCEAABAwEGAgcGBAQFAwUAAAABAAIRAwQFEiExQVFhEyJScYGRoQYUMkJisVPB0fAVI3LhFmOCg9IzorIHQ0SSk//EABkBAAMBAQEAAAAAAAAAAAAAAAABAgMEBf/EAC0RAAICAQMEAQIEBwAAAAAAAAABAhESAxMhMUFRYSIEUhQj8PEyYnGBkaHh/9oADAMBAAIRAxEAPwDuWWYq5tlKTbZyVzbQsPw+mbb0yIspVjbIkKxUumKezp+A3Zkm2MIptmA2Q3Sc1ZSrxuqwguiJc5PqEBicUwe9RbWCnM6J4oWTGiFMBJwlKkdlMHToclaskAnwqYCfCtzIhCUKcJQiwIwlClhSwpWBGEoUsKWFOwIwmhTwpQiwIQlhU8KUIsCvCs621odHD7rRrvwtLjsFzLnl7u85qJSoqKsLfbI3RVleSJJzP2VNns7BqAe/NGhjOzCynCcujLTihYjxT43cU3QM4keKcUuDgs1p6i7juIi88FVVk6QO8T+asIPI+KaeSr85dwqJlWyjaS0im+iHZ5vpvI8g8fdcneV3X2f+nabOf6aQb/5Yl6BiTYhxQtTVXVIWETyI+z1/S4iuAXmXQ+mJMAT8GWQCb/Dd+b1if90fkF68SOSgTzVb0/tDBHkZ9lr4/Gd/+zk69aSRvz+0WCBG0gpimq2vVgcVOz7ZpueiWBP0SYEpGUbXhse55RdTa3cK4Wamd1nuxDRMyq4/KVEtSUOGUtNS5RbVGB0HQ6FSZUIKiGudqFY6gQJ4LPKTdoTgkHU3yJ4p3CEDZK0GNij10J5q0ZLh0EMMiVKFRZnQY4oqFtGVoiSpkIShThNCokjCUKUJQgCMJQpQlCAIwlClCUIAjCUKcJnmASdAJKAMP2jtWEBk65u7lwlS+3F+GnJLnANA3MwFqe09uLpj4qrsLeTUDdFmbiDWiMPxv3nkuTUllKkdWmko2zfo3fa4EuYOIxHJWGz2kfO0+KIuy7YkmoahOmLKBwEIw3SN2DnBWyiq/wCmbn+qMottPI+KRdaOC2TctPbGO5xVTrraNKrx4p4fqxZmQa9fslRNrrdgrY/hztqx8YS/h9T8SfAJYf1HmvRiut9bsHyVT7yqj5D5Ledd7/xPRUPu1/4v/ajB+x5L0Ybr2fu0+RUDfJHy/dbD7rqbVW+Lf7ql11V+1SPgUsZe/wDQ8omX/HD2SnWgbrr/AOV5FJGMguIeLW3gpC2DgUSLIFIWcLo4MAUWv6SpC0nsowUAmNMBLgAZtpdPwIxtQEfDBUYHBSaApaTHbKW2iDBBRdN4KZrQh7YzKW5OCwlp4q0aqeXBVa6GEyPhP3V9lqyIOo+ylZX9IyHCDugqgNN3d6hZJ4PJdGDj2NEnzCOpOkArNY/EJCJsVXOOP3XRHh+mQ+UGJoUoTLUzGhJOkgBkykkgBkoTpIAULK9oLThZhGr/APxGq1lxHtHeE43jQdWn9h+qibpFRVsxqdn6es5xMU6XVB57wtewWcD4Ww31J5lD3XZIptbp8zzxJWs3LJoWMEbSYZZzhRQth5LK6/EeSfr8vVacrsQkn3NY2yRwVeMLOxP4DzTio7s+qM34HgvJoyE8rPFU9kqYr8ijc9Bth4ceKfGUCK6fp+aNxC22GE8gq3AcFT03NP0qe4g22ThJQ6RJPcQbbBxahxUhahxWTSul+7ijaN1xq5XRHAW21BOa06JmWNo3V7WsCKEUhxVrZ4K1jmnRFMpp0AIxx4K1oVz2qJO26QDNgKq2UMYy1GiRU2FZzgmi1J2ZVmrYTByBPkUYXQZ80Ne1n+cf6h+ahY7ViGE/ENOYWGm6+D/sU1XJ0dGpiAI3U1kWC04HYT8LtORWuumLszaoaEk6SoQySeEoQIZIBPCRKAM6/LVgpwPiqZDu3P74rjK9HpazaY+Cn1nnadgt63WjpKhdsMm/0/3Q1Om1k4dXGT3rCTyNo/EtDQBAyVbjnAKFtFfYIf3gN6zjAVLgnqbdIgDVRr3oymJcQBxK5516F2TfMoepQBINU9ISepSA1OxIWWp9Qo8LqWtF9WdrTq4gCGkgiQY2S6YbtPkVfYauFjWkDJoCJFcKlN+SKRne8s3Hon94pngtDpGnYKJYw6tHknkxcAMsO6fomndEuslI/KFH3CntI7iUZMAfoAl0Cv8A4e3Z7h4pe4naofRO/Q7KPd+SSu9xf+J6JIy9BZnAnipAHiqeiepCk9bZEFuBOGKsUHpxZXJZAEUW5rUYVkU7K5EtY/ijIA8kKLmyguhfu9RtLn02y04jIyRkAU9nFVxCuZUyEjUJnNQBQ4rn7fRNJ0j4CeqeB4FbtbJD1IcCCJB1C5dWBtF2DUavSty+PgOK3rse8s/mNLSMhOpC5y67uqttHUP8qJL5EjgC0mTwkcV1dWq1jS5zg1rQS5xMANGZJJ0C10m2rZEuOCa5/wBpfbOx2HKvU/mRIpsGJ8cxoPEhRr350oHQhwYT1XGWlw2Mahu/E5LKdYaJJPQ0qtR7pe57GnrbmYmUPU8Fx0W+pnWf/wBY7I98dDVDJ+KWE95aD9iuvub2ns1pgUnmTMBwwkkagc+S4b239n6FagekFCkW5tc0Bjg7gHDivPLDeIs7mFji59NhbiBI64HxA8shPNJajsp6Ko+lUDe9owsjd8gd2/75rgfYb26n+XWL6jZa2m8AEg6QRrHNdDfF643Q34W6fqrcrXBli0+Slz4VFWrHeqjUykoGvXmTIAGkqOIofLLK9cDn3ak8AsS2V3vdEaag5Bo/Vad1TLq1WAGkimAZB5qLnOtD9IaDrH7zUt2aRVANisVZ5OAA89hz5ro7JcFpYJYaZcdS6cSLsdNtNoGkaD9VpUrydkIgdyF9Np9aIlqyZkG7rwGnRH/U7/il7teI+Skf9w/8V1FOrInGFMOPGVX4aHv/ACTuM5I1Lxb/APHa7uqD81W69rc3WxPP9LmH812JeeSXSHh6o/Drs2Gfo4v/ABPaB8VhrjuaD9ipj2ucPistoH+hdj0v0pi/6T5I2P5mLNeDkWe2bN6Vcf7T/wBEQz2uon8Qd9N4/JdLjHZ9Exc3s+iNl/cGS8GAPaqh2/Q/okt2Wdn0ST2peQyXgw234xSF8sUzZqXAKIslPklkvI9uXgX8ZarKd4l2jSrqVKkOCIbWYE7j5Dbl4K2PqHZDOt7wYwlaHvTVVUewnRGcfJW1PwDUra46tKMp1xHWEDmqw8DRpUxaZywZeCnOHke1MJYARkZCdpjI+CEaCDLMuRVwtQOThhP73WqZk00TqtBWdWpwclpOEhBVj+9wm0mgTosusPDpwS1w+LLLmOSj7UWlopYCJNSDB0hrgZPiFTZrz6LJwxMJ1Gyw79tBq1iR8OQZ/SB+snxWM3hA101nMIsdTEIOUeqrtjHnqscGNgy6Di7ht+901hZuVg39fZNU0qbHObTjpDi6NpcQCGh2uh238Viv4eTr6y4J2u4LC8RVDqrwe097we+SQFCr7G2NzYbSNMRriJcDxzlH3PWa5udNtM8A6RO+aIt1tLDlTxgDZ0EnkE+xTSOIstjdYbUG5Op5EE7sOpHB2oXe3hZW0jAqB+UkxAHDdct7T121GMeGuaRIwuGc5eep8l31D2ca+lTc57mv6NhdoQHYQTAWmnzZyaypnJ2m0nfJo9e9AwXmXHCwfbkr70pMZVIa81YPVMQPEblFWG7CYdV8GfrxUNOT5GmooJsV3trMBcSymMqbRuOPitGnTp0+q0EkbfqptfGgz57dyrY3OTvqt0kjFybKryvJtGMTQC4SErstVS0T0YMcSYHhlmnvKyU64DXCS0yFsXRRawANMECIT+TfHQkFp2Oq05tnnMrSpgAZ4weUoyDxUlXyECSO08eCU/5jvJFpSn8gBQ4/iebVIVD2mnzCIlN4BFsCsVHfSfFLpH9keas8AmnknbEVdM/s+qStnkkiwMkVqfJOa1Pl5rnmUBxKtbRbxKnFF5vybwr0+SkKzOSxWU2jiplo2JSwQ82a5tTBwSba2HSFx17XZXqf9KpCx7JcFvY4l1duHhJKl8dhrnuepUHgq00eBXCWXpKfx2g88wumsFrkDrk81Kd9UU010NQgjUKJg658ipU687p3cx5KsScl3B3UiPgdH0nTwKHqVdnDC70PiiKjSM2meR1Qdevs4R36J5eScfBm22pgOeXMaHko1KDQJmN1Xe9b+S/DJhpIAhxkaYefLJcnedW0uszaprtaTGOk2cTGx/7hjInSBxCWrG4XXQvRlUqfc2LyvkUhmRmYAnNx4ALnKVyG0l7qr3tBMtwHIGZdIWKIcGvMlwcdZMQea7Ox2hhYJjRcjdNHfCKkmge5bpdRqNaape2XQJ+XOJ5o687kdUcYrvYZDmxpM5gjuWc29qbazcTw3MhonPy8V0dnt1N5kODo3B8xPiPNOLKnF1SKrDcVSq6zsq9cU6rnVD/lgb89B4ru70aOheCXAYCOoQ1xy+FpdlJ0zWd7NOxYzsMIH3P5KftHbWhvRZuqVNANhxK6tOPx4PP1pfPk4+yWNtPrHN545xyH6ohtqdJiQBvz4BD2q1imcJBx6BoGN57gFJlOs/5RSbxccT/IZDzKi+yRPUsNR5+aEVRpOdk2XRrxUKNBrcgS5x8SfHZa9yWUsqOdn12iRsI4JOVBQI2ylvxSOQCuo21jMgHT/SVvkhRLGnYIyfYVGe21fuVMWk/sozo28AnwM7I8lW4xYgfvRT+9ouGdkJ+rwCe4KgP31IW39wjMTOAT4m8AnuBQILWFIWkckTjZwCbEzgE9wKB/eRxCSI6nAJJ7iFRhtsB2hWNu4rKsdors1OILZoXmYzbmtKEQNijVU1A0aqVorVHnKAFULK465ooOQetWABIWbTtL6hgU3EcStv3Dki6FmLdAEmikzEoXYT8TJRYcG5Rhjitumw7lO6yh2olS4WUpmM2twKsbayN0a+5aZ+WO7JDVfZ8bPe3xn7qcJDyiQdePag94/MIWvbGuyDw3iHAOb+qGt10Vmg4apPIsB+0LkL3tNopSXtkAEzgeMvCUmpAnE6G8qbmtJptJmcXRukRuQNZXD2q/nDE0QaRZimM3mdM9IkZfsD1ParCRqD9Jz9Y4jzQdS+HWhwpsoMqOdizqRlkSSSIO3FdWjOUI048GM4KTtSLaNXExugLiXQNBOy16FpDWS4wOaHsfs24BgNQAtGYa0nPfMkLXp3bSAhwxEbkmRzyiF5v1GLm3Hoen9PlGCT6meMFQyRnxDXHuzAW5YrUyAwZO1GRaeGhzWZUukT1ajh3mQp0aNRogua+D1TnI9FmmjZs3W+0rrMWDEQ2o6HREg5QYIzWnRthdUNR7w7EMzvG322XntusNd1VtQw5tNri1rT1i6SRrkNdZ2BW/Y7wLWsaGuGJoPWc0EZkHFh5g6mcl68J6agoRVyrn9zx9WM3Nzlwr4Onr1XOzDwBsYzhDCkSetVJ5AD+6y/eAc5GWfwOPruiaVb6yJ4MP/FcDbZtSRrUOr8IjmTmtKzVz+K0HgsWjSa4SS53fI+607NSwiWU/HdJugo0+t+J5BNB/EPkoNqEahS6R3ZTt+BDwe27ySwntu9FHG7sqbS7so5AbB9TvRLB9TvRTh3BPhdyTxYWVGnzd6KJo/U70V+A8QmwniEbchZIo6E9p3omNE9pyIw/Umw/UjaYZg3RHtOTq/D9SSNkMzGDirW1CtQWcKXu4XUZma2qVMVnLQFnCkKAQBniq5TFRy0BRCk2kEAZ4ceasY93FaIpjgqn0gkA9Ko5XyhSQNShbVetJgzcTyAlABNpJ2PouZvm7a1WYrupggjq6jmFfar/e4RRoOntP08gucvS+rVTzfWpNGpYKUPI+klx9Uk0wfBx/tvc1eg3G6qa9M9UlzGYmO11AyBjXiuauN+GrimC1r/PL+66S+L1r2jE17z0biOoIgAabTtKy6F14ic9iVrN/ltMmD+aaN+xXqIIe4jDGcwDkiKN92eYa5sznEarBpXQ4BwDnHTLI/cIC0XE57pw7AZgLzts9DepHe07Ux2YcPBFMc081xt3XPVYB1iBw1hbFnslXteiWJS1Ew+22oNEDVDWdzXgYy/DTc7RoLRJDhLoyzxaz4b1PuypUqAF+boE5Qunue6jQpYcQcZJcYA8NJ85WuinF5Iw1pKSxKqddjs2lp4aEeYRlmLpyY0nk8geRQNquqmetBpv7TMp7xoU9GlXpwQW1m/8A1f8AoVqjB2blB1MziBJGoDpgoa2+0NGiIw1oHZY53qAudt1lJeH0y6m55/mMcIAPEEK6pQe2M3u7s/utEkQ2zrrpvbp2yxrgPraWn1WgHvXG2W1WgCG445tCOZa7Vw8wnQWdJjdxT4ncVzoqWk8FMNtB+b0RQWbpceKgX81je61jq8+SibuedXPKAs2XVR2h5qt1qaPnCxzdR3bUd4/3VTrr/wAhx73JhybJt7O2FA3jT7YXN3jSdRaXe6FwHBwlZVnv5j2y2mxh3a8iQmkI7j+JM7YSXAuvmrOTaEd6SeIrPUBaQpi0BCtoKYoqCwj3kKQtAQ4oqxtFIC9lSUQ1DMpwrOmA3QBY4lUuHFC2y9MI6rS48guSvq+rYTFOlgBMYjn6KJTSKUWzsnUcWir9wY3N3mqrtqmlRb0rsT8IxHiVm262uqmBkz7pkt0K328fDTHj+i5G+iXHo9SRLjvOoC6N7MI57INtknMxzKSXNibOL9xOsHyVtkswa7rmOrB4Sdl3FW6HPypOZUgSQ05+uXqsu03A9rSSxwGZdIyHitmlJcmabi7QFToADL9+Kk1g3EKHuxBnu3V5a8DID81yOFHXHUTQwhWNeEOaLzu799ynSsx4GNydUYseSLIEglHWa0FsEy5mx+YKilctSrmGuwZ5gek6Il9hqUGgvbDCcIEzEDLuWu3Sswc7YeBIB1adCE7qSFsdqDebDry5rT6LgZafRA0wMMG+YW3djmkRh0QgpjQnRGWKeHiE0gYbhHYT4PpCQB4eqWE/sp0AsJ7ISwHgE+AqJYeIToB8B5Ji08Qo4DxCiR9SKEO4/UqKlQD5lYWjiovaDuihnIe11qqYCGPOhnJeWtup7yXSdV7lbrqZVaQSRIXOU7jbRlhzzyJVJEtnmZuupzSXpZu9iSvFE2zsWtPFTDTxXOsvkq1t7rMqze8U7RzWH/E1YL04JDs3AzmnfRELBF5OOgRAtTo1zSYWXVqb5yiEBaKZkFxmDkFN1d51Kg1vipoLGdLjn4BWsoqymxPVqBqpEgtWjOuQCBrnFyaP3JRVZ5KDtDtvNMlllhvZ1KQ1rSCd5k+Mqi97c6uRPVaIhs5TueZUGMnIKdWyqRqwIMzV/RZJNZBz8ESM0mVFgEGdEUymSNIV1FmZVoKGUjZuM/yo4OdKzL6trnYqbmjJ2RznLQx3Iy6K4BLNyA4esqd82TEMY1brzCpdCJHMUmkdy2rvtGEQRLdkCKavo5dydEJ0abLXTgyE9O3tGTTEoQU/VTZTQXZpMtvEpOvBvaQTaSl0aB2XuvJvEqJvNnNVdHyCbohwRyFknXs3ZpKpffJ2pqzoW8FE2dqXIrKHX2/sBZ1u9oq7fhpghaxsrVW+yNRyBzv+L6050hC5+/Lxr134mvNMDYLt612UzqFkW26Gz1U/kJnFl9q/GKZdQbpSR8/IrNVgCIY0JJJjLmsCubTCZJABFJgCmWpJJDIPCqpSCkkpGw5z4EoXUyUklRJRXdHfsgiEkkCCW0C1uLYmPFRBlJJJlLoQrU8lQAdJySSTQmi+m0gFQLXcckkkDaL7LUw1Gkch5lbtstQYNJJ25bpJJk2YjjPLPRIJJIJLqbtkTRKSSRSLg5SBCSSBjpQkkgY0JiEkkAMVElJJAFFV6yazziSSVEsqcQkkkmI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pic>
        <p:nvPicPr>
          <p:cNvPr id="3078" name="Picture 6" descr="http://counselinginternships.com/wp-content/uploads/2013/10/jh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4373738"/>
            <a:ext cx="3219451" cy="21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skylinetradeshowtips.com/wp-content/uploads/2012/08/trade-show-paper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019489"/>
            <a:ext cx="3133725" cy="24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55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Functionalities of a Repository tool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48458"/>
              </p:ext>
            </p:extLst>
          </p:nvPr>
        </p:nvGraphicFramePr>
        <p:xfrm>
          <a:off x="5160261" y="1590675"/>
          <a:ext cx="5860164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http://www.inforouter.com/images/CoreDocManageme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73237"/>
            <a:ext cx="4762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57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 of using a Repository tool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782" y="1270000"/>
            <a:ext cx="5607166" cy="2419927"/>
          </a:xfrm>
        </p:spPr>
        <p:txBody>
          <a:bodyPr>
            <a:normAutofit/>
          </a:bodyPr>
          <a:lstStyle/>
          <a:p>
            <a:r>
              <a:rPr lang="en-NZ" sz="4400" dirty="0" smtClean="0"/>
              <a:t>Time</a:t>
            </a:r>
          </a:p>
          <a:p>
            <a:r>
              <a:rPr lang="en-NZ" sz="4400" dirty="0" smtClean="0"/>
              <a:t>Money</a:t>
            </a:r>
            <a:endParaRPr lang="en-NZ" sz="4400" dirty="0"/>
          </a:p>
          <a:p>
            <a:r>
              <a:rPr lang="en-NZ" sz="4400" dirty="0" smtClean="0"/>
              <a:t>Paper cost</a:t>
            </a:r>
          </a:p>
          <a:p>
            <a:endParaRPr lang="en-NZ" sz="4400" dirty="0" smtClean="0"/>
          </a:p>
          <a:p>
            <a:endParaRPr lang="en-NZ" sz="4400" dirty="0"/>
          </a:p>
        </p:txBody>
      </p:sp>
      <p:sp>
        <p:nvSpPr>
          <p:cNvPr id="4" name="Rectangle 3"/>
          <p:cNvSpPr/>
          <p:nvPr/>
        </p:nvSpPr>
        <p:spPr>
          <a:xfrm>
            <a:off x="1043311" y="1695133"/>
            <a:ext cx="281509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NZ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  <a:endParaRPr lang="en-NZ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4" y="4546753"/>
            <a:ext cx="32640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7782" y="4121620"/>
            <a:ext cx="5607166" cy="241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4400" dirty="0" smtClean="0"/>
              <a:t>Projects</a:t>
            </a:r>
          </a:p>
          <a:p>
            <a:r>
              <a:rPr lang="en-NZ" sz="4400" dirty="0" smtClean="0"/>
              <a:t>Clients</a:t>
            </a:r>
          </a:p>
          <a:p>
            <a:r>
              <a:rPr lang="en-NZ" sz="4400" dirty="0" smtClean="0"/>
              <a:t>Profits</a:t>
            </a:r>
          </a:p>
          <a:p>
            <a:endParaRPr lang="en-NZ" sz="4400" dirty="0" smtClean="0"/>
          </a:p>
          <a:p>
            <a:endParaRPr lang="en-NZ" sz="4400" dirty="0"/>
          </a:p>
        </p:txBody>
      </p:sp>
    </p:spTree>
    <p:extLst>
      <p:ext uri="{BB962C8B-B14F-4D97-AF65-F5344CB8AC3E}">
        <p14:creationId xmlns:p14="http://schemas.microsoft.com/office/powerpoint/2010/main" val="316284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Vs Benefits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77863" y="180889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09" y="180975"/>
            <a:ext cx="8596668" cy="838200"/>
          </a:xfrm>
        </p:spPr>
        <p:txBody>
          <a:bodyPr/>
          <a:lstStyle/>
          <a:p>
            <a:r>
              <a:rPr lang="en-NZ" dirty="0" smtClean="0"/>
              <a:t>Benefits with Numbers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16979"/>
              </p:ext>
            </p:extLst>
          </p:nvPr>
        </p:nvGraphicFramePr>
        <p:xfrm>
          <a:off x="760741" y="1352550"/>
          <a:ext cx="6335294" cy="3536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2928"/>
                <a:gridCol w="880481"/>
                <a:gridCol w="857295"/>
                <a:gridCol w="857295"/>
                <a:gridCol w="857295"/>
              </a:tblGrid>
              <a:tr h="1180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Discount rate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11%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</a:tr>
              <a:tr h="132703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</a:tr>
              <a:tr h="408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Assume the project is completed in Year 0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Year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</a:tr>
              <a:tr h="408619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</a:tr>
              <a:tr h="275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Costs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       47,834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    27,027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    25,160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    23,398 </a:t>
                      </a:r>
                    </a:p>
                  </a:txBody>
                  <a:tcPr marL="0" marR="0" marT="0" marB="0" anchor="b"/>
                </a:tc>
              </a:tr>
              <a:tr h="30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Discount factor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0.90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0.81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0.73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</a:tr>
              <a:tr h="715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Discounted costs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     47,834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  27,027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  25,160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  23,398 </a:t>
                      </a:r>
                    </a:p>
                  </a:txBody>
                  <a:tcPr marL="0" marR="0" marT="0" marB="0" anchor="b"/>
                </a:tc>
              </a:tr>
              <a:tr h="132703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</a:tr>
              <a:tr h="6129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Benefits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36" marR="99036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120000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120000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120000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6374015" y="-2020021"/>
            <a:ext cx="4208657" cy="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5087944" y="-1730024"/>
            <a:ext cx="1" cy="2997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-562557" y="-1534246"/>
            <a:ext cx="30766738" cy="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sp>
      <p:sp>
        <p:nvSpPr>
          <p:cNvPr id="15" name="Line 3"/>
          <p:cNvSpPr>
            <a:spLocks noChangeShapeType="1"/>
          </p:cNvSpPr>
          <p:nvPr/>
        </p:nvSpPr>
        <p:spPr bwMode="auto">
          <a:xfrm flipV="1">
            <a:off x="8824913" y="5832476"/>
            <a:ext cx="0" cy="5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40040"/>
              </p:ext>
            </p:extLst>
          </p:nvPr>
        </p:nvGraphicFramePr>
        <p:xfrm>
          <a:off x="755809" y="4982369"/>
          <a:ext cx="6458959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3216"/>
                <a:gridCol w="1233524"/>
                <a:gridCol w="784073"/>
                <a:gridCol w="784073"/>
                <a:gridCol w="784073"/>
              </a:tblGrid>
              <a:tr h="164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Discounted benefits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108,108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  97,395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    87,743 </a:t>
                      </a:r>
                    </a:p>
                  </a:txBody>
                  <a:tcPr marL="0" marR="0" marT="0" marB="0" anchor="b"/>
                </a:tc>
              </a:tr>
              <a:tr h="164835"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</a:tr>
              <a:tr h="164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Discounted benefits - costs</a:t>
                      </a:r>
                      <a:endParaRPr lang="en-NZ" sz="14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3" marR="69813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      (47,833)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    81,081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    72,234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    64,345 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122966" y="4858306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NZ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88625"/>
              </p:ext>
            </p:extLst>
          </p:nvPr>
        </p:nvGraphicFramePr>
        <p:xfrm>
          <a:off x="7660457" y="1360990"/>
          <a:ext cx="1681798" cy="4869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1798"/>
              </a:tblGrid>
              <a:tr h="286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NZ" sz="19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261081">
                <a:tc>
                  <a:txBody>
                    <a:bodyPr/>
                    <a:lstStyle/>
                    <a:p>
                      <a:endParaRPr lang="en-NZ" sz="16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539480">
                <a:tc>
                  <a:txBody>
                    <a:bodyPr/>
                    <a:lstStyle/>
                    <a:p>
                      <a:endParaRPr lang="en-NZ" sz="16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  </a:t>
                      </a:r>
                      <a:r>
                        <a:rPr lang="en-US" sz="1000" b="1" i="0" u="none" strike="noStrike" dirty="0" smtClean="0">
                          <a:latin typeface="Arial"/>
                        </a:rPr>
                        <a:t>$123,419 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61081">
                <a:tc>
                  <a:txBody>
                    <a:bodyPr/>
                    <a:lstStyle/>
                    <a:p>
                      <a:endParaRPr lang="en-NZ" sz="16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261081">
                <a:tc>
                  <a:txBody>
                    <a:bodyPr/>
                    <a:lstStyle/>
                    <a:p>
                      <a:endParaRPr lang="en-NZ" sz="16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261081">
                <a:tc>
                  <a:txBody>
                    <a:bodyPr/>
                    <a:lstStyle/>
                    <a:p>
                      <a:endParaRPr lang="en-NZ" sz="16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142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  </a:t>
                      </a:r>
                      <a:r>
                        <a:rPr lang="en-US" sz="1000" b="1" i="0" u="none" strike="noStrike" dirty="0" smtClean="0">
                          <a:latin typeface="Arial"/>
                        </a:rPr>
                        <a:t>$293,247 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61081">
                <a:tc>
                  <a:txBody>
                    <a:bodyPr/>
                    <a:lstStyle/>
                    <a:p>
                      <a:endParaRPr lang="en-NZ" sz="1600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29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endParaRPr lang="en-NZ" sz="19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105" marR="108105" marT="0" marB="0"/>
                </a:tc>
              </a:tr>
              <a:tr h="468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smtClean="0">
                          <a:latin typeface="Arial"/>
                        </a:rPr>
                        <a:t>$$169,827 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Line 2"/>
          <p:cNvSpPr>
            <a:spLocks noChangeShapeType="1"/>
          </p:cNvSpPr>
          <p:nvPr/>
        </p:nvSpPr>
        <p:spPr bwMode="auto">
          <a:xfrm flipH="1">
            <a:off x="13581576" y="4337247"/>
            <a:ext cx="749572" cy="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sp>
      <p:pic>
        <p:nvPicPr>
          <p:cNvPr id="5126" name="Lin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16" t="-26373" b="-21979"/>
          <a:stretch>
            <a:fillRect/>
          </a:stretch>
        </p:blipFill>
        <p:spPr bwMode="auto">
          <a:xfrm>
            <a:off x="523875" y="0"/>
            <a:ext cx="3714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Lin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07" t="-21242" r="-38562"/>
          <a:stretch>
            <a:fillRect/>
          </a:stretch>
        </p:blipFill>
        <p:spPr bwMode="auto">
          <a:xfrm>
            <a:off x="200025" y="114300"/>
            <a:ext cx="17145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Lin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73" r="-3545" b="-21979"/>
          <a:stretch>
            <a:fillRect/>
          </a:stretch>
        </p:blipFill>
        <p:spPr bwMode="auto">
          <a:xfrm>
            <a:off x="342900" y="0"/>
            <a:ext cx="21145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52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429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</vt:lpstr>
      <vt:lpstr>Times New Roman</vt:lpstr>
      <vt:lpstr>Trebuchet MS</vt:lpstr>
      <vt:lpstr>Wingdings 3</vt:lpstr>
      <vt:lpstr>Facet</vt:lpstr>
      <vt:lpstr>Repository tool For Blue And Co</vt:lpstr>
      <vt:lpstr>Who we are…</vt:lpstr>
      <vt:lpstr>Key areas to be covered</vt:lpstr>
      <vt:lpstr>Project Description</vt:lpstr>
      <vt:lpstr>Current Situation</vt:lpstr>
      <vt:lpstr>Functionalities of a Repository tool</vt:lpstr>
      <vt:lpstr>Benefits of using a Repository tool</vt:lpstr>
      <vt:lpstr>Cost Vs Benefits</vt:lpstr>
      <vt:lpstr>Benefits with Numbers</vt:lpstr>
      <vt:lpstr>Development Method</vt:lpstr>
      <vt:lpstr>Estimated Time And Structure</vt:lpstr>
      <vt:lpstr>Quality Assurance –  “We will never let you down”</vt:lpstr>
      <vt:lpstr>Special Package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tool</dc:title>
  <dc:creator>Pasindu Dunuddara Wijesekera</dc:creator>
  <cp:lastModifiedBy>Pasindu Dunuddara Wijesekera</cp:lastModifiedBy>
  <cp:revision>102</cp:revision>
  <dcterms:created xsi:type="dcterms:W3CDTF">2014-11-16T20:18:01Z</dcterms:created>
  <dcterms:modified xsi:type="dcterms:W3CDTF">2014-11-18T00:15:20Z</dcterms:modified>
</cp:coreProperties>
</file>