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6" d="100"/>
          <a:sy n="106" d="100"/>
        </p:scale>
        <p:origin x="-189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smtClean="0"/>
              <a:t>Click to edit Master subtitle style</a:t>
            </a:r>
            <a:endParaRPr kumimoji="0" lang="en-US"/>
          </a:p>
        </p:txBody>
      </p:sp>
      <p:sp>
        <p:nvSpPr>
          <p:cNvPr id="28" name="Date Placeholder 27"/>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GB"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eaLnBrk="1" latinLnBrk="0" hangingPunct="1"/>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GB"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GB"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GB"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GB"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GB"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pPr eaLnBrk="1" latinLnBrk="0" hangingPunct="1"/>
            <a:fld id="{9D21D778-B565-4D7E-94D7-64010A445B68}" type="datetimeFigureOut">
              <a:rPr lang="en-US" smtClean="0"/>
              <a:pPr eaLnBrk="1" latinLnBrk="0" hangingPunct="1"/>
              <a:t>26/03/19</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GB" smtClean="0"/>
              <a:t>Click to edit Master text styles</a:t>
            </a:r>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GB"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eaLnBrk="1" latinLnBrk="0" hangingPunct="1"/>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GB"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GB"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GB" smtClean="0"/>
              <a:t>Click to edit Master text styles</a:t>
            </a:r>
          </a:p>
          <a:p>
            <a:pPr lvl="1" eaLnBrk="1" latinLnBrk="0" hangingPunct="1"/>
            <a:r>
              <a:rPr lang="en-GB" smtClean="0"/>
              <a:t>Second level</a:t>
            </a:r>
          </a:p>
          <a:p>
            <a:pPr lvl="2" eaLnBrk="1" latinLnBrk="0" hangingPunct="1"/>
            <a:r>
              <a:rPr lang="en-GB" smtClean="0"/>
              <a:t>Third level</a:t>
            </a:r>
          </a:p>
          <a:p>
            <a:pPr lvl="3" eaLnBrk="1" latinLnBrk="0" hangingPunct="1"/>
            <a:r>
              <a:rPr lang="en-GB" smtClean="0"/>
              <a:t>Fourth level</a:t>
            </a:r>
          </a:p>
          <a:p>
            <a:pPr lvl="4" eaLnBrk="1" latinLnBrk="0" hangingPunct="1"/>
            <a:r>
              <a:rPr lang="en-GB"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26/03/19</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eaLnBrk="1" latinLnBrk="0" hangingPunct="1"/>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GB"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GB" smtClean="0"/>
              <a:t>Drag picture to placeholder or click icon to add</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eaLnBrk="1" latinLnBrk="0" hangingPunct="1"/>
            <a:fld id="{9D21D778-B565-4D7E-94D7-64010A445B68}" type="datetimeFigureOut">
              <a:rPr lang="en-US" smtClean="0"/>
              <a:pPr eaLnBrk="1" latinLnBrk="0" hangingPunct="1"/>
              <a:t>26/03/19</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26/03/19</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GB"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GB" smtClean="0"/>
              <a:t>Click to edit Master text styles</a:t>
            </a:r>
          </a:p>
          <a:p>
            <a:pPr lvl="1" eaLnBrk="1" latinLnBrk="0" hangingPunct="1"/>
            <a:r>
              <a:rPr kumimoji="0" lang="en-GB" smtClean="0"/>
              <a:t>Second level</a:t>
            </a:r>
          </a:p>
          <a:p>
            <a:pPr lvl="2" eaLnBrk="1" latinLnBrk="0" hangingPunct="1"/>
            <a:r>
              <a:rPr kumimoji="0" lang="en-GB" smtClean="0"/>
              <a:t>Third level</a:t>
            </a:r>
          </a:p>
          <a:p>
            <a:pPr lvl="3" eaLnBrk="1" latinLnBrk="0" hangingPunct="1"/>
            <a:r>
              <a:rPr kumimoji="0" lang="en-GB" smtClean="0"/>
              <a:t>Fourth level</a:t>
            </a:r>
          </a:p>
          <a:p>
            <a:pPr lvl="4" eaLnBrk="1" latinLnBrk="0" hangingPunct="1"/>
            <a:r>
              <a:rPr kumimoji="0" lang="en-GB"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err="1" smtClean="0"/>
              <a:t>Coursera</a:t>
            </a:r>
            <a:r>
              <a:rPr lang="en-US" dirty="0" smtClean="0"/>
              <a:t> Capstone Project</a:t>
            </a:r>
          </a:p>
          <a:p>
            <a:r>
              <a:rPr lang="en-US" dirty="0" smtClean="0"/>
              <a:t>March 2019</a:t>
            </a:r>
            <a:endParaRPr lang="en-US" dirty="0"/>
          </a:p>
        </p:txBody>
      </p:sp>
      <p:sp>
        <p:nvSpPr>
          <p:cNvPr id="3" name="Title 2"/>
          <p:cNvSpPr>
            <a:spLocks noGrp="1"/>
          </p:cNvSpPr>
          <p:nvPr>
            <p:ph type="ctrTitle"/>
          </p:nvPr>
        </p:nvSpPr>
        <p:spPr/>
        <p:txBody>
          <a:bodyPr/>
          <a:lstStyle/>
          <a:p>
            <a:r>
              <a:rPr lang="en-US" dirty="0" smtClean="0"/>
              <a:t>London districts and schools</a:t>
            </a:r>
            <a:endParaRPr lang="en-US" dirty="0"/>
          </a:p>
        </p:txBody>
      </p:sp>
    </p:spTree>
    <p:extLst>
      <p:ext uri="{BB962C8B-B14F-4D97-AF65-F5344CB8AC3E}">
        <p14:creationId xmlns:p14="http://schemas.microsoft.com/office/powerpoint/2010/main" val="588915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London districts</a:t>
            </a:r>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5743" t="11472" r="22616" b="23969"/>
          <a:stretch/>
        </p:blipFill>
        <p:spPr bwMode="auto">
          <a:xfrm>
            <a:off x="3878595" y="2060846"/>
            <a:ext cx="2746553" cy="2368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7" name="Picture 6"/>
          <p:cNvPicPr/>
          <p:nvPr/>
        </p:nvPicPr>
        <p:blipFill rotWithShape="1">
          <a:blip r:embed="rId3">
            <a:extLst>
              <a:ext uri="{28A0092B-C50C-407E-A947-70E740481C1C}">
                <a14:useLocalDpi xmlns:a14="http://schemas.microsoft.com/office/drawing/2010/main" val="0"/>
              </a:ext>
            </a:extLst>
          </a:blip>
          <a:srcRect l="22617" t="9436" r="20399" b="24749"/>
          <a:stretch/>
        </p:blipFill>
        <p:spPr bwMode="auto">
          <a:xfrm>
            <a:off x="1253035" y="2072828"/>
            <a:ext cx="2364429" cy="23683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8" name="Picture 7"/>
          <p:cNvPicPr/>
          <p:nvPr/>
        </p:nvPicPr>
        <p:blipFill rotWithShape="1">
          <a:blip r:embed="rId4">
            <a:extLst>
              <a:ext uri="{28A0092B-C50C-407E-A947-70E740481C1C}">
                <a14:useLocalDpi xmlns:a14="http://schemas.microsoft.com/office/drawing/2010/main" val="0"/>
              </a:ext>
            </a:extLst>
          </a:blip>
          <a:srcRect l="12342"/>
          <a:stretch/>
        </p:blipFill>
        <p:spPr bwMode="auto">
          <a:xfrm>
            <a:off x="348340" y="4624918"/>
            <a:ext cx="3296395" cy="1623619"/>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9" name="Picture 8"/>
          <p:cNvPicPr/>
          <p:nvPr/>
        </p:nvPicPr>
        <p:blipFill rotWithShape="1">
          <a:blip r:embed="rId5">
            <a:extLst>
              <a:ext uri="{28A0092B-C50C-407E-A947-70E740481C1C}">
                <a14:useLocalDpi xmlns:a14="http://schemas.microsoft.com/office/drawing/2010/main" val="0"/>
              </a:ext>
            </a:extLst>
          </a:blip>
          <a:srcRect l="10344" r="1253"/>
          <a:stretch/>
        </p:blipFill>
        <p:spPr bwMode="auto">
          <a:xfrm>
            <a:off x="3891640" y="4624918"/>
            <a:ext cx="3224708" cy="16236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3" name="TextBox 2"/>
          <p:cNvSpPr txBox="1"/>
          <p:nvPr/>
        </p:nvSpPr>
        <p:spPr>
          <a:xfrm>
            <a:off x="301752" y="1473744"/>
            <a:ext cx="3603841" cy="369332"/>
          </a:xfrm>
          <a:prstGeom prst="rect">
            <a:avLst/>
          </a:prstGeom>
          <a:noFill/>
        </p:spPr>
        <p:txBody>
          <a:bodyPr wrap="square" rtlCol="0">
            <a:spAutoFit/>
          </a:bodyPr>
          <a:lstStyle/>
          <a:p>
            <a:r>
              <a:rPr lang="en-US" dirty="0" smtClean="0"/>
              <a:t>2 rogue districts:</a:t>
            </a:r>
            <a:endParaRPr lang="en-US" dirty="0"/>
          </a:p>
        </p:txBody>
      </p:sp>
    </p:spTree>
    <p:extLst>
      <p:ext uri="{BB962C8B-B14F-4D97-AF65-F5344CB8AC3E}">
        <p14:creationId xmlns:p14="http://schemas.microsoft.com/office/powerpoint/2010/main" val="368624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London districts</a:t>
            </a:r>
            <a:endParaRPr lang="en-US" dirty="0"/>
          </a:p>
        </p:txBody>
      </p:sp>
      <p:sp>
        <p:nvSpPr>
          <p:cNvPr id="3" name="TextBox 2"/>
          <p:cNvSpPr txBox="1"/>
          <p:nvPr/>
        </p:nvSpPr>
        <p:spPr>
          <a:xfrm>
            <a:off x="301752" y="1473744"/>
            <a:ext cx="3603841" cy="923330"/>
          </a:xfrm>
          <a:prstGeom prst="rect">
            <a:avLst/>
          </a:prstGeom>
          <a:noFill/>
        </p:spPr>
        <p:txBody>
          <a:bodyPr wrap="square" rtlCol="0">
            <a:spAutoFit/>
          </a:bodyPr>
          <a:lstStyle/>
          <a:p>
            <a:r>
              <a:rPr lang="en-US" dirty="0" smtClean="0"/>
              <a:t>Other districts look sensible:</a:t>
            </a:r>
          </a:p>
          <a:p>
            <a:endParaRPr lang="en-US" dirty="0"/>
          </a:p>
          <a:p>
            <a:endParaRPr lang="en-US" dirty="0"/>
          </a:p>
        </p:txBody>
      </p:sp>
      <p:sp>
        <p:nvSpPr>
          <p:cNvPr id="10" name="Rectangle 9"/>
          <p:cNvSpPr/>
          <p:nvPr/>
        </p:nvSpPr>
        <p:spPr>
          <a:xfrm>
            <a:off x="413968" y="1913967"/>
            <a:ext cx="8422184" cy="1477328"/>
          </a:xfrm>
          <a:prstGeom prst="rect">
            <a:avLst/>
          </a:prstGeom>
        </p:spPr>
        <p:txBody>
          <a:bodyPr wrap="square">
            <a:spAutoFit/>
          </a:bodyPr>
          <a:lstStyle/>
          <a:p>
            <a:pPr marL="285750" indent="-285750">
              <a:buFont typeface="Arial"/>
              <a:buChar char="•"/>
            </a:pPr>
            <a:r>
              <a:rPr lang="en-GB" dirty="0" smtClean="0"/>
              <a:t>Most popular venues: pubs</a:t>
            </a:r>
            <a:r>
              <a:rPr lang="en-GB" dirty="0"/>
              <a:t>, coffee shops, cafes and grocery </a:t>
            </a:r>
            <a:r>
              <a:rPr lang="en-GB" dirty="0" smtClean="0"/>
              <a:t>shops</a:t>
            </a:r>
          </a:p>
          <a:p>
            <a:pPr marL="285750" indent="-285750">
              <a:buFont typeface="Arial"/>
              <a:buChar char="•"/>
            </a:pPr>
            <a:endParaRPr lang="en-GB" dirty="0" smtClean="0"/>
          </a:p>
          <a:p>
            <a:pPr marL="285750" indent="-285750">
              <a:buFont typeface="Arial"/>
              <a:buChar char="•"/>
            </a:pPr>
            <a:r>
              <a:rPr lang="en-GB" dirty="0" smtClean="0"/>
              <a:t>The </a:t>
            </a:r>
            <a:r>
              <a:rPr lang="en-GB" dirty="0"/>
              <a:t>K-Means Cluster algorithm has split the districts accordingly, with most central locations split in 2 clusters and some more rural areas assigned a different </a:t>
            </a:r>
            <a:r>
              <a:rPr lang="en-GB" dirty="0" smtClean="0"/>
              <a:t>cluster</a:t>
            </a:r>
            <a:endParaRPr lang="en-GB" dirty="0"/>
          </a:p>
        </p:txBody>
      </p:sp>
    </p:spTree>
    <p:extLst>
      <p:ext uri="{BB962C8B-B14F-4D97-AF65-F5344CB8AC3E}">
        <p14:creationId xmlns:p14="http://schemas.microsoft.com/office/powerpoint/2010/main" val="112475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London schools</a:t>
            </a:r>
            <a:endParaRPr lang="en-US" dirty="0"/>
          </a:p>
        </p:txBody>
      </p:sp>
      <p:sp>
        <p:nvSpPr>
          <p:cNvPr id="3" name="TextBox 2"/>
          <p:cNvSpPr txBox="1"/>
          <p:nvPr/>
        </p:nvSpPr>
        <p:spPr>
          <a:xfrm>
            <a:off x="413968" y="1760561"/>
            <a:ext cx="7780589" cy="5632312"/>
          </a:xfrm>
          <a:prstGeom prst="rect">
            <a:avLst/>
          </a:prstGeom>
          <a:noFill/>
        </p:spPr>
        <p:txBody>
          <a:bodyPr wrap="square" rtlCol="0">
            <a:spAutoFit/>
          </a:bodyPr>
          <a:lstStyle/>
          <a:p>
            <a:r>
              <a:rPr lang="en-US" dirty="0" smtClean="0"/>
              <a:t>Results look sensible:</a:t>
            </a:r>
          </a:p>
          <a:p>
            <a:pPr marL="285750" indent="-285750">
              <a:buFont typeface="Arial"/>
              <a:buChar char="•"/>
            </a:pPr>
            <a:r>
              <a:rPr lang="en-US" dirty="0" smtClean="0"/>
              <a:t>The best schools are in the more expensive areas (Central, South-West, North)</a:t>
            </a:r>
          </a:p>
          <a:p>
            <a:pPr marL="285750" indent="-285750">
              <a:buFont typeface="Arial"/>
              <a:buChar char="•"/>
            </a:pPr>
            <a:endParaRPr lang="en-US" dirty="0"/>
          </a:p>
          <a:p>
            <a:r>
              <a:rPr lang="en-GB" dirty="0"/>
              <a:t>The resulting map is a useful tool, as it enables the user to zoom in and out to do the following:</a:t>
            </a:r>
          </a:p>
          <a:p>
            <a:r>
              <a:rPr lang="en-GB" dirty="0"/>
              <a:t> </a:t>
            </a:r>
          </a:p>
          <a:p>
            <a:pPr marL="285750" lvl="0" indent="-285750">
              <a:buFont typeface="Arial"/>
              <a:buChar char="•"/>
            </a:pPr>
            <a:r>
              <a:rPr lang="en-GB" dirty="0"/>
              <a:t>check the locations of the outstanding state </a:t>
            </a:r>
            <a:r>
              <a:rPr lang="en-GB" dirty="0" smtClean="0"/>
              <a:t>schools</a:t>
            </a:r>
            <a:endParaRPr lang="en-GB" dirty="0"/>
          </a:p>
          <a:p>
            <a:pPr marL="285750" indent="-285750">
              <a:buFont typeface="Arial"/>
              <a:buChar char="•"/>
            </a:pPr>
            <a:endParaRPr lang="en-GB" dirty="0"/>
          </a:p>
          <a:p>
            <a:pPr marL="285750" lvl="0" indent="-285750">
              <a:buFont typeface="Arial"/>
              <a:buChar char="•"/>
            </a:pPr>
            <a:r>
              <a:rPr lang="en-GB" dirty="0"/>
              <a:t>check how close they are to the user’s current home to estimate how difficult it is to get admission into one of the schools. If you live in the overlapping circles it means there is more than one school next to you, so there are more chances to get </a:t>
            </a:r>
            <a:r>
              <a:rPr lang="en-GB" dirty="0" smtClean="0"/>
              <a:t>admitted</a:t>
            </a:r>
            <a:endParaRPr lang="en-GB" dirty="0"/>
          </a:p>
          <a:p>
            <a:pPr marL="285750" indent="-285750">
              <a:buFont typeface="Arial"/>
              <a:buChar char="•"/>
            </a:pPr>
            <a:endParaRPr lang="en-GB" dirty="0"/>
          </a:p>
          <a:p>
            <a:pPr marL="285750" lvl="0" indent="-285750">
              <a:buFont typeface="Arial"/>
              <a:buChar char="•"/>
            </a:pPr>
            <a:r>
              <a:rPr lang="en-GB" dirty="0"/>
              <a:t>check where to move, if a family has a preferred school of their choice to maximise their chances of getting </a:t>
            </a:r>
            <a:r>
              <a:rPr lang="en-GB" dirty="0" smtClean="0"/>
              <a:t>admitted</a:t>
            </a:r>
            <a:endParaRPr lang="en-GB" dirty="0"/>
          </a:p>
          <a:p>
            <a:pPr marL="285750" indent="-285750">
              <a:buFont typeface="Arial"/>
              <a:buChar char="•"/>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044385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 Next Steps</a:t>
            </a:r>
            <a:endParaRPr lang="en-US" dirty="0"/>
          </a:p>
        </p:txBody>
      </p:sp>
      <p:sp>
        <p:nvSpPr>
          <p:cNvPr id="3" name="TextBox 2"/>
          <p:cNvSpPr txBox="1"/>
          <p:nvPr/>
        </p:nvSpPr>
        <p:spPr>
          <a:xfrm>
            <a:off x="413968" y="1413092"/>
            <a:ext cx="8422184" cy="6186310"/>
          </a:xfrm>
          <a:prstGeom prst="rect">
            <a:avLst/>
          </a:prstGeom>
          <a:noFill/>
        </p:spPr>
        <p:txBody>
          <a:bodyPr wrap="square" rtlCol="0">
            <a:spAutoFit/>
          </a:bodyPr>
          <a:lstStyle/>
          <a:p>
            <a:r>
              <a:rPr lang="en-GB" dirty="0" smtClean="0"/>
              <a:t>To </a:t>
            </a:r>
            <a:r>
              <a:rPr lang="en-GB" dirty="0"/>
              <a:t>gain a better picture one could also do some further analysis based on his circumstances, for example;</a:t>
            </a:r>
          </a:p>
          <a:p>
            <a:r>
              <a:rPr lang="en-GB" dirty="0"/>
              <a:t> </a:t>
            </a:r>
          </a:p>
          <a:p>
            <a:pPr lvl="0"/>
            <a:r>
              <a:rPr lang="en-GB" dirty="0"/>
              <a:t>Narrow down the schools further (e.g. by religion denomination or by territory).</a:t>
            </a:r>
          </a:p>
          <a:p>
            <a:r>
              <a:rPr lang="en-GB" dirty="0"/>
              <a:t> </a:t>
            </a:r>
          </a:p>
          <a:p>
            <a:pPr lvl="0"/>
            <a:r>
              <a:rPr lang="en-GB" dirty="0"/>
              <a:t>Instead of using the ‘Overall effectiveness’ rating one could use a different metrics like, GCSEs, A-level results or admissions to universities.</a:t>
            </a:r>
          </a:p>
          <a:p>
            <a:r>
              <a:rPr lang="en-GB" dirty="0"/>
              <a:t> </a:t>
            </a:r>
          </a:p>
          <a:p>
            <a:pPr lvl="0"/>
            <a:r>
              <a:rPr lang="en-GB" dirty="0"/>
              <a:t>Check the demographics of each area and calculate the ratio of good schools to the number of children – the lower the ratio, the harder it is to get admitted.</a:t>
            </a:r>
          </a:p>
          <a:p>
            <a:r>
              <a:rPr lang="en-GB" dirty="0"/>
              <a:t> </a:t>
            </a:r>
          </a:p>
          <a:p>
            <a:pPr lvl="0"/>
            <a:r>
              <a:rPr lang="en-GB" dirty="0"/>
              <a:t>Create a </a:t>
            </a:r>
            <a:r>
              <a:rPr lang="en-GB" dirty="0" err="1"/>
              <a:t>Choropleth</a:t>
            </a:r>
            <a:r>
              <a:rPr lang="en-GB" dirty="0"/>
              <a:t> maps showing the number of schools and the property prices next to them.</a:t>
            </a:r>
          </a:p>
          <a:p>
            <a:r>
              <a:rPr lang="en-GB" dirty="0"/>
              <a:t> </a:t>
            </a:r>
          </a:p>
          <a:p>
            <a:pPr lvl="0"/>
            <a:r>
              <a:rPr lang="en-GB" dirty="0"/>
              <a:t>Analyse the property prices or rental yields next to the preferred schools in more detail.</a:t>
            </a:r>
          </a:p>
          <a:p>
            <a:r>
              <a:rPr lang="en-GB" dirty="0"/>
              <a:t> </a:t>
            </a:r>
          </a:p>
          <a:p>
            <a:pPr lvl="0"/>
            <a:r>
              <a:rPr lang="en-GB" dirty="0"/>
              <a:t>Collect as much data as possible about the preferred list of schools.</a:t>
            </a:r>
          </a:p>
          <a:p>
            <a:pPr marL="285750" indent="-285750">
              <a:buFont typeface="Arial"/>
              <a:buChar char="•"/>
            </a:pP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4096647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sz="quarter" idx="1"/>
          </p:nvPr>
        </p:nvSpPr>
        <p:spPr/>
        <p:txBody>
          <a:bodyPr/>
          <a:lstStyle/>
          <a:p>
            <a:pPr marL="0" indent="0">
              <a:buNone/>
            </a:pPr>
            <a:r>
              <a:rPr lang="en-US" dirty="0" smtClean="0"/>
              <a:t>Thank you for your attention!</a:t>
            </a:r>
            <a:endParaRPr lang="en-US" dirty="0"/>
          </a:p>
        </p:txBody>
      </p:sp>
    </p:spTree>
    <p:extLst>
      <p:ext uri="{BB962C8B-B14F-4D97-AF65-F5344CB8AC3E}">
        <p14:creationId xmlns:p14="http://schemas.microsoft.com/office/powerpoint/2010/main" val="280092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GB" dirty="0" smtClean="0"/>
              <a:t>London </a:t>
            </a:r>
            <a:r>
              <a:rPr lang="en-GB" dirty="0"/>
              <a:t>is </a:t>
            </a:r>
            <a:r>
              <a:rPr lang="en-GB" dirty="0" smtClean="0"/>
              <a:t>one of the cities places to live</a:t>
            </a:r>
          </a:p>
          <a:p>
            <a:endParaRPr lang="en-GB" dirty="0" smtClean="0"/>
          </a:p>
          <a:p>
            <a:r>
              <a:rPr lang="en-GB" dirty="0" smtClean="0"/>
              <a:t>BUT</a:t>
            </a:r>
            <a:r>
              <a:rPr lang="mr-IN" dirty="0" smtClean="0"/>
              <a:t>…</a:t>
            </a:r>
            <a:r>
              <a:rPr lang="en-GB" dirty="0"/>
              <a:t>e</a:t>
            </a:r>
            <a:r>
              <a:rPr lang="en-GB" dirty="0" smtClean="0"/>
              <a:t>xpensive childcare and housing!</a:t>
            </a:r>
          </a:p>
          <a:p>
            <a:endParaRPr lang="en-GB" dirty="0"/>
          </a:p>
          <a:p>
            <a:r>
              <a:rPr lang="en-GB" dirty="0" smtClean="0"/>
              <a:t>This project looks at:</a:t>
            </a:r>
          </a:p>
          <a:p>
            <a:endParaRPr lang="en-GB" dirty="0"/>
          </a:p>
          <a:p>
            <a:pPr lvl="1"/>
            <a:r>
              <a:rPr lang="en-GB" dirty="0" smtClean="0"/>
              <a:t>London postal districts </a:t>
            </a:r>
            <a:r>
              <a:rPr lang="mr-IN" dirty="0" smtClean="0"/>
              <a:t>–</a:t>
            </a:r>
            <a:r>
              <a:rPr lang="en-GB" dirty="0" smtClean="0"/>
              <a:t> K-Means clustering by venue type</a:t>
            </a:r>
            <a:endParaRPr lang="en-GB" dirty="0"/>
          </a:p>
          <a:p>
            <a:pPr lvl="1"/>
            <a:r>
              <a:rPr lang="en-GB" dirty="0" smtClean="0"/>
              <a:t>London state schools </a:t>
            </a:r>
            <a:r>
              <a:rPr lang="mr-IN" dirty="0" smtClean="0"/>
              <a:t>–</a:t>
            </a:r>
            <a:r>
              <a:rPr lang="en-GB" dirty="0" smtClean="0"/>
              <a:t> creating a map with the best free schools</a:t>
            </a:r>
            <a:endParaRPr lang="en-GB" dirty="0"/>
          </a:p>
          <a:p>
            <a:endParaRPr lang="en-US" dirty="0"/>
          </a:p>
        </p:txBody>
      </p:sp>
    </p:spTree>
    <p:extLst>
      <p:ext uri="{BB962C8B-B14F-4D97-AF65-F5344CB8AC3E}">
        <p14:creationId xmlns:p14="http://schemas.microsoft.com/office/powerpoint/2010/main" val="112325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3" name="Content Placeholder 2"/>
          <p:cNvSpPr>
            <a:spLocks noGrp="1"/>
          </p:cNvSpPr>
          <p:nvPr>
            <p:ph sz="quarter" idx="1"/>
          </p:nvPr>
        </p:nvSpPr>
        <p:spPr/>
        <p:txBody>
          <a:bodyPr>
            <a:normAutofit/>
          </a:bodyPr>
          <a:lstStyle/>
          <a:p>
            <a:pPr lvl="0"/>
            <a:r>
              <a:rPr lang="en-GB" dirty="0"/>
              <a:t>A list of the London’s postal districts, their names and postal </a:t>
            </a:r>
            <a:r>
              <a:rPr lang="en-GB" dirty="0" smtClean="0"/>
              <a:t>IDs</a:t>
            </a:r>
          </a:p>
          <a:p>
            <a:pPr lvl="0"/>
            <a:endParaRPr lang="en-GB" dirty="0" smtClean="0"/>
          </a:p>
          <a:p>
            <a:pPr lvl="0"/>
            <a:r>
              <a:rPr lang="en-GB" dirty="0" smtClean="0"/>
              <a:t>Data </a:t>
            </a:r>
            <a:r>
              <a:rPr lang="en-GB" dirty="0"/>
              <a:t>on London schools, their URNs, names, types, OFSTED ratings and </a:t>
            </a:r>
            <a:r>
              <a:rPr lang="en-GB" dirty="0" smtClean="0"/>
              <a:t>postcodes</a:t>
            </a:r>
          </a:p>
          <a:p>
            <a:pPr lvl="0"/>
            <a:endParaRPr lang="en-GB" dirty="0"/>
          </a:p>
          <a:p>
            <a:pPr lvl="0"/>
            <a:r>
              <a:rPr lang="en-GB" dirty="0" smtClean="0"/>
              <a:t>Foursquare API, Folium, Nominatim</a:t>
            </a:r>
            <a:endParaRPr lang="en-US" dirty="0"/>
          </a:p>
        </p:txBody>
      </p:sp>
    </p:spTree>
    <p:extLst>
      <p:ext uri="{BB962C8B-B14F-4D97-AF65-F5344CB8AC3E}">
        <p14:creationId xmlns:p14="http://schemas.microsoft.com/office/powerpoint/2010/main" val="361495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districts</a:t>
            </a:r>
            <a:endParaRPr lang="en-US" dirty="0"/>
          </a:p>
        </p:txBody>
      </p:sp>
      <p:pic>
        <p:nvPicPr>
          <p:cNvPr id="4" name="Content Placeholder 3"/>
          <p:cNvPicPr>
            <a:picLocks noGrp="1"/>
          </p:cNvPicPr>
          <p:nvPr>
            <p:ph sz="quarter" idx="1"/>
          </p:nvPr>
        </p:nvPicPr>
        <p:blipFill rotWithShape="1">
          <a:blip r:embed="rId2">
            <a:extLst>
              <a:ext uri="{28A0092B-C50C-407E-A947-70E740481C1C}">
                <a14:useLocalDpi xmlns:a14="http://schemas.microsoft.com/office/drawing/2010/main" val="0"/>
              </a:ext>
            </a:extLst>
          </a:blip>
          <a:srcRect l="-1" t="-961" r="1173"/>
          <a:stretch/>
        </p:blipFill>
        <p:spPr>
          <a:xfrm>
            <a:off x="184947" y="2653514"/>
            <a:ext cx="8791062" cy="2162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301752" y="1809231"/>
            <a:ext cx="6371301" cy="369332"/>
          </a:xfrm>
          <a:prstGeom prst="rect">
            <a:avLst/>
          </a:prstGeom>
          <a:noFill/>
        </p:spPr>
        <p:txBody>
          <a:bodyPr wrap="square" rtlCol="0">
            <a:spAutoFit/>
          </a:bodyPr>
          <a:lstStyle/>
          <a:p>
            <a:r>
              <a:rPr lang="en-US" dirty="0" smtClean="0"/>
              <a:t>1. Download the data and getting coordinates of the districts:</a:t>
            </a:r>
            <a:endParaRPr lang="en-US" dirty="0"/>
          </a:p>
        </p:txBody>
      </p:sp>
    </p:spTree>
    <p:extLst>
      <p:ext uri="{BB962C8B-B14F-4D97-AF65-F5344CB8AC3E}">
        <p14:creationId xmlns:p14="http://schemas.microsoft.com/office/powerpoint/2010/main" val="395637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districts</a:t>
            </a:r>
            <a:endParaRPr lang="en-US" dirty="0"/>
          </a:p>
        </p:txBody>
      </p:sp>
      <p:sp>
        <p:nvSpPr>
          <p:cNvPr id="5" name="TextBox 4"/>
          <p:cNvSpPr txBox="1"/>
          <p:nvPr/>
        </p:nvSpPr>
        <p:spPr>
          <a:xfrm>
            <a:off x="301752" y="1809231"/>
            <a:ext cx="6371301" cy="369332"/>
          </a:xfrm>
          <a:prstGeom prst="rect">
            <a:avLst/>
          </a:prstGeom>
          <a:noFill/>
        </p:spPr>
        <p:txBody>
          <a:bodyPr wrap="square" rtlCol="0">
            <a:spAutoFit/>
          </a:bodyPr>
          <a:lstStyle/>
          <a:p>
            <a:r>
              <a:rPr lang="en-US" dirty="0"/>
              <a:t>2</a:t>
            </a:r>
            <a:r>
              <a:rPr lang="en-US" dirty="0" smtClean="0"/>
              <a:t>. Create a map of London:</a:t>
            </a:r>
            <a:endParaRPr lang="en-US" dirty="0"/>
          </a:p>
        </p:txBody>
      </p:sp>
      <p:pic>
        <p:nvPicPr>
          <p:cNvPr id="6" name="Content Placeholder 5"/>
          <p:cNvPicPr>
            <a:picLocks noGrp="1"/>
          </p:cNvPicPr>
          <p:nvPr>
            <p:ph sz="quarter" idx="1"/>
          </p:nvPr>
        </p:nvPicPr>
        <p:blipFill rotWithShape="1">
          <a:blip r:embed="rId2">
            <a:extLst>
              <a:ext uri="{28A0092B-C50C-407E-A947-70E740481C1C}">
                <a14:useLocalDpi xmlns:a14="http://schemas.microsoft.com/office/drawing/2010/main" val="0"/>
              </a:ext>
            </a:extLst>
          </a:blip>
          <a:srcRect t="15775" b="15775"/>
          <a:stretch/>
        </p:blipFill>
        <p:spPr bwMode="auto">
          <a:xfrm>
            <a:off x="691760" y="2552093"/>
            <a:ext cx="7952707" cy="34511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7732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districts</a:t>
            </a:r>
            <a:endParaRPr lang="en-US" dirty="0"/>
          </a:p>
        </p:txBody>
      </p:sp>
      <p:sp>
        <p:nvSpPr>
          <p:cNvPr id="5" name="TextBox 4"/>
          <p:cNvSpPr txBox="1"/>
          <p:nvPr/>
        </p:nvSpPr>
        <p:spPr>
          <a:xfrm>
            <a:off x="301752" y="1809231"/>
            <a:ext cx="6371301" cy="646331"/>
          </a:xfrm>
          <a:prstGeom prst="rect">
            <a:avLst/>
          </a:prstGeom>
          <a:noFill/>
        </p:spPr>
        <p:txBody>
          <a:bodyPr wrap="square" rtlCol="0">
            <a:spAutoFit/>
          </a:bodyPr>
          <a:lstStyle/>
          <a:p>
            <a:r>
              <a:rPr lang="en-US" dirty="0" smtClean="0"/>
              <a:t>3. Use Foursquare API to find the most popular venue types (326 unique values found in total):</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139152" y="2734234"/>
            <a:ext cx="5648073" cy="28252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137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districts</a:t>
            </a:r>
            <a:endParaRPr lang="en-US" dirty="0"/>
          </a:p>
        </p:txBody>
      </p:sp>
      <p:sp>
        <p:nvSpPr>
          <p:cNvPr id="5" name="TextBox 4"/>
          <p:cNvSpPr txBox="1"/>
          <p:nvPr/>
        </p:nvSpPr>
        <p:spPr>
          <a:xfrm>
            <a:off x="301752" y="1809231"/>
            <a:ext cx="6371301" cy="369332"/>
          </a:xfrm>
          <a:prstGeom prst="rect">
            <a:avLst/>
          </a:prstGeom>
          <a:noFill/>
        </p:spPr>
        <p:txBody>
          <a:bodyPr wrap="square" rtlCol="0">
            <a:spAutoFit/>
          </a:bodyPr>
          <a:lstStyle/>
          <a:p>
            <a:r>
              <a:rPr lang="en-US" dirty="0"/>
              <a:t>4</a:t>
            </a:r>
            <a:r>
              <a:rPr lang="en-US" dirty="0" smtClean="0"/>
              <a:t>. Use K-Means Clustering algorithm to split the districts:</a:t>
            </a:r>
            <a:endParaRPr lang="en-US" dirty="0"/>
          </a:p>
        </p:txBody>
      </p:sp>
      <p:pic>
        <p:nvPicPr>
          <p:cNvPr id="6" name="Picture 5"/>
          <p:cNvPicPr/>
          <p:nvPr/>
        </p:nvPicPr>
        <p:blipFill rotWithShape="1">
          <a:blip r:embed="rId2">
            <a:extLst>
              <a:ext uri="{28A0092B-C50C-407E-A947-70E740481C1C}">
                <a14:useLocalDpi xmlns:a14="http://schemas.microsoft.com/office/drawing/2010/main" val="0"/>
              </a:ext>
            </a:extLst>
          </a:blip>
          <a:srcRect l="16835" t="11591" r="17172" b="15267"/>
          <a:stretch/>
        </p:blipFill>
        <p:spPr bwMode="auto">
          <a:xfrm>
            <a:off x="2688569" y="2560169"/>
            <a:ext cx="3862705" cy="3606800"/>
          </a:xfrm>
          <a:prstGeom prst="rect">
            <a:avLst/>
          </a:prstGeom>
          <a:ln w="38100" cap="sq" cmpd="sng" algn="ctr">
            <a:solidFill>
              <a:srgbClr val="000000"/>
            </a:solidFill>
            <a:prstDash val="solid"/>
            <a:miter lim="800000"/>
            <a:headEnd type="none" w="med" len="med"/>
            <a:tailEnd type="none" w="med" len="med"/>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78474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schools</a:t>
            </a:r>
            <a:endParaRPr lang="en-US" dirty="0"/>
          </a:p>
        </p:txBody>
      </p:sp>
      <p:sp>
        <p:nvSpPr>
          <p:cNvPr id="5" name="TextBox 4"/>
          <p:cNvSpPr txBox="1"/>
          <p:nvPr/>
        </p:nvSpPr>
        <p:spPr>
          <a:xfrm>
            <a:off x="301752" y="1809231"/>
            <a:ext cx="8192314" cy="3693319"/>
          </a:xfrm>
          <a:prstGeom prst="rect">
            <a:avLst/>
          </a:prstGeom>
          <a:noFill/>
        </p:spPr>
        <p:txBody>
          <a:bodyPr wrap="square" rtlCol="0">
            <a:spAutoFit/>
          </a:bodyPr>
          <a:lstStyle/>
          <a:p>
            <a:pPr marL="342900" indent="-342900">
              <a:buAutoNum type="arabicPeriod"/>
            </a:pPr>
            <a:r>
              <a:rPr lang="en-US" dirty="0" smtClean="0"/>
              <a:t>Download and clean the data:</a:t>
            </a:r>
          </a:p>
          <a:p>
            <a:pPr marL="742950" lvl="1" indent="-285750">
              <a:lnSpc>
                <a:spcPct val="150000"/>
              </a:lnSpc>
              <a:buFont typeface="Arial"/>
              <a:buChar char="•"/>
            </a:pPr>
            <a:r>
              <a:rPr lang="en-GB" dirty="0" smtClean="0"/>
              <a:t>Irrelevant </a:t>
            </a:r>
            <a:r>
              <a:rPr lang="en-GB" dirty="0"/>
              <a:t>columns deleted;</a:t>
            </a:r>
          </a:p>
          <a:p>
            <a:pPr marL="742950" lvl="1" indent="-285750">
              <a:lnSpc>
                <a:spcPct val="150000"/>
              </a:lnSpc>
              <a:buFont typeface="Arial"/>
              <a:buChar char="•"/>
            </a:pPr>
            <a:r>
              <a:rPr lang="en-GB" dirty="0"/>
              <a:t>Only kept schools which satisfy the following criteria:</a:t>
            </a:r>
          </a:p>
          <a:p>
            <a:pPr marL="1200150" lvl="2" indent="-285750">
              <a:lnSpc>
                <a:spcPct val="150000"/>
              </a:lnSpc>
              <a:buFont typeface="Arial"/>
              <a:buChar char="•"/>
            </a:pPr>
            <a:r>
              <a:rPr lang="en-GB" dirty="0"/>
              <a:t>Located in Inner and Outer London;</a:t>
            </a:r>
          </a:p>
          <a:p>
            <a:pPr marL="1200150" lvl="2" indent="-285750">
              <a:lnSpc>
                <a:spcPct val="150000"/>
              </a:lnSpc>
              <a:buFont typeface="Arial"/>
              <a:buChar char="•"/>
            </a:pPr>
            <a:r>
              <a:rPr lang="en-GB" dirty="0"/>
              <a:t>State schools (Maintained schools);</a:t>
            </a:r>
          </a:p>
          <a:p>
            <a:pPr marL="1200150" lvl="2" indent="-285750">
              <a:lnSpc>
                <a:spcPct val="150000"/>
              </a:lnSpc>
              <a:buFont typeface="Arial"/>
              <a:buChar char="•"/>
            </a:pPr>
            <a:r>
              <a:rPr lang="en-GB" dirty="0"/>
              <a:t>Mixed or Girls only;</a:t>
            </a:r>
          </a:p>
          <a:p>
            <a:pPr marL="1200150" lvl="2" indent="-285750">
              <a:lnSpc>
                <a:spcPct val="150000"/>
              </a:lnSpc>
              <a:buFont typeface="Arial"/>
              <a:buChar char="•"/>
            </a:pPr>
            <a:r>
              <a:rPr lang="en-GB" dirty="0"/>
              <a:t>Have an outstanding OFSTED rating (Overall effectiveness of 1).</a:t>
            </a:r>
          </a:p>
          <a:p>
            <a:r>
              <a:rPr lang="en-GB" dirty="0"/>
              <a:t> </a:t>
            </a:r>
          </a:p>
          <a:p>
            <a:r>
              <a:rPr lang="en-GB" dirty="0"/>
              <a:t>After cleaning the data only 398 schools left.</a:t>
            </a:r>
          </a:p>
          <a:p>
            <a:endParaRPr lang="en-US" dirty="0"/>
          </a:p>
        </p:txBody>
      </p:sp>
    </p:spTree>
    <p:extLst>
      <p:ext uri="{BB962C8B-B14F-4D97-AF65-F5344CB8AC3E}">
        <p14:creationId xmlns:p14="http://schemas.microsoft.com/office/powerpoint/2010/main" val="126341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London schools</a:t>
            </a:r>
            <a:endParaRPr lang="en-US" dirty="0"/>
          </a:p>
        </p:txBody>
      </p:sp>
      <p:sp>
        <p:nvSpPr>
          <p:cNvPr id="5" name="TextBox 4"/>
          <p:cNvSpPr txBox="1"/>
          <p:nvPr/>
        </p:nvSpPr>
        <p:spPr>
          <a:xfrm>
            <a:off x="301752" y="1809231"/>
            <a:ext cx="8192314" cy="646331"/>
          </a:xfrm>
          <a:prstGeom prst="rect">
            <a:avLst/>
          </a:prstGeom>
          <a:noFill/>
        </p:spPr>
        <p:txBody>
          <a:bodyPr wrap="square" rtlCol="0">
            <a:spAutoFit/>
          </a:bodyPr>
          <a:lstStyle/>
          <a:p>
            <a:r>
              <a:rPr lang="en-GB" dirty="0" smtClean="0"/>
              <a:t>2. Place the schools onto a map:</a:t>
            </a:r>
            <a:r>
              <a:rPr lang="en-GB" dirty="0"/>
              <a:t> </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79523" y="2274836"/>
            <a:ext cx="4800600" cy="40576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6795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Civic.thmx</Template>
  <TotalTime>39</TotalTime>
  <Words>368</Words>
  <Application>Microsoft Macintosh PowerPoint</Application>
  <PresentationFormat>On-screen Show (4:3)</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London districts and schools</vt:lpstr>
      <vt:lpstr>Introduction</vt:lpstr>
      <vt:lpstr>Data</vt:lpstr>
      <vt:lpstr>Methodology: London districts</vt:lpstr>
      <vt:lpstr>Methodology: London districts</vt:lpstr>
      <vt:lpstr>Methodology: London districts</vt:lpstr>
      <vt:lpstr>Methodology: London districts</vt:lpstr>
      <vt:lpstr>Methodology: London schools</vt:lpstr>
      <vt:lpstr>Methodology: London schools</vt:lpstr>
      <vt:lpstr>Results: London districts</vt:lpstr>
      <vt:lpstr>Results: London districts</vt:lpstr>
      <vt:lpstr>Results: London schools</vt:lpstr>
      <vt:lpstr>Discussion / Next Steps</vt:lpstr>
      <vt:lpstr>Q&amp;A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London districts and schools</dc:title>
  <dc:creator>Kateryna Katyukha</dc:creator>
  <cp:lastModifiedBy>Kateryna Katyukha</cp:lastModifiedBy>
  <cp:revision>5</cp:revision>
  <dcterms:created xsi:type="dcterms:W3CDTF">2019-03-26T15:16:36Z</dcterms:created>
  <dcterms:modified xsi:type="dcterms:W3CDTF">2019-03-26T15:56:09Z</dcterms:modified>
</cp:coreProperties>
</file>