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9" r:id="rId15"/>
    <p:sldId id="27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varScale="1">
        <p:scale>
          <a:sx n="38" d="100"/>
          <a:sy n="38" d="100"/>
        </p:scale>
        <p:origin x="60"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7ABADB-73DE-455E-A059-4989CBE6DC20}" type="datetimeFigureOut">
              <a:rPr lang="en-US" smtClean="0"/>
              <a:t>5/22/2025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8CA6DC-B338-495D-9C85-B4C12ADA5690}" type="slidenum">
              <a:rPr lang="en-US" smtClean="0"/>
              <a:t>‹#›</a:t>
            </a:fld>
            <a:endParaRPr lang="en-US"/>
          </a:p>
        </p:txBody>
      </p:sp>
    </p:spTree>
    <p:extLst>
      <p:ext uri="{BB962C8B-B14F-4D97-AF65-F5344CB8AC3E}">
        <p14:creationId xmlns:p14="http://schemas.microsoft.com/office/powerpoint/2010/main" val="332078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8CA6DC-B338-495D-9C85-B4C12ADA5690}" type="slidenum">
              <a:rPr lang="en-US" smtClean="0"/>
              <a:t>8</a:t>
            </a:fld>
            <a:endParaRPr lang="en-US"/>
          </a:p>
        </p:txBody>
      </p:sp>
    </p:spTree>
    <p:extLst>
      <p:ext uri="{BB962C8B-B14F-4D97-AF65-F5344CB8AC3E}">
        <p14:creationId xmlns:p14="http://schemas.microsoft.com/office/powerpoint/2010/main" val="3558133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FA1E6-2F70-0357-9ADD-740D377C7C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B56332-AD9D-AB67-23B9-250894C94D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81A8D0-1250-1CCD-1853-122FB7ECDC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57812B-9E36-02C2-0A1E-5B6D937C6910}"/>
              </a:ext>
            </a:extLst>
          </p:cNvPr>
          <p:cNvSpPr>
            <a:spLocks noGrp="1"/>
          </p:cNvSpPr>
          <p:nvPr>
            <p:ph type="sldNum" sz="quarter" idx="5"/>
          </p:nvPr>
        </p:nvSpPr>
        <p:spPr/>
        <p:txBody>
          <a:bodyPr/>
          <a:lstStyle/>
          <a:p>
            <a:fld id="{038CA6DC-B338-495D-9C85-B4C12ADA5690}" type="slidenum">
              <a:rPr lang="en-US" smtClean="0"/>
              <a:t>11</a:t>
            </a:fld>
            <a:endParaRPr lang="en-US"/>
          </a:p>
        </p:txBody>
      </p:sp>
    </p:spTree>
    <p:extLst>
      <p:ext uri="{BB962C8B-B14F-4D97-AF65-F5344CB8AC3E}">
        <p14:creationId xmlns:p14="http://schemas.microsoft.com/office/powerpoint/2010/main" val="3659440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E57B-060C-F042-982E-C9397BF945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9BF5E6-7C4C-C426-4075-44CE874A45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72D1EB-932B-01AA-BEA5-243C6980446E}"/>
              </a:ext>
            </a:extLst>
          </p:cNvPr>
          <p:cNvSpPr>
            <a:spLocks noGrp="1"/>
          </p:cNvSpPr>
          <p:nvPr>
            <p:ph type="dt" sz="half" idx="10"/>
          </p:nvPr>
        </p:nvSpPr>
        <p:spPr/>
        <p:txBody>
          <a:bodyPr/>
          <a:lstStyle/>
          <a:p>
            <a:fld id="{802F873B-CB88-4A7E-A9CB-0642AF0BDAD8}" type="datetimeFigureOut">
              <a:rPr lang="en-US" smtClean="0"/>
              <a:t>5/22/2025</a:t>
            </a:fld>
            <a:endParaRPr lang="en-US"/>
          </a:p>
        </p:txBody>
      </p:sp>
      <p:sp>
        <p:nvSpPr>
          <p:cNvPr id="5" name="Footer Placeholder 4">
            <a:extLst>
              <a:ext uri="{FF2B5EF4-FFF2-40B4-BE49-F238E27FC236}">
                <a16:creationId xmlns:a16="http://schemas.microsoft.com/office/drawing/2014/main" id="{C40D197C-CECA-D631-B6FF-C5FF50978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50C944-BE72-E32D-1DF2-70E5C2C230F7}"/>
              </a:ext>
            </a:extLst>
          </p:cNvPr>
          <p:cNvSpPr>
            <a:spLocks noGrp="1"/>
          </p:cNvSpPr>
          <p:nvPr>
            <p:ph type="sldNum" sz="quarter" idx="12"/>
          </p:nvPr>
        </p:nvSpPr>
        <p:spPr/>
        <p:txBody>
          <a:bodyPr/>
          <a:lstStyle/>
          <a:p>
            <a:fld id="{C9911C55-AC56-4DB1-8316-85FD9FF84EBD}" type="slidenum">
              <a:rPr lang="en-US" smtClean="0"/>
              <a:t>‹#›</a:t>
            </a:fld>
            <a:endParaRPr lang="en-US"/>
          </a:p>
        </p:txBody>
      </p:sp>
    </p:spTree>
    <p:extLst>
      <p:ext uri="{BB962C8B-B14F-4D97-AF65-F5344CB8AC3E}">
        <p14:creationId xmlns:p14="http://schemas.microsoft.com/office/powerpoint/2010/main" val="2566120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B7B1-5C09-6C8B-CDC8-F6D114D588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75EFDB-9072-FE4C-23AC-609C965580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23692C-A82B-C4FF-49AE-A1076034CB69}"/>
              </a:ext>
            </a:extLst>
          </p:cNvPr>
          <p:cNvSpPr>
            <a:spLocks noGrp="1"/>
          </p:cNvSpPr>
          <p:nvPr>
            <p:ph type="dt" sz="half" idx="10"/>
          </p:nvPr>
        </p:nvSpPr>
        <p:spPr/>
        <p:txBody>
          <a:bodyPr/>
          <a:lstStyle/>
          <a:p>
            <a:fld id="{802F873B-CB88-4A7E-A9CB-0642AF0BDAD8}" type="datetimeFigureOut">
              <a:rPr lang="en-US" smtClean="0"/>
              <a:t>5/22/2025</a:t>
            </a:fld>
            <a:endParaRPr lang="en-US"/>
          </a:p>
        </p:txBody>
      </p:sp>
      <p:sp>
        <p:nvSpPr>
          <p:cNvPr id="5" name="Footer Placeholder 4">
            <a:extLst>
              <a:ext uri="{FF2B5EF4-FFF2-40B4-BE49-F238E27FC236}">
                <a16:creationId xmlns:a16="http://schemas.microsoft.com/office/drawing/2014/main" id="{E2CAE470-0B03-BE7F-42DC-3C3B78A13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B8F65-2221-229C-3A0B-CE15DD31E3A9}"/>
              </a:ext>
            </a:extLst>
          </p:cNvPr>
          <p:cNvSpPr>
            <a:spLocks noGrp="1"/>
          </p:cNvSpPr>
          <p:nvPr>
            <p:ph type="sldNum" sz="quarter" idx="12"/>
          </p:nvPr>
        </p:nvSpPr>
        <p:spPr/>
        <p:txBody>
          <a:bodyPr/>
          <a:lstStyle/>
          <a:p>
            <a:fld id="{C9911C55-AC56-4DB1-8316-85FD9FF84EBD}" type="slidenum">
              <a:rPr lang="en-US" smtClean="0"/>
              <a:t>‹#›</a:t>
            </a:fld>
            <a:endParaRPr lang="en-US"/>
          </a:p>
        </p:txBody>
      </p:sp>
    </p:spTree>
    <p:extLst>
      <p:ext uri="{BB962C8B-B14F-4D97-AF65-F5344CB8AC3E}">
        <p14:creationId xmlns:p14="http://schemas.microsoft.com/office/powerpoint/2010/main" val="1843019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E2CE6-F69E-0EA4-85B0-D69158F2F8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60ECA4-A966-EC26-4B96-A30C7FDE5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E63992-E6B2-3236-298E-DAA42322D345}"/>
              </a:ext>
            </a:extLst>
          </p:cNvPr>
          <p:cNvSpPr>
            <a:spLocks noGrp="1"/>
          </p:cNvSpPr>
          <p:nvPr>
            <p:ph type="dt" sz="half" idx="10"/>
          </p:nvPr>
        </p:nvSpPr>
        <p:spPr/>
        <p:txBody>
          <a:bodyPr/>
          <a:lstStyle/>
          <a:p>
            <a:fld id="{802F873B-CB88-4A7E-A9CB-0642AF0BDAD8}" type="datetimeFigureOut">
              <a:rPr lang="en-US" smtClean="0"/>
              <a:t>5/22/2025</a:t>
            </a:fld>
            <a:endParaRPr lang="en-US"/>
          </a:p>
        </p:txBody>
      </p:sp>
      <p:sp>
        <p:nvSpPr>
          <p:cNvPr id="5" name="Footer Placeholder 4">
            <a:extLst>
              <a:ext uri="{FF2B5EF4-FFF2-40B4-BE49-F238E27FC236}">
                <a16:creationId xmlns:a16="http://schemas.microsoft.com/office/drawing/2014/main" id="{9CB672DB-6F8D-3DCC-605F-919F5D3B2B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2C4A8-CE21-42C5-5573-4A0AF134BB9A}"/>
              </a:ext>
            </a:extLst>
          </p:cNvPr>
          <p:cNvSpPr>
            <a:spLocks noGrp="1"/>
          </p:cNvSpPr>
          <p:nvPr>
            <p:ph type="sldNum" sz="quarter" idx="12"/>
          </p:nvPr>
        </p:nvSpPr>
        <p:spPr/>
        <p:txBody>
          <a:bodyPr/>
          <a:lstStyle/>
          <a:p>
            <a:fld id="{C9911C55-AC56-4DB1-8316-85FD9FF84EBD}" type="slidenum">
              <a:rPr lang="en-US" smtClean="0"/>
              <a:t>‹#›</a:t>
            </a:fld>
            <a:endParaRPr lang="en-US"/>
          </a:p>
        </p:txBody>
      </p:sp>
    </p:spTree>
    <p:extLst>
      <p:ext uri="{BB962C8B-B14F-4D97-AF65-F5344CB8AC3E}">
        <p14:creationId xmlns:p14="http://schemas.microsoft.com/office/powerpoint/2010/main" val="342680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BD17-7E23-527C-2A1B-6097A8A219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CA1A28-8FF9-147F-C156-0C43C21356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D8C26-742C-DE85-4761-D69B0D00E129}"/>
              </a:ext>
            </a:extLst>
          </p:cNvPr>
          <p:cNvSpPr>
            <a:spLocks noGrp="1"/>
          </p:cNvSpPr>
          <p:nvPr>
            <p:ph type="dt" sz="half" idx="10"/>
          </p:nvPr>
        </p:nvSpPr>
        <p:spPr/>
        <p:txBody>
          <a:bodyPr/>
          <a:lstStyle/>
          <a:p>
            <a:fld id="{802F873B-CB88-4A7E-A9CB-0642AF0BDAD8}" type="datetimeFigureOut">
              <a:rPr lang="en-US" smtClean="0"/>
              <a:t>5/22/2025</a:t>
            </a:fld>
            <a:endParaRPr lang="en-US"/>
          </a:p>
        </p:txBody>
      </p:sp>
      <p:sp>
        <p:nvSpPr>
          <p:cNvPr id="5" name="Footer Placeholder 4">
            <a:extLst>
              <a:ext uri="{FF2B5EF4-FFF2-40B4-BE49-F238E27FC236}">
                <a16:creationId xmlns:a16="http://schemas.microsoft.com/office/drawing/2014/main" id="{274324BF-2F2A-DE61-4293-52F485BDDF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9A920-A10A-91D3-0E9E-5338CA5A7F7F}"/>
              </a:ext>
            </a:extLst>
          </p:cNvPr>
          <p:cNvSpPr>
            <a:spLocks noGrp="1"/>
          </p:cNvSpPr>
          <p:nvPr>
            <p:ph type="sldNum" sz="quarter" idx="12"/>
          </p:nvPr>
        </p:nvSpPr>
        <p:spPr/>
        <p:txBody>
          <a:bodyPr/>
          <a:lstStyle/>
          <a:p>
            <a:fld id="{C9911C55-AC56-4DB1-8316-85FD9FF84EBD}" type="slidenum">
              <a:rPr lang="en-US" smtClean="0"/>
              <a:t>‹#›</a:t>
            </a:fld>
            <a:endParaRPr lang="en-US"/>
          </a:p>
        </p:txBody>
      </p:sp>
    </p:spTree>
    <p:extLst>
      <p:ext uri="{BB962C8B-B14F-4D97-AF65-F5344CB8AC3E}">
        <p14:creationId xmlns:p14="http://schemas.microsoft.com/office/powerpoint/2010/main" val="356859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D7C2A-6182-6B48-875C-E9F91A6B33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FE7149-12BB-BA2B-610C-C61CD7C45E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EEBF2C-C238-3ED2-6BA1-358C46EE0FDC}"/>
              </a:ext>
            </a:extLst>
          </p:cNvPr>
          <p:cNvSpPr>
            <a:spLocks noGrp="1"/>
          </p:cNvSpPr>
          <p:nvPr>
            <p:ph type="dt" sz="half" idx="10"/>
          </p:nvPr>
        </p:nvSpPr>
        <p:spPr/>
        <p:txBody>
          <a:bodyPr/>
          <a:lstStyle/>
          <a:p>
            <a:fld id="{802F873B-CB88-4A7E-A9CB-0642AF0BDAD8}" type="datetimeFigureOut">
              <a:rPr lang="en-US" smtClean="0"/>
              <a:t>5/22/2025</a:t>
            </a:fld>
            <a:endParaRPr lang="en-US"/>
          </a:p>
        </p:txBody>
      </p:sp>
      <p:sp>
        <p:nvSpPr>
          <p:cNvPr id="5" name="Footer Placeholder 4">
            <a:extLst>
              <a:ext uri="{FF2B5EF4-FFF2-40B4-BE49-F238E27FC236}">
                <a16:creationId xmlns:a16="http://schemas.microsoft.com/office/drawing/2014/main" id="{83162AD7-D299-F54E-782C-992EDC714F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C1069-A546-EA0F-3F04-EC7A1A2B9AA4}"/>
              </a:ext>
            </a:extLst>
          </p:cNvPr>
          <p:cNvSpPr>
            <a:spLocks noGrp="1"/>
          </p:cNvSpPr>
          <p:nvPr>
            <p:ph type="sldNum" sz="quarter" idx="12"/>
          </p:nvPr>
        </p:nvSpPr>
        <p:spPr/>
        <p:txBody>
          <a:bodyPr/>
          <a:lstStyle/>
          <a:p>
            <a:fld id="{C9911C55-AC56-4DB1-8316-85FD9FF84EBD}" type="slidenum">
              <a:rPr lang="en-US" smtClean="0"/>
              <a:t>‹#›</a:t>
            </a:fld>
            <a:endParaRPr lang="en-US"/>
          </a:p>
        </p:txBody>
      </p:sp>
    </p:spTree>
    <p:extLst>
      <p:ext uri="{BB962C8B-B14F-4D97-AF65-F5344CB8AC3E}">
        <p14:creationId xmlns:p14="http://schemas.microsoft.com/office/powerpoint/2010/main" val="333032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7C6AA-F30B-CDDE-D5C9-4F6BC7717E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3A0E4C-E6B5-5DB6-9E54-DF954547AB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6BBCA4-3BA7-43BA-DBA0-A47636CDBD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E6F737-F1E0-462E-042F-724CCBF55006}"/>
              </a:ext>
            </a:extLst>
          </p:cNvPr>
          <p:cNvSpPr>
            <a:spLocks noGrp="1"/>
          </p:cNvSpPr>
          <p:nvPr>
            <p:ph type="dt" sz="half" idx="10"/>
          </p:nvPr>
        </p:nvSpPr>
        <p:spPr/>
        <p:txBody>
          <a:bodyPr/>
          <a:lstStyle/>
          <a:p>
            <a:fld id="{802F873B-CB88-4A7E-A9CB-0642AF0BDAD8}" type="datetimeFigureOut">
              <a:rPr lang="en-US" smtClean="0"/>
              <a:t>5/22/2025</a:t>
            </a:fld>
            <a:endParaRPr lang="en-US"/>
          </a:p>
        </p:txBody>
      </p:sp>
      <p:sp>
        <p:nvSpPr>
          <p:cNvPr id="6" name="Footer Placeholder 5">
            <a:extLst>
              <a:ext uri="{FF2B5EF4-FFF2-40B4-BE49-F238E27FC236}">
                <a16:creationId xmlns:a16="http://schemas.microsoft.com/office/drawing/2014/main" id="{B3EB7FCB-15F1-02B2-7F27-E0509132AA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64F0A0-E93E-67A1-ED77-23A5E0166DED}"/>
              </a:ext>
            </a:extLst>
          </p:cNvPr>
          <p:cNvSpPr>
            <a:spLocks noGrp="1"/>
          </p:cNvSpPr>
          <p:nvPr>
            <p:ph type="sldNum" sz="quarter" idx="12"/>
          </p:nvPr>
        </p:nvSpPr>
        <p:spPr/>
        <p:txBody>
          <a:bodyPr/>
          <a:lstStyle/>
          <a:p>
            <a:fld id="{C9911C55-AC56-4DB1-8316-85FD9FF84EBD}" type="slidenum">
              <a:rPr lang="en-US" smtClean="0"/>
              <a:t>‹#›</a:t>
            </a:fld>
            <a:endParaRPr lang="en-US"/>
          </a:p>
        </p:txBody>
      </p:sp>
    </p:spTree>
    <p:extLst>
      <p:ext uri="{BB962C8B-B14F-4D97-AF65-F5344CB8AC3E}">
        <p14:creationId xmlns:p14="http://schemas.microsoft.com/office/powerpoint/2010/main" val="216341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653B-C337-0E66-B9D8-8544A38631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D22E10-C4A6-5BAC-F1E2-F0ADE626AE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76E43D-7E49-2085-A31F-C27E0EB0BE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444A5A-3C43-BDC3-1C7A-AE3A974F44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946A16-A1FB-D198-5BDA-1DBCCF4BA3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EFC53C-9D90-4A0F-12F9-A9F8DFE63540}"/>
              </a:ext>
            </a:extLst>
          </p:cNvPr>
          <p:cNvSpPr>
            <a:spLocks noGrp="1"/>
          </p:cNvSpPr>
          <p:nvPr>
            <p:ph type="dt" sz="half" idx="10"/>
          </p:nvPr>
        </p:nvSpPr>
        <p:spPr/>
        <p:txBody>
          <a:bodyPr/>
          <a:lstStyle/>
          <a:p>
            <a:fld id="{802F873B-CB88-4A7E-A9CB-0642AF0BDAD8}" type="datetimeFigureOut">
              <a:rPr lang="en-US" smtClean="0"/>
              <a:t>5/22/2025</a:t>
            </a:fld>
            <a:endParaRPr lang="en-US"/>
          </a:p>
        </p:txBody>
      </p:sp>
      <p:sp>
        <p:nvSpPr>
          <p:cNvPr id="8" name="Footer Placeholder 7">
            <a:extLst>
              <a:ext uri="{FF2B5EF4-FFF2-40B4-BE49-F238E27FC236}">
                <a16:creationId xmlns:a16="http://schemas.microsoft.com/office/drawing/2014/main" id="{B575EA45-B3CD-F09C-56A5-3967D32BBE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4B0342-D700-1705-25A5-A2C35E23F8EA}"/>
              </a:ext>
            </a:extLst>
          </p:cNvPr>
          <p:cNvSpPr>
            <a:spLocks noGrp="1"/>
          </p:cNvSpPr>
          <p:nvPr>
            <p:ph type="sldNum" sz="quarter" idx="12"/>
          </p:nvPr>
        </p:nvSpPr>
        <p:spPr/>
        <p:txBody>
          <a:bodyPr/>
          <a:lstStyle/>
          <a:p>
            <a:fld id="{C9911C55-AC56-4DB1-8316-85FD9FF84EBD}" type="slidenum">
              <a:rPr lang="en-US" smtClean="0"/>
              <a:t>‹#›</a:t>
            </a:fld>
            <a:endParaRPr lang="en-US"/>
          </a:p>
        </p:txBody>
      </p:sp>
    </p:spTree>
    <p:extLst>
      <p:ext uri="{BB962C8B-B14F-4D97-AF65-F5344CB8AC3E}">
        <p14:creationId xmlns:p14="http://schemas.microsoft.com/office/powerpoint/2010/main" val="1169711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1124-BA92-6541-079F-70EAEE1D3F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AAC6E6-6091-A856-2E44-E72CB4EF15D5}"/>
              </a:ext>
            </a:extLst>
          </p:cNvPr>
          <p:cNvSpPr>
            <a:spLocks noGrp="1"/>
          </p:cNvSpPr>
          <p:nvPr>
            <p:ph type="dt" sz="half" idx="10"/>
          </p:nvPr>
        </p:nvSpPr>
        <p:spPr/>
        <p:txBody>
          <a:bodyPr/>
          <a:lstStyle/>
          <a:p>
            <a:fld id="{802F873B-CB88-4A7E-A9CB-0642AF0BDAD8}" type="datetimeFigureOut">
              <a:rPr lang="en-US" smtClean="0"/>
              <a:t>5/22/2025</a:t>
            </a:fld>
            <a:endParaRPr lang="en-US"/>
          </a:p>
        </p:txBody>
      </p:sp>
      <p:sp>
        <p:nvSpPr>
          <p:cNvPr id="4" name="Footer Placeholder 3">
            <a:extLst>
              <a:ext uri="{FF2B5EF4-FFF2-40B4-BE49-F238E27FC236}">
                <a16:creationId xmlns:a16="http://schemas.microsoft.com/office/drawing/2014/main" id="{65E73D49-FD7A-9D36-25E8-4A4FBD2251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24EE69-DC83-D6C1-F018-8AD85EEEB271}"/>
              </a:ext>
            </a:extLst>
          </p:cNvPr>
          <p:cNvSpPr>
            <a:spLocks noGrp="1"/>
          </p:cNvSpPr>
          <p:nvPr>
            <p:ph type="sldNum" sz="quarter" idx="12"/>
          </p:nvPr>
        </p:nvSpPr>
        <p:spPr/>
        <p:txBody>
          <a:bodyPr/>
          <a:lstStyle/>
          <a:p>
            <a:fld id="{C9911C55-AC56-4DB1-8316-85FD9FF84EBD}" type="slidenum">
              <a:rPr lang="en-US" smtClean="0"/>
              <a:t>‹#›</a:t>
            </a:fld>
            <a:endParaRPr lang="en-US"/>
          </a:p>
        </p:txBody>
      </p:sp>
    </p:spTree>
    <p:extLst>
      <p:ext uri="{BB962C8B-B14F-4D97-AF65-F5344CB8AC3E}">
        <p14:creationId xmlns:p14="http://schemas.microsoft.com/office/powerpoint/2010/main" val="2473583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369C4A-FF1C-D212-AECE-30FE1779EADC}"/>
              </a:ext>
            </a:extLst>
          </p:cNvPr>
          <p:cNvSpPr>
            <a:spLocks noGrp="1"/>
          </p:cNvSpPr>
          <p:nvPr>
            <p:ph type="dt" sz="half" idx="10"/>
          </p:nvPr>
        </p:nvSpPr>
        <p:spPr/>
        <p:txBody>
          <a:bodyPr/>
          <a:lstStyle/>
          <a:p>
            <a:fld id="{802F873B-CB88-4A7E-A9CB-0642AF0BDAD8}" type="datetimeFigureOut">
              <a:rPr lang="en-US" smtClean="0"/>
              <a:t>5/22/2025</a:t>
            </a:fld>
            <a:endParaRPr lang="en-US"/>
          </a:p>
        </p:txBody>
      </p:sp>
      <p:sp>
        <p:nvSpPr>
          <p:cNvPr id="3" name="Footer Placeholder 2">
            <a:extLst>
              <a:ext uri="{FF2B5EF4-FFF2-40B4-BE49-F238E27FC236}">
                <a16:creationId xmlns:a16="http://schemas.microsoft.com/office/drawing/2014/main" id="{DFE84BDD-F1DB-5950-103B-BB72194EE6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A8D359-6A40-AACF-3EEB-3D484103B076}"/>
              </a:ext>
            </a:extLst>
          </p:cNvPr>
          <p:cNvSpPr>
            <a:spLocks noGrp="1"/>
          </p:cNvSpPr>
          <p:nvPr>
            <p:ph type="sldNum" sz="quarter" idx="12"/>
          </p:nvPr>
        </p:nvSpPr>
        <p:spPr/>
        <p:txBody>
          <a:bodyPr/>
          <a:lstStyle/>
          <a:p>
            <a:fld id="{C9911C55-AC56-4DB1-8316-85FD9FF84EBD}" type="slidenum">
              <a:rPr lang="en-US" smtClean="0"/>
              <a:t>‹#›</a:t>
            </a:fld>
            <a:endParaRPr lang="en-US"/>
          </a:p>
        </p:txBody>
      </p:sp>
    </p:spTree>
    <p:extLst>
      <p:ext uri="{BB962C8B-B14F-4D97-AF65-F5344CB8AC3E}">
        <p14:creationId xmlns:p14="http://schemas.microsoft.com/office/powerpoint/2010/main" val="2092201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02E9C-14F8-7ACB-90ED-17C2C5033B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A58571-9257-4140-758E-334FA98B3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F6CCF9-E77E-9D78-CBB8-9D1FCEFC8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06F4E4-4857-F1C7-9CA5-705058D46798}"/>
              </a:ext>
            </a:extLst>
          </p:cNvPr>
          <p:cNvSpPr>
            <a:spLocks noGrp="1"/>
          </p:cNvSpPr>
          <p:nvPr>
            <p:ph type="dt" sz="half" idx="10"/>
          </p:nvPr>
        </p:nvSpPr>
        <p:spPr/>
        <p:txBody>
          <a:bodyPr/>
          <a:lstStyle/>
          <a:p>
            <a:fld id="{802F873B-CB88-4A7E-A9CB-0642AF0BDAD8}" type="datetimeFigureOut">
              <a:rPr lang="en-US" smtClean="0"/>
              <a:t>5/22/2025</a:t>
            </a:fld>
            <a:endParaRPr lang="en-US"/>
          </a:p>
        </p:txBody>
      </p:sp>
      <p:sp>
        <p:nvSpPr>
          <p:cNvPr id="6" name="Footer Placeholder 5">
            <a:extLst>
              <a:ext uri="{FF2B5EF4-FFF2-40B4-BE49-F238E27FC236}">
                <a16:creationId xmlns:a16="http://schemas.microsoft.com/office/drawing/2014/main" id="{DAFDEC19-FBA7-1622-66F1-0403824D8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E2938F-48AF-F5CC-C494-24548C3637F8}"/>
              </a:ext>
            </a:extLst>
          </p:cNvPr>
          <p:cNvSpPr>
            <a:spLocks noGrp="1"/>
          </p:cNvSpPr>
          <p:nvPr>
            <p:ph type="sldNum" sz="quarter" idx="12"/>
          </p:nvPr>
        </p:nvSpPr>
        <p:spPr/>
        <p:txBody>
          <a:bodyPr/>
          <a:lstStyle/>
          <a:p>
            <a:fld id="{C9911C55-AC56-4DB1-8316-85FD9FF84EBD}" type="slidenum">
              <a:rPr lang="en-US" smtClean="0"/>
              <a:t>‹#›</a:t>
            </a:fld>
            <a:endParaRPr lang="en-US"/>
          </a:p>
        </p:txBody>
      </p:sp>
    </p:spTree>
    <p:extLst>
      <p:ext uri="{BB962C8B-B14F-4D97-AF65-F5344CB8AC3E}">
        <p14:creationId xmlns:p14="http://schemas.microsoft.com/office/powerpoint/2010/main" val="3523933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D3EF-EA30-8FD9-9E70-ED5C593A3E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236B15-8926-5654-0E43-CC7107D998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1C76D2-12EE-487C-B34B-D8038A242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230DB8-6394-4211-358B-1B2CAFE4D929}"/>
              </a:ext>
            </a:extLst>
          </p:cNvPr>
          <p:cNvSpPr>
            <a:spLocks noGrp="1"/>
          </p:cNvSpPr>
          <p:nvPr>
            <p:ph type="dt" sz="half" idx="10"/>
          </p:nvPr>
        </p:nvSpPr>
        <p:spPr/>
        <p:txBody>
          <a:bodyPr/>
          <a:lstStyle/>
          <a:p>
            <a:fld id="{802F873B-CB88-4A7E-A9CB-0642AF0BDAD8}" type="datetimeFigureOut">
              <a:rPr lang="en-US" smtClean="0"/>
              <a:t>5/22/2025</a:t>
            </a:fld>
            <a:endParaRPr lang="en-US"/>
          </a:p>
        </p:txBody>
      </p:sp>
      <p:sp>
        <p:nvSpPr>
          <p:cNvPr id="6" name="Footer Placeholder 5">
            <a:extLst>
              <a:ext uri="{FF2B5EF4-FFF2-40B4-BE49-F238E27FC236}">
                <a16:creationId xmlns:a16="http://schemas.microsoft.com/office/drawing/2014/main" id="{1293360F-B780-2C72-E009-4FEE8485C9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54FB02-D707-FF34-4A39-339E867EE8AC}"/>
              </a:ext>
            </a:extLst>
          </p:cNvPr>
          <p:cNvSpPr>
            <a:spLocks noGrp="1"/>
          </p:cNvSpPr>
          <p:nvPr>
            <p:ph type="sldNum" sz="quarter" idx="12"/>
          </p:nvPr>
        </p:nvSpPr>
        <p:spPr/>
        <p:txBody>
          <a:bodyPr/>
          <a:lstStyle/>
          <a:p>
            <a:fld id="{C9911C55-AC56-4DB1-8316-85FD9FF84EBD}" type="slidenum">
              <a:rPr lang="en-US" smtClean="0"/>
              <a:t>‹#›</a:t>
            </a:fld>
            <a:endParaRPr lang="en-US"/>
          </a:p>
        </p:txBody>
      </p:sp>
    </p:spTree>
    <p:extLst>
      <p:ext uri="{BB962C8B-B14F-4D97-AF65-F5344CB8AC3E}">
        <p14:creationId xmlns:p14="http://schemas.microsoft.com/office/powerpoint/2010/main" val="1370734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8C5556-5B52-D813-875A-24839AA32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B82773-6EB6-D5D1-E519-C31B8EEDF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67D382-0327-0742-A56A-0535672146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02F873B-CB88-4A7E-A9CB-0642AF0BDAD8}" type="datetimeFigureOut">
              <a:rPr lang="en-US" smtClean="0"/>
              <a:t>5/22/2025</a:t>
            </a:fld>
            <a:endParaRPr lang="en-US"/>
          </a:p>
        </p:txBody>
      </p:sp>
      <p:sp>
        <p:nvSpPr>
          <p:cNvPr id="5" name="Footer Placeholder 4">
            <a:extLst>
              <a:ext uri="{FF2B5EF4-FFF2-40B4-BE49-F238E27FC236}">
                <a16:creationId xmlns:a16="http://schemas.microsoft.com/office/drawing/2014/main" id="{E6912195-4C74-3CC8-F7A2-3524C59954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3933170-1BB5-64A1-392D-F9ED4964FB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911C55-AC56-4DB1-8316-85FD9FF84EBD}" type="slidenum">
              <a:rPr lang="en-US" smtClean="0"/>
              <a:t>‹#›</a:t>
            </a:fld>
            <a:endParaRPr lang="en-US"/>
          </a:p>
        </p:txBody>
      </p:sp>
    </p:spTree>
    <p:extLst>
      <p:ext uri="{BB962C8B-B14F-4D97-AF65-F5344CB8AC3E}">
        <p14:creationId xmlns:p14="http://schemas.microsoft.com/office/powerpoint/2010/main" val="2460999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photos/baby-mother-mom-and-baby-family-1178575/"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ialisb.com/understanding-blood-pressure-causes-effects-and-management/"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934C0D-0792-EEAC-D1B4-FDD14533EA9A}"/>
              </a:ext>
            </a:extLst>
          </p:cNvPr>
          <p:cNvSpPr>
            <a:spLocks noGrp="1"/>
          </p:cNvSpPr>
          <p:nvPr>
            <p:ph type="ctrTitle"/>
          </p:nvPr>
        </p:nvSpPr>
        <p:spPr>
          <a:xfrm>
            <a:off x="890338" y="640080"/>
            <a:ext cx="3734014" cy="3566160"/>
          </a:xfrm>
        </p:spPr>
        <p:txBody>
          <a:bodyPr anchor="b">
            <a:normAutofit/>
          </a:bodyPr>
          <a:lstStyle/>
          <a:p>
            <a:pPr algn="l"/>
            <a:r>
              <a:rPr lang="en-US" sz="5000" dirty="0"/>
              <a:t>IoT Based Mother and Fetus Health Care Monitoring</a:t>
            </a:r>
          </a:p>
        </p:txBody>
      </p:sp>
      <p:sp>
        <p:nvSpPr>
          <p:cNvPr id="3" name="Subtitle 2">
            <a:extLst>
              <a:ext uri="{FF2B5EF4-FFF2-40B4-BE49-F238E27FC236}">
                <a16:creationId xmlns:a16="http://schemas.microsoft.com/office/drawing/2014/main" id="{7AF9285C-0F8F-3FC1-105E-A2AC35EF8F7D}"/>
              </a:ext>
            </a:extLst>
          </p:cNvPr>
          <p:cNvSpPr>
            <a:spLocks noGrp="1"/>
          </p:cNvSpPr>
          <p:nvPr>
            <p:ph type="subTitle" idx="1"/>
          </p:nvPr>
        </p:nvSpPr>
        <p:spPr>
          <a:xfrm>
            <a:off x="890339" y="4636008"/>
            <a:ext cx="3734014" cy="1572768"/>
          </a:xfrm>
        </p:spPr>
        <p:txBody>
          <a:bodyPr>
            <a:normAutofit/>
          </a:bodyPr>
          <a:lstStyle/>
          <a:p>
            <a:pPr algn="l"/>
            <a:r>
              <a:rPr lang="en-US" dirty="0"/>
              <a:t>By Khurram Shahzad</a:t>
            </a:r>
            <a:endParaRPr lang="en-US"/>
          </a:p>
          <a:p>
            <a:pPr algn="l"/>
            <a:r>
              <a:rPr lang="en-US" dirty="0"/>
              <a:t>Reg 04072212029</a:t>
            </a:r>
            <a:endParaRPr lang="en-US"/>
          </a:p>
        </p:txBody>
      </p:sp>
      <p:sp>
        <p:nvSpPr>
          <p:cNvPr id="1033"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9F48DDC0-87A5-9694-7214-AF45744ED385}"/>
              </a:ext>
            </a:extLst>
          </p:cNvPr>
          <p:cNvPicPr>
            <a:picLocks noChangeAspect="1" noChangeArrowheads="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9840" r="9840"/>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84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D851FF-8D42-33F3-7E10-5C0E8A4A6114}"/>
              </a:ext>
            </a:extLst>
          </p:cNvPr>
          <p:cNvSpPr>
            <a:spLocks noGrp="1"/>
          </p:cNvSpPr>
          <p:nvPr>
            <p:ph type="title"/>
          </p:nvPr>
        </p:nvSpPr>
        <p:spPr>
          <a:xfrm>
            <a:off x="640080" y="325369"/>
            <a:ext cx="4368602" cy="1956841"/>
          </a:xfrm>
        </p:spPr>
        <p:txBody>
          <a:bodyPr anchor="b">
            <a:normAutofit/>
          </a:bodyPr>
          <a:lstStyle/>
          <a:p>
            <a:r>
              <a:rPr lang="en-US" sz="5400"/>
              <a:t>Heart Rate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1D34AE-B84E-597E-4446-F51876972DAE}"/>
              </a:ext>
            </a:extLst>
          </p:cNvPr>
          <p:cNvSpPr>
            <a:spLocks noGrp="1"/>
          </p:cNvSpPr>
          <p:nvPr>
            <p:ph idx="1"/>
          </p:nvPr>
        </p:nvSpPr>
        <p:spPr>
          <a:xfrm>
            <a:off x="640080" y="2872899"/>
            <a:ext cx="4243589" cy="3320668"/>
          </a:xfrm>
        </p:spPr>
        <p:txBody>
          <a:bodyPr>
            <a:normAutofit/>
          </a:bodyPr>
          <a:lstStyle/>
          <a:p>
            <a:r>
              <a:rPr lang="en-US" sz="2200" dirty="0"/>
              <a:t>The best position to measure the heart rate of the mother is over the chest.</a:t>
            </a:r>
          </a:p>
          <a:p>
            <a:r>
              <a:rPr lang="en-US" sz="2200" dirty="0"/>
              <a:t>The sensor that is available to measure the heart rate is MAX30102</a:t>
            </a:r>
          </a:p>
        </p:txBody>
      </p:sp>
      <p:pic>
        <p:nvPicPr>
          <p:cNvPr id="5" name="Picture 4" descr="A picture of an electromagnetic radiation">
            <a:extLst>
              <a:ext uri="{FF2B5EF4-FFF2-40B4-BE49-F238E27FC236}">
                <a16:creationId xmlns:a16="http://schemas.microsoft.com/office/drawing/2014/main" id="{B0D64493-743D-132B-5D73-D7AB9ADC2FC5}"/>
              </a:ext>
            </a:extLst>
          </p:cNvPr>
          <p:cNvPicPr>
            <a:picLocks noChangeAspect="1"/>
          </p:cNvPicPr>
          <p:nvPr/>
        </p:nvPicPr>
        <p:blipFill>
          <a:blip r:embed="rId2"/>
          <a:srcRect l="16954" r="15844" b="2"/>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62041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BAA472-7B4D-800C-4AB8-E3B48C9DA5C1}"/>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D7140B-8CA3-8AAF-BB8E-36E490BDA11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Heart Rate + Oxygen Sensor</a:t>
            </a:r>
          </a:p>
        </p:txBody>
      </p:sp>
      <p:sp>
        <p:nvSpPr>
          <p:cNvPr id="2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33F310AE-755E-BB36-32C6-10F6B56A7F17}"/>
              </a:ext>
            </a:extLst>
          </p:cNvPr>
          <p:cNvGraphicFramePr>
            <a:graphicFrameLocks/>
          </p:cNvGraphicFramePr>
          <p:nvPr>
            <p:extLst>
              <p:ext uri="{D42A27DB-BD31-4B8C-83A1-F6EECF244321}">
                <p14:modId xmlns:p14="http://schemas.microsoft.com/office/powerpoint/2010/main" val="1745063571"/>
              </p:ext>
            </p:extLst>
          </p:nvPr>
        </p:nvGraphicFramePr>
        <p:xfrm>
          <a:off x="4654296" y="1149138"/>
          <a:ext cx="7214617" cy="4532299"/>
        </p:xfrm>
        <a:graphic>
          <a:graphicData uri="http://schemas.openxmlformats.org/drawingml/2006/table">
            <a:tbl>
              <a:tblPr firstRow="1" bandRow="1">
                <a:tableStyleId>{5C22544A-7EE6-4342-B048-85BDC9FD1C3A}</a:tableStyleId>
              </a:tblPr>
              <a:tblGrid>
                <a:gridCol w="1809141">
                  <a:extLst>
                    <a:ext uri="{9D8B030D-6E8A-4147-A177-3AD203B41FA5}">
                      <a16:colId xmlns:a16="http://schemas.microsoft.com/office/drawing/2014/main" val="3085279185"/>
                    </a:ext>
                  </a:extLst>
                </a:gridCol>
                <a:gridCol w="5405476">
                  <a:extLst>
                    <a:ext uri="{9D8B030D-6E8A-4147-A177-3AD203B41FA5}">
                      <a16:colId xmlns:a16="http://schemas.microsoft.com/office/drawing/2014/main" val="1952196321"/>
                    </a:ext>
                  </a:extLst>
                </a:gridCol>
              </a:tblGrid>
              <a:tr h="310659">
                <a:tc>
                  <a:txBody>
                    <a:bodyPr/>
                    <a:lstStyle/>
                    <a:p>
                      <a:pPr algn="ctr"/>
                      <a:r>
                        <a:rPr lang="en-US" sz="1400"/>
                        <a:t>Factors</a:t>
                      </a:r>
                    </a:p>
                  </a:txBody>
                  <a:tcPr marL="68135" marR="68135" marT="34067" marB="34067"/>
                </a:tc>
                <a:tc>
                  <a:txBody>
                    <a:bodyPr/>
                    <a:lstStyle/>
                    <a:p>
                      <a:pPr algn="ctr"/>
                      <a:r>
                        <a:rPr lang="en-US" sz="1400"/>
                        <a:t>Descriptions</a:t>
                      </a:r>
                    </a:p>
                  </a:txBody>
                  <a:tcPr marL="68135" marR="68135" marT="34067" marB="34067"/>
                </a:tc>
                <a:extLst>
                  <a:ext uri="{0D108BD9-81ED-4DB2-BD59-A6C34878D82A}">
                    <a16:rowId xmlns:a16="http://schemas.microsoft.com/office/drawing/2014/main" val="1318897885"/>
                  </a:ext>
                </a:extLst>
              </a:tr>
              <a:tr h="310659">
                <a:tc>
                  <a:txBody>
                    <a:bodyPr/>
                    <a:lstStyle/>
                    <a:p>
                      <a:r>
                        <a:rPr lang="en-US" sz="1400"/>
                        <a:t>Sensor Name</a:t>
                      </a:r>
                    </a:p>
                  </a:txBody>
                  <a:tcPr marL="68135" marR="68135" marT="34067" marB="34067"/>
                </a:tc>
                <a:tc>
                  <a:txBody>
                    <a:bodyPr/>
                    <a:lstStyle/>
                    <a:p>
                      <a:r>
                        <a:rPr lang="en-US" sz="1400" dirty="0"/>
                        <a:t>MAX30102</a:t>
                      </a:r>
                    </a:p>
                  </a:txBody>
                  <a:tcPr marL="68135" marR="68135" marT="34067" marB="34067"/>
                </a:tc>
                <a:extLst>
                  <a:ext uri="{0D108BD9-81ED-4DB2-BD59-A6C34878D82A}">
                    <a16:rowId xmlns:a16="http://schemas.microsoft.com/office/drawing/2014/main" val="1664512536"/>
                  </a:ext>
                </a:extLst>
              </a:tr>
              <a:tr h="547607">
                <a:tc>
                  <a:txBody>
                    <a:bodyPr/>
                    <a:lstStyle/>
                    <a:p>
                      <a:r>
                        <a:rPr lang="en-US" sz="1400"/>
                        <a:t>Working Principle</a:t>
                      </a:r>
                    </a:p>
                  </a:txBody>
                  <a:tcPr marL="68135" marR="68135" marT="34067" marB="3406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Uses light to detect blood volume changes in tissue (PPG) and calculates heart rate from pulse peaks.</a:t>
                      </a:r>
                      <a:endParaRPr lang="en-US" sz="1400" dirty="0"/>
                    </a:p>
                  </a:txBody>
                  <a:tcPr marL="68135" marR="68135" marT="34067" marB="34067"/>
                </a:tc>
                <a:extLst>
                  <a:ext uri="{0D108BD9-81ED-4DB2-BD59-A6C34878D82A}">
                    <a16:rowId xmlns:a16="http://schemas.microsoft.com/office/drawing/2014/main" val="4189378443"/>
                  </a:ext>
                </a:extLst>
              </a:tr>
              <a:tr h="547607">
                <a:tc>
                  <a:txBody>
                    <a:bodyPr/>
                    <a:lstStyle/>
                    <a:p>
                      <a:r>
                        <a:rPr lang="en-US" sz="1400"/>
                        <a:t>Accuracy</a:t>
                      </a:r>
                    </a:p>
                  </a:txBody>
                  <a:tcPr marL="68135" marR="68135" marT="34067" marB="34067"/>
                </a:tc>
                <a:tc>
                  <a:txBody>
                    <a:bodyPr/>
                    <a:lstStyle/>
                    <a:p>
                      <a:r>
                        <a:rPr lang="en-US" sz="1500"/>
                        <a:t>It is nearly as accurate as the manual method, with typical error ±2 beats per minute under stable conditions.</a:t>
                      </a:r>
                      <a:endParaRPr lang="en-US" sz="1400"/>
                    </a:p>
                  </a:txBody>
                  <a:tcPr marL="68135" marR="68135" marT="34067" marB="34067"/>
                </a:tc>
                <a:extLst>
                  <a:ext uri="{0D108BD9-81ED-4DB2-BD59-A6C34878D82A}">
                    <a16:rowId xmlns:a16="http://schemas.microsoft.com/office/drawing/2014/main" val="1483433232"/>
                  </a:ext>
                </a:extLst>
              </a:tr>
              <a:tr h="519731">
                <a:tc>
                  <a:txBody>
                    <a:bodyPr/>
                    <a:lstStyle/>
                    <a:p>
                      <a:r>
                        <a:rPr lang="en-US" sz="1400"/>
                        <a:t>Integration in device possibility</a:t>
                      </a:r>
                    </a:p>
                  </a:txBody>
                  <a:tcPr marL="68135" marR="68135" marT="34067" marB="34067"/>
                </a:tc>
                <a:tc>
                  <a:txBody>
                    <a:bodyPr/>
                    <a:lstStyle/>
                    <a:p>
                      <a:r>
                        <a:rPr lang="en-US" sz="1400"/>
                        <a:t>No, because it should be place over the human heart.</a:t>
                      </a:r>
                    </a:p>
                  </a:txBody>
                  <a:tcPr marL="68135" marR="68135" marT="34067" marB="34067"/>
                </a:tc>
                <a:extLst>
                  <a:ext uri="{0D108BD9-81ED-4DB2-BD59-A6C34878D82A}">
                    <a16:rowId xmlns:a16="http://schemas.microsoft.com/office/drawing/2014/main" val="347971758"/>
                  </a:ext>
                </a:extLst>
              </a:tr>
              <a:tr h="324597">
                <a:tc>
                  <a:txBody>
                    <a:bodyPr/>
                    <a:lstStyle/>
                    <a:p>
                      <a:r>
                        <a:rPr lang="en-US" sz="1400"/>
                        <a:t>Output</a:t>
                      </a:r>
                    </a:p>
                  </a:txBody>
                  <a:tcPr marL="68135" marR="68135" marT="34067" marB="34067"/>
                </a:tc>
                <a:tc>
                  <a:txBody>
                    <a:bodyPr/>
                    <a:lstStyle/>
                    <a:p>
                      <a:r>
                        <a:rPr lang="en-US" sz="1500"/>
                        <a:t>Digital output via I²C interface.</a:t>
                      </a:r>
                      <a:endParaRPr lang="en-US" sz="1400"/>
                    </a:p>
                  </a:txBody>
                  <a:tcPr marL="68135" marR="68135" marT="34067" marB="34067"/>
                </a:tc>
                <a:extLst>
                  <a:ext uri="{0D108BD9-81ED-4DB2-BD59-A6C34878D82A}">
                    <a16:rowId xmlns:a16="http://schemas.microsoft.com/office/drawing/2014/main" val="330500643"/>
                  </a:ext>
                </a:extLst>
              </a:tr>
              <a:tr h="519731">
                <a:tc>
                  <a:txBody>
                    <a:bodyPr/>
                    <a:lstStyle/>
                    <a:p>
                      <a:r>
                        <a:rPr lang="en-US" sz="1400"/>
                        <a:t>Limitation </a:t>
                      </a:r>
                    </a:p>
                  </a:txBody>
                  <a:tcPr marL="68135" marR="68135" marT="34067" marB="34067"/>
                </a:tc>
                <a:tc>
                  <a:txBody>
                    <a:bodyPr/>
                    <a:lstStyle/>
                    <a:p>
                      <a:r>
                        <a:rPr lang="en-US" sz="1400" dirty="0"/>
                        <a:t>Too much expensive, by using it our final  product will not be a single product.</a:t>
                      </a:r>
                    </a:p>
                  </a:txBody>
                  <a:tcPr marL="68135" marR="68135" marT="34067" marB="34067"/>
                </a:tc>
                <a:extLst>
                  <a:ext uri="{0D108BD9-81ED-4DB2-BD59-A6C34878D82A}">
                    <a16:rowId xmlns:a16="http://schemas.microsoft.com/office/drawing/2014/main" val="2963515574"/>
                  </a:ext>
                </a:extLst>
              </a:tr>
              <a:tr h="519731">
                <a:tc>
                  <a:txBody>
                    <a:bodyPr/>
                    <a:lstStyle/>
                    <a:p>
                      <a:r>
                        <a:rPr lang="en-US" sz="1400"/>
                        <a:t>Availability in Local Market</a:t>
                      </a:r>
                    </a:p>
                  </a:txBody>
                  <a:tcPr marL="68135" marR="68135" marT="34067" marB="34067"/>
                </a:tc>
                <a:tc>
                  <a:txBody>
                    <a:bodyPr/>
                    <a:lstStyle/>
                    <a:p>
                      <a:r>
                        <a:rPr lang="en-US" sz="1400"/>
                        <a:t>Not Confirmed</a:t>
                      </a:r>
                    </a:p>
                  </a:txBody>
                  <a:tcPr marL="68135" marR="68135" marT="34067" marB="34067"/>
                </a:tc>
                <a:extLst>
                  <a:ext uri="{0D108BD9-81ED-4DB2-BD59-A6C34878D82A}">
                    <a16:rowId xmlns:a16="http://schemas.microsoft.com/office/drawing/2014/main" val="3322361252"/>
                  </a:ext>
                </a:extLst>
              </a:tr>
              <a:tr h="310659">
                <a:tc>
                  <a:txBody>
                    <a:bodyPr/>
                    <a:lstStyle/>
                    <a:p>
                      <a:r>
                        <a:rPr lang="en-US" sz="1400"/>
                        <a:t>Approximate Price</a:t>
                      </a:r>
                    </a:p>
                  </a:txBody>
                  <a:tcPr marL="68135" marR="68135" marT="34067" marB="34067"/>
                </a:tc>
                <a:tc>
                  <a:txBody>
                    <a:bodyPr/>
                    <a:lstStyle/>
                    <a:p>
                      <a:r>
                        <a:rPr lang="en-US" sz="1400"/>
                        <a:t>-</a:t>
                      </a:r>
                    </a:p>
                  </a:txBody>
                  <a:tcPr marL="68135" marR="68135" marT="34067" marB="34067"/>
                </a:tc>
                <a:extLst>
                  <a:ext uri="{0D108BD9-81ED-4DB2-BD59-A6C34878D82A}">
                    <a16:rowId xmlns:a16="http://schemas.microsoft.com/office/drawing/2014/main" val="2158029085"/>
                  </a:ext>
                </a:extLst>
              </a:tr>
              <a:tr h="310659">
                <a:tc>
                  <a:txBody>
                    <a:bodyPr/>
                    <a:lstStyle/>
                    <a:p>
                      <a:r>
                        <a:rPr lang="en-US" sz="1400"/>
                        <a:t>Can I buy?</a:t>
                      </a:r>
                    </a:p>
                  </a:txBody>
                  <a:tcPr marL="68135" marR="68135" marT="34067" marB="34067"/>
                </a:tc>
                <a:tc>
                  <a:txBody>
                    <a:bodyPr/>
                    <a:lstStyle/>
                    <a:p>
                      <a:r>
                        <a:rPr lang="en-US" sz="1400"/>
                        <a:t>Yes</a:t>
                      </a:r>
                    </a:p>
                  </a:txBody>
                  <a:tcPr marL="68135" marR="68135" marT="34067" marB="34067"/>
                </a:tc>
                <a:extLst>
                  <a:ext uri="{0D108BD9-81ED-4DB2-BD59-A6C34878D82A}">
                    <a16:rowId xmlns:a16="http://schemas.microsoft.com/office/drawing/2014/main" val="1319404575"/>
                  </a:ext>
                </a:extLst>
              </a:tr>
              <a:tr h="310659">
                <a:tc>
                  <a:txBody>
                    <a:bodyPr/>
                    <a:lstStyle/>
                    <a:p>
                      <a:r>
                        <a:rPr lang="en-US" sz="1400"/>
                        <a:t>Can Patient buy?</a:t>
                      </a:r>
                    </a:p>
                  </a:txBody>
                  <a:tcPr marL="68135" marR="68135" marT="34067" marB="34067"/>
                </a:tc>
                <a:tc>
                  <a:txBody>
                    <a:bodyPr/>
                    <a:lstStyle/>
                    <a:p>
                      <a:r>
                        <a:rPr lang="en-US" sz="1400" dirty="0"/>
                        <a:t>Yes</a:t>
                      </a:r>
                    </a:p>
                  </a:txBody>
                  <a:tcPr marL="68135" marR="68135" marT="34067" marB="34067"/>
                </a:tc>
                <a:extLst>
                  <a:ext uri="{0D108BD9-81ED-4DB2-BD59-A6C34878D82A}">
                    <a16:rowId xmlns:a16="http://schemas.microsoft.com/office/drawing/2014/main" val="657698008"/>
                  </a:ext>
                </a:extLst>
              </a:tr>
            </a:tbl>
          </a:graphicData>
        </a:graphic>
      </p:graphicFrame>
    </p:spTree>
    <p:extLst>
      <p:ext uri="{BB962C8B-B14F-4D97-AF65-F5344CB8AC3E}">
        <p14:creationId xmlns:p14="http://schemas.microsoft.com/office/powerpoint/2010/main" val="1838685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44BD5E-FB1F-4903-E33F-13B0BC7DEA2F}"/>
              </a:ext>
            </a:extLst>
          </p:cNvPr>
          <p:cNvSpPr>
            <a:spLocks noGrp="1"/>
          </p:cNvSpPr>
          <p:nvPr>
            <p:ph type="title"/>
          </p:nvPr>
        </p:nvSpPr>
        <p:spPr>
          <a:xfrm>
            <a:off x="572493" y="238539"/>
            <a:ext cx="11018520" cy="1434415"/>
          </a:xfrm>
        </p:spPr>
        <p:txBody>
          <a:bodyPr anchor="b">
            <a:normAutofit/>
          </a:bodyPr>
          <a:lstStyle/>
          <a:p>
            <a:r>
              <a:rPr lang="en-US" sz="5400" dirty="0"/>
              <a:t>MAX30102</a:t>
            </a:r>
          </a:p>
        </p:txBody>
      </p:sp>
      <p:sp>
        <p:nvSpPr>
          <p:cNvPr id="206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6" name="Content Placeholder 2055">
            <a:extLst>
              <a:ext uri="{FF2B5EF4-FFF2-40B4-BE49-F238E27FC236}">
                <a16:creationId xmlns:a16="http://schemas.microsoft.com/office/drawing/2014/main" id="{5BA9EB72-CEFA-A3F9-FB90-AF32BD68DFC1}"/>
              </a:ext>
            </a:extLst>
          </p:cNvPr>
          <p:cNvSpPr>
            <a:spLocks noGrp="1"/>
          </p:cNvSpPr>
          <p:nvPr>
            <p:ph idx="1"/>
          </p:nvPr>
        </p:nvSpPr>
        <p:spPr>
          <a:xfrm>
            <a:off x="572493" y="2071316"/>
            <a:ext cx="6713552" cy="4119172"/>
          </a:xfrm>
        </p:spPr>
        <p:txBody>
          <a:bodyPr anchor="t">
            <a:normAutofit/>
          </a:bodyPr>
          <a:lstStyle/>
          <a:p>
            <a:r>
              <a:rPr lang="en-US" sz="2200" dirty="0"/>
              <a:t>We can put a finger over it and measure the heart rate.</a:t>
            </a:r>
          </a:p>
        </p:txBody>
      </p:sp>
      <p:pic>
        <p:nvPicPr>
          <p:cNvPr id="5" name="Picture 6" descr="Using MAX30102 and Pulse Oximetry ...">
            <a:extLst>
              <a:ext uri="{FF2B5EF4-FFF2-40B4-BE49-F238E27FC236}">
                <a16:creationId xmlns:a16="http://schemas.microsoft.com/office/drawing/2014/main" id="{D3DE3343-8B27-4EEE-B58E-D3CF07206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5772" y="2935586"/>
            <a:ext cx="3264923" cy="224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6457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E0DF22-AA4E-194B-9A38-6381E960EFC4}"/>
              </a:ext>
            </a:extLst>
          </p:cNvPr>
          <p:cNvSpPr>
            <a:spLocks noGrp="1"/>
          </p:cNvSpPr>
          <p:nvPr>
            <p:ph type="title"/>
          </p:nvPr>
        </p:nvSpPr>
        <p:spPr>
          <a:xfrm>
            <a:off x="612648" y="1078992"/>
            <a:ext cx="6268770" cy="1536192"/>
          </a:xfrm>
        </p:spPr>
        <p:txBody>
          <a:bodyPr anchor="b">
            <a:normAutofit/>
          </a:bodyPr>
          <a:lstStyle/>
          <a:p>
            <a:r>
              <a:rPr lang="en-US" sz="5200"/>
              <a:t>Blood Sugar Level</a:t>
            </a:r>
          </a:p>
        </p:txBody>
      </p:sp>
      <p:sp>
        <p:nvSpPr>
          <p:cNvPr id="1040" name="!!accent">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5" name="Rectangle 1044">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5F799FC-35F0-B313-4001-0BFFEF0BA665}"/>
              </a:ext>
            </a:extLst>
          </p:cNvPr>
          <p:cNvSpPr>
            <a:spLocks noGrp="1"/>
          </p:cNvSpPr>
          <p:nvPr>
            <p:ph idx="1"/>
          </p:nvPr>
        </p:nvSpPr>
        <p:spPr>
          <a:xfrm>
            <a:off x="615458" y="3355848"/>
            <a:ext cx="6268770" cy="2825496"/>
          </a:xfrm>
        </p:spPr>
        <p:txBody>
          <a:bodyPr>
            <a:normAutofit/>
          </a:bodyPr>
          <a:lstStyle/>
          <a:p>
            <a:r>
              <a:rPr lang="en-US" sz="2000" dirty="0"/>
              <a:t>Blood Sugar Level is measured by finger prick test.</a:t>
            </a:r>
          </a:p>
          <a:p>
            <a:r>
              <a:rPr lang="en-US" sz="2000" dirty="0"/>
              <a:t>There are Bluetooth enabled finger prick devices available but, they send data to their own app only.</a:t>
            </a:r>
          </a:p>
          <a:p>
            <a:r>
              <a:rPr lang="en-US" sz="2000" dirty="0"/>
              <a:t>If you need accurate data you must read data from blood.</a:t>
            </a:r>
          </a:p>
          <a:p>
            <a:r>
              <a:rPr lang="en-US" sz="2000" dirty="0"/>
              <a:t>A sensor is available Dexcom G6 that has developer API.</a:t>
            </a:r>
          </a:p>
          <a:p>
            <a:endParaRPr lang="en-US" sz="2000" dirty="0"/>
          </a:p>
        </p:txBody>
      </p:sp>
      <p:pic>
        <p:nvPicPr>
          <p:cNvPr id="1026" name="Picture 2" descr="Finger-prick blood test could reduce antibiotic use in COPD patients">
            <a:extLst>
              <a:ext uri="{FF2B5EF4-FFF2-40B4-BE49-F238E27FC236}">
                <a16:creationId xmlns:a16="http://schemas.microsoft.com/office/drawing/2014/main" id="{3081C7E2-7631-CDEF-71CA-6305EC82F0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2690" r="33432" b="-1"/>
          <a:stretch>
            <a:fillRect/>
          </a:stretch>
        </p:blipFill>
        <p:spPr bwMode="auto">
          <a:xfrm>
            <a:off x="7684006" y="10"/>
            <a:ext cx="4507993"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235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8324D-AEF6-F1A3-36BD-0D4E5B43C9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34073A-38AA-CD32-6381-49CA1FA5B9A0}"/>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dirty="0">
                <a:latin typeface="+mj-lt"/>
                <a:ea typeface="+mj-ea"/>
                <a:cs typeface="+mj-cs"/>
              </a:rPr>
              <a:t>Maternal Body Sugar Level</a:t>
            </a:r>
          </a:p>
        </p:txBody>
      </p:sp>
      <p:graphicFrame>
        <p:nvGraphicFramePr>
          <p:cNvPr id="4" name="Content Placeholder 3">
            <a:extLst>
              <a:ext uri="{FF2B5EF4-FFF2-40B4-BE49-F238E27FC236}">
                <a16:creationId xmlns:a16="http://schemas.microsoft.com/office/drawing/2014/main" id="{AD99779D-9483-70D3-2C84-68E94FBC248F}"/>
              </a:ext>
            </a:extLst>
          </p:cNvPr>
          <p:cNvGraphicFramePr>
            <a:graphicFrameLocks noGrp="1"/>
          </p:cNvGraphicFramePr>
          <p:nvPr>
            <p:ph idx="1"/>
            <p:extLst>
              <p:ext uri="{D42A27DB-BD31-4B8C-83A1-F6EECF244321}">
                <p14:modId xmlns:p14="http://schemas.microsoft.com/office/powerpoint/2010/main" val="3104256020"/>
              </p:ext>
            </p:extLst>
          </p:nvPr>
        </p:nvGraphicFramePr>
        <p:xfrm>
          <a:off x="841248" y="1577923"/>
          <a:ext cx="10306503" cy="4361514"/>
        </p:xfrm>
        <a:graphic>
          <a:graphicData uri="http://schemas.openxmlformats.org/drawingml/2006/table">
            <a:tbl>
              <a:tblPr firstRow="1" bandRow="1">
                <a:solidFill>
                  <a:schemeClr val="bg1">
                    <a:lumMod val="95000"/>
                  </a:schemeClr>
                </a:solidFill>
                <a:tableStyleId>{5C22544A-7EE6-4342-B048-85BDC9FD1C3A}</a:tableStyleId>
              </a:tblPr>
              <a:tblGrid>
                <a:gridCol w="3386171">
                  <a:extLst>
                    <a:ext uri="{9D8B030D-6E8A-4147-A177-3AD203B41FA5}">
                      <a16:colId xmlns:a16="http://schemas.microsoft.com/office/drawing/2014/main" val="3085279185"/>
                    </a:ext>
                  </a:extLst>
                </a:gridCol>
                <a:gridCol w="6920332">
                  <a:extLst>
                    <a:ext uri="{9D8B030D-6E8A-4147-A177-3AD203B41FA5}">
                      <a16:colId xmlns:a16="http://schemas.microsoft.com/office/drawing/2014/main" val="1952196321"/>
                    </a:ext>
                  </a:extLst>
                </a:gridCol>
              </a:tblGrid>
              <a:tr h="436899">
                <a:tc>
                  <a:txBody>
                    <a:bodyPr/>
                    <a:lstStyle/>
                    <a:p>
                      <a:pPr algn="ctr"/>
                      <a:r>
                        <a:rPr lang="en-US" sz="1700" b="0" cap="none" spc="0">
                          <a:solidFill>
                            <a:schemeClr val="bg1"/>
                          </a:solidFill>
                        </a:rPr>
                        <a:t>Factors</a:t>
                      </a:r>
                    </a:p>
                  </a:txBody>
                  <a:tcPr marL="94842" marR="94842" marT="94842" marB="47421" anchor="ctr">
                    <a:lnL w="12700" cmpd="sng">
                      <a:noFill/>
                    </a:lnL>
                    <a:lnR w="12700" cmpd="sng">
                      <a:noFill/>
                    </a:lnR>
                    <a:lnT w="19050" cap="flat" cmpd="sng" algn="ctr">
                      <a:noFill/>
                      <a:prstDash val="solid"/>
                    </a:lnT>
                    <a:lnB w="38100" cmpd="sng">
                      <a:noFill/>
                    </a:lnB>
                    <a:solidFill>
                      <a:schemeClr val="accent2"/>
                    </a:solidFill>
                  </a:tcPr>
                </a:tc>
                <a:tc>
                  <a:txBody>
                    <a:bodyPr/>
                    <a:lstStyle/>
                    <a:p>
                      <a:pPr algn="ctr"/>
                      <a:r>
                        <a:rPr lang="en-US" sz="1700" b="0" cap="none" spc="0">
                          <a:solidFill>
                            <a:schemeClr val="bg1"/>
                          </a:solidFill>
                        </a:rPr>
                        <a:t>Descriptions</a:t>
                      </a:r>
                    </a:p>
                  </a:txBody>
                  <a:tcPr marL="94842" marR="94842" marT="94842" marB="47421"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318897885"/>
                  </a:ext>
                </a:extLst>
              </a:tr>
              <a:tr h="372848">
                <a:tc>
                  <a:txBody>
                    <a:bodyPr/>
                    <a:lstStyle/>
                    <a:p>
                      <a:r>
                        <a:rPr lang="en-US" sz="1300" cap="none" spc="0">
                          <a:solidFill>
                            <a:schemeClr val="tx1"/>
                          </a:solidFill>
                        </a:rPr>
                        <a:t>Sensor Name</a:t>
                      </a:r>
                    </a:p>
                  </a:txBody>
                  <a:tcPr marL="94842" marR="94842" marT="94842" marB="47421">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dirty="0">
                          <a:solidFill>
                            <a:schemeClr val="tx1"/>
                          </a:solidFill>
                        </a:rPr>
                        <a:t>Dexcom G6</a:t>
                      </a:r>
                    </a:p>
                  </a:txBody>
                  <a:tcPr marL="94842" marR="94842" marT="94842" marB="47421">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664512536"/>
                  </a:ext>
                </a:extLst>
              </a:tr>
              <a:tr h="565001">
                <a:tc>
                  <a:txBody>
                    <a:bodyPr/>
                    <a:lstStyle/>
                    <a:p>
                      <a:r>
                        <a:rPr lang="en-US" sz="1300" cap="none" spc="0">
                          <a:solidFill>
                            <a:schemeClr val="tx1"/>
                          </a:solidFill>
                        </a:rPr>
                        <a:t>Working Principle</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400" b="0" i="0" kern="1200" dirty="0">
                          <a:solidFill>
                            <a:schemeClr val="dk1"/>
                          </a:solidFill>
                          <a:effectLst/>
                          <a:latin typeface="+mn-lt"/>
                          <a:ea typeface="+mn-ea"/>
                          <a:cs typeface="+mn-cs"/>
                        </a:rPr>
                        <a:t>Dexcom G6/G7 measures glucose levels in interstitial fluid via a subcutaneous sensor and wirelessly transmits real-time data to a receiver or smartphone.</a:t>
                      </a:r>
                      <a:endParaRPr lang="en-US" sz="1300" b="0" cap="none" spc="0" dirty="0">
                        <a:solidFill>
                          <a:schemeClr val="tx1"/>
                        </a:solidFill>
                      </a:endParaRP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189378443"/>
                  </a:ext>
                </a:extLst>
              </a:tr>
              <a:tr h="372848">
                <a:tc>
                  <a:txBody>
                    <a:bodyPr/>
                    <a:lstStyle/>
                    <a:p>
                      <a:r>
                        <a:rPr lang="en-US" sz="1300" cap="none" spc="0">
                          <a:solidFill>
                            <a:schemeClr val="tx1"/>
                          </a:solidFill>
                        </a:rPr>
                        <a:t>Accuracy</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dirty="0">
                          <a:solidFill>
                            <a:schemeClr val="tx1"/>
                          </a:solidFill>
                        </a:rPr>
                        <a:t>Ok</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483433232"/>
                  </a:ext>
                </a:extLst>
              </a:tr>
              <a:tr h="372848">
                <a:tc>
                  <a:txBody>
                    <a:bodyPr/>
                    <a:lstStyle/>
                    <a:p>
                      <a:r>
                        <a:rPr lang="en-US" sz="1300" cap="none" spc="0">
                          <a:solidFill>
                            <a:schemeClr val="tx1"/>
                          </a:solidFill>
                        </a:rPr>
                        <a:t>Integration in device possibility</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dirty="0">
                          <a:solidFill>
                            <a:schemeClr val="tx1"/>
                          </a:solidFill>
                        </a:rPr>
                        <a:t>No because you have to replace it after 10 days.</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47971758"/>
                  </a:ext>
                </a:extLst>
              </a:tr>
              <a:tr h="372848">
                <a:tc>
                  <a:txBody>
                    <a:bodyPr/>
                    <a:lstStyle/>
                    <a:p>
                      <a:r>
                        <a:rPr lang="en-US" sz="1300" cap="none" spc="0">
                          <a:solidFill>
                            <a:schemeClr val="tx1"/>
                          </a:solidFill>
                        </a:rPr>
                        <a:t>Output</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dirty="0">
                          <a:solidFill>
                            <a:schemeClr val="tx1"/>
                          </a:solidFill>
                        </a:rPr>
                        <a:t>Can get output from cloud Api.</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30500643"/>
                  </a:ext>
                </a:extLst>
              </a:tr>
              <a:tr h="372848">
                <a:tc>
                  <a:txBody>
                    <a:bodyPr/>
                    <a:lstStyle/>
                    <a:p>
                      <a:r>
                        <a:rPr lang="en-US" sz="1300" cap="none" spc="0">
                          <a:solidFill>
                            <a:schemeClr val="tx1"/>
                          </a:solidFill>
                        </a:rPr>
                        <a:t>Limitation </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dirty="0">
                          <a:solidFill>
                            <a:schemeClr val="tx1"/>
                          </a:solidFill>
                        </a:rPr>
                        <a:t>Very Expensive to purchase, expires after 10 days.</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963515574"/>
                  </a:ext>
                </a:extLst>
              </a:tr>
              <a:tr h="372848">
                <a:tc>
                  <a:txBody>
                    <a:bodyPr/>
                    <a:lstStyle/>
                    <a:p>
                      <a:r>
                        <a:rPr lang="en-US" sz="1300" cap="none" spc="0">
                          <a:solidFill>
                            <a:schemeClr val="tx1"/>
                          </a:solidFill>
                        </a:rPr>
                        <a:t>Availability in Local Market</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dirty="0">
                          <a:solidFill>
                            <a:schemeClr val="tx1"/>
                          </a:solidFill>
                        </a:rPr>
                        <a:t>Not Confirmed</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322361252"/>
                  </a:ext>
                </a:extLst>
              </a:tr>
              <a:tr h="372848">
                <a:tc>
                  <a:txBody>
                    <a:bodyPr/>
                    <a:lstStyle/>
                    <a:p>
                      <a:r>
                        <a:rPr lang="en-US" sz="1300" cap="none" spc="0">
                          <a:solidFill>
                            <a:schemeClr val="tx1"/>
                          </a:solidFill>
                        </a:rPr>
                        <a:t>Approximate Price</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dirty="0">
                          <a:solidFill>
                            <a:schemeClr val="tx1"/>
                          </a:solidFill>
                        </a:rPr>
                        <a:t>7000 – 8000 PKR</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158029085"/>
                  </a:ext>
                </a:extLst>
              </a:tr>
              <a:tr h="372848">
                <a:tc>
                  <a:txBody>
                    <a:bodyPr/>
                    <a:lstStyle/>
                    <a:p>
                      <a:r>
                        <a:rPr lang="en-US" sz="1300" cap="none" spc="0">
                          <a:solidFill>
                            <a:schemeClr val="tx1"/>
                          </a:solidFill>
                        </a:rPr>
                        <a:t>Can I buy?</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dirty="0">
                          <a:solidFill>
                            <a:schemeClr val="tx1"/>
                          </a:solidFill>
                        </a:rPr>
                        <a:t>No </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319404575"/>
                  </a:ext>
                </a:extLst>
              </a:tr>
              <a:tr h="372848">
                <a:tc>
                  <a:txBody>
                    <a:bodyPr/>
                    <a:lstStyle/>
                    <a:p>
                      <a:r>
                        <a:rPr lang="en-US" sz="1300" cap="none" spc="0">
                          <a:solidFill>
                            <a:schemeClr val="tx1"/>
                          </a:solidFill>
                        </a:rPr>
                        <a:t>Can Patient buy?</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r>
                        <a:rPr lang="en-US" sz="1300" cap="none" spc="0" dirty="0">
                          <a:solidFill>
                            <a:schemeClr val="tx1"/>
                          </a:solidFill>
                        </a:rPr>
                        <a:t>Only once may be during the pregnancy.</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657698008"/>
                  </a:ext>
                </a:extLst>
              </a:tr>
            </a:tbl>
          </a:graphicData>
        </a:graphic>
      </p:graphicFrame>
    </p:spTree>
    <p:extLst>
      <p:ext uri="{BB962C8B-B14F-4D97-AF65-F5344CB8AC3E}">
        <p14:creationId xmlns:p14="http://schemas.microsoft.com/office/powerpoint/2010/main" val="139466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BF4F09-0B36-6B14-CA9A-4E0411452D1F}"/>
              </a:ext>
            </a:extLst>
          </p:cNvPr>
          <p:cNvSpPr>
            <a:spLocks noGrp="1"/>
          </p:cNvSpPr>
          <p:nvPr>
            <p:ph type="title"/>
          </p:nvPr>
        </p:nvSpPr>
        <p:spPr>
          <a:xfrm>
            <a:off x="793662" y="386930"/>
            <a:ext cx="10066122" cy="1298448"/>
          </a:xfrm>
        </p:spPr>
        <p:txBody>
          <a:bodyPr anchor="b">
            <a:normAutofit/>
          </a:bodyPr>
          <a:lstStyle/>
          <a:p>
            <a:r>
              <a:rPr lang="en-US" sz="4800" dirty="0"/>
              <a:t>Alternate for Blood Glucose</a:t>
            </a:r>
          </a:p>
        </p:txBody>
      </p:sp>
      <p:sp>
        <p:nvSpPr>
          <p:cNvPr id="21" name="Rectangle 2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7E69A5-F37F-32ED-EF7D-2BC977792DA2}"/>
              </a:ext>
            </a:extLst>
          </p:cNvPr>
          <p:cNvSpPr>
            <a:spLocks noGrp="1"/>
          </p:cNvSpPr>
          <p:nvPr>
            <p:ph idx="1"/>
          </p:nvPr>
        </p:nvSpPr>
        <p:spPr>
          <a:xfrm>
            <a:off x="793661" y="2599509"/>
            <a:ext cx="4530898" cy="3639450"/>
          </a:xfrm>
        </p:spPr>
        <p:txBody>
          <a:bodyPr anchor="ctr">
            <a:normAutofit lnSpcReduction="10000"/>
          </a:bodyPr>
          <a:lstStyle/>
          <a:p>
            <a:r>
              <a:rPr lang="en-US" sz="2000" dirty="0"/>
              <a:t>Open source Arduino blood glucose meter shield.</a:t>
            </a:r>
          </a:p>
          <a:p>
            <a:r>
              <a:rPr lang="en-US" sz="2000" b="1" dirty="0">
                <a:solidFill>
                  <a:srgbClr val="C00000"/>
                </a:solidFill>
              </a:rPr>
              <a:t>We might need a PCB designer to create that module for us. No idea how much time and money it would cost.</a:t>
            </a:r>
          </a:p>
          <a:p>
            <a:r>
              <a:rPr lang="en-US" sz="2000" dirty="0"/>
              <a:t>Not FDA approved to replace clinical grade equipment.</a:t>
            </a:r>
          </a:p>
          <a:p>
            <a:r>
              <a:rPr lang="en-US" sz="2000" dirty="0"/>
              <a:t>It uses strips and would be a cost- effective solution.</a:t>
            </a:r>
          </a:p>
          <a:p>
            <a:r>
              <a:rPr lang="en-US" sz="2000" dirty="0"/>
              <a:t>If this is not possible than it would be better not to use any thing.</a:t>
            </a:r>
          </a:p>
          <a:p>
            <a:endParaRPr lang="en-US" sz="2000" dirty="0"/>
          </a:p>
        </p:txBody>
      </p:sp>
      <p:pic>
        <p:nvPicPr>
          <p:cNvPr id="9" name="Picture 8">
            <a:extLst>
              <a:ext uri="{FF2B5EF4-FFF2-40B4-BE49-F238E27FC236}">
                <a16:creationId xmlns:a16="http://schemas.microsoft.com/office/drawing/2014/main" id="{E447C10B-6262-9117-BE1D-B8EC24FC7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0508" y="2484255"/>
            <a:ext cx="4952325" cy="3714244"/>
          </a:xfrm>
          <a:prstGeom prst="rect">
            <a:avLst/>
          </a:prstGeom>
        </p:spPr>
      </p:pic>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2837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y Now Tactile Push Button For DIY Projects">
            <a:extLst>
              <a:ext uri="{FF2B5EF4-FFF2-40B4-BE49-F238E27FC236}">
                <a16:creationId xmlns:a16="http://schemas.microsoft.com/office/drawing/2014/main" id="{4371C6F4-7521-C6FD-7380-21F383023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7657" y="0"/>
            <a:ext cx="2264229" cy="22642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5F4DA88-A24F-2913-B761-F8B5F566296A}"/>
              </a:ext>
            </a:extLst>
          </p:cNvPr>
          <p:cNvSpPr>
            <a:spLocks noGrp="1"/>
          </p:cNvSpPr>
          <p:nvPr>
            <p:ph type="title"/>
          </p:nvPr>
        </p:nvSpPr>
        <p:spPr/>
        <p:txBody>
          <a:bodyPr/>
          <a:lstStyle/>
          <a:p>
            <a:r>
              <a:rPr lang="en-US" dirty="0"/>
              <a:t>Fetus Health </a:t>
            </a:r>
          </a:p>
        </p:txBody>
      </p:sp>
      <p:sp>
        <p:nvSpPr>
          <p:cNvPr id="3" name="Content Placeholder 2">
            <a:extLst>
              <a:ext uri="{FF2B5EF4-FFF2-40B4-BE49-F238E27FC236}">
                <a16:creationId xmlns:a16="http://schemas.microsoft.com/office/drawing/2014/main" id="{2D80F5E8-B092-7853-08D1-65E84CFA0B66}"/>
              </a:ext>
            </a:extLst>
          </p:cNvPr>
          <p:cNvSpPr>
            <a:spLocks noGrp="1"/>
          </p:cNvSpPr>
          <p:nvPr>
            <p:ph idx="1"/>
          </p:nvPr>
        </p:nvSpPr>
        <p:spPr/>
        <p:txBody>
          <a:bodyPr>
            <a:normAutofit fontScale="92500" lnSpcReduction="10000"/>
          </a:bodyPr>
          <a:lstStyle/>
          <a:p>
            <a:r>
              <a:rPr lang="en-US" dirty="0"/>
              <a:t>In this project we need to measure the fetus movement and position.</a:t>
            </a:r>
          </a:p>
          <a:p>
            <a:r>
              <a:rPr lang="en-US" dirty="0"/>
              <a:t>Position detection needs </a:t>
            </a:r>
            <a:r>
              <a:rPr lang="en-US" b="1" dirty="0"/>
              <a:t>ultrasound or imaging which is not possible in wearable device.</a:t>
            </a:r>
          </a:p>
          <a:p>
            <a:r>
              <a:rPr lang="en-US" b="1" dirty="0">
                <a:solidFill>
                  <a:srgbClr val="C00000"/>
                </a:solidFill>
              </a:rPr>
              <a:t>Doctor ask the mother to count the kicks. We will integrate  push buttons on the belt which mother will click either it is a soft kick or hard or roll.</a:t>
            </a:r>
          </a:p>
          <a:p>
            <a:r>
              <a:rPr lang="en-US" dirty="0"/>
              <a:t>It is the simplest and most affective method to count kick. We will generate a log and further use it for fruitful data processing.</a:t>
            </a:r>
          </a:p>
          <a:p>
            <a:r>
              <a:rPr lang="en-US" dirty="0"/>
              <a:t>We can use a bunch of other sensor and use a machine learning model so our system can learn from it and may be able to distinguish between kicks, rolls, maternal movements etc. But it is a research based work.</a:t>
            </a:r>
          </a:p>
        </p:txBody>
      </p:sp>
    </p:spTree>
    <p:extLst>
      <p:ext uri="{BB962C8B-B14F-4D97-AF65-F5344CB8AC3E}">
        <p14:creationId xmlns:p14="http://schemas.microsoft.com/office/powerpoint/2010/main" val="1812435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9C998-2260-2D55-9434-C9947D54B1D4}"/>
              </a:ext>
            </a:extLst>
          </p:cNvPr>
          <p:cNvSpPr>
            <a:spLocks noGrp="1"/>
          </p:cNvSpPr>
          <p:nvPr>
            <p:ph type="title"/>
          </p:nvPr>
        </p:nvSpPr>
        <p:spPr>
          <a:xfrm>
            <a:off x="838200" y="365125"/>
            <a:ext cx="10515600" cy="1325563"/>
          </a:xfrm>
        </p:spPr>
        <p:txBody>
          <a:bodyPr>
            <a:normAutofit/>
          </a:bodyPr>
          <a:lstStyle/>
          <a:p>
            <a:r>
              <a:rPr lang="en-US" sz="5400"/>
              <a:t>Project Idea</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65A0B2-4BA8-825A-A1F0-7DE800C9AE06}"/>
              </a:ext>
            </a:extLst>
          </p:cNvPr>
          <p:cNvSpPr>
            <a:spLocks noGrp="1"/>
          </p:cNvSpPr>
          <p:nvPr>
            <p:ph idx="1"/>
          </p:nvPr>
        </p:nvSpPr>
        <p:spPr>
          <a:xfrm>
            <a:off x="838200" y="1929384"/>
            <a:ext cx="10515600" cy="4251960"/>
          </a:xfrm>
        </p:spPr>
        <p:txBody>
          <a:bodyPr>
            <a:normAutofit/>
          </a:bodyPr>
          <a:lstStyle/>
          <a:p>
            <a:r>
              <a:rPr lang="en-US" sz="2200"/>
              <a:t>The project aims to develop an IoT based smart device/belt to measure and get real time data. We will gather information about BP, temperature, sugar level, movement and position of the fetus. We will also develop an application to further analyse the received data and take the necessary measures accordingly in consultation with Doctors/Nurse. </a:t>
            </a:r>
          </a:p>
        </p:txBody>
      </p:sp>
    </p:spTree>
    <p:extLst>
      <p:ext uri="{BB962C8B-B14F-4D97-AF65-F5344CB8AC3E}">
        <p14:creationId xmlns:p14="http://schemas.microsoft.com/office/powerpoint/2010/main" val="4019720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89F155-D860-BD40-40D3-887A909275C9}"/>
              </a:ext>
            </a:extLst>
          </p:cNvPr>
          <p:cNvSpPr>
            <a:spLocks noGrp="1"/>
          </p:cNvSpPr>
          <p:nvPr>
            <p:ph type="title"/>
          </p:nvPr>
        </p:nvSpPr>
        <p:spPr>
          <a:xfrm>
            <a:off x="640080" y="329184"/>
            <a:ext cx="6894576" cy="1783080"/>
          </a:xfrm>
        </p:spPr>
        <p:txBody>
          <a:bodyPr anchor="b">
            <a:normAutofit/>
          </a:bodyPr>
          <a:lstStyle/>
          <a:p>
            <a:r>
              <a:rPr lang="en-US" sz="5400"/>
              <a:t>Objectives</a:t>
            </a:r>
          </a:p>
        </p:txBody>
      </p:sp>
      <p:sp>
        <p:nvSpPr>
          <p:cNvPr id="205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E5A12C-E768-21F7-ADE2-90222E6E633D}"/>
              </a:ext>
            </a:extLst>
          </p:cNvPr>
          <p:cNvSpPr>
            <a:spLocks noGrp="1"/>
          </p:cNvSpPr>
          <p:nvPr>
            <p:ph idx="1"/>
          </p:nvPr>
        </p:nvSpPr>
        <p:spPr>
          <a:xfrm>
            <a:off x="640080" y="2706624"/>
            <a:ext cx="6894576" cy="3483864"/>
          </a:xfrm>
        </p:spPr>
        <p:txBody>
          <a:bodyPr>
            <a:normAutofit/>
          </a:bodyPr>
          <a:lstStyle/>
          <a:p>
            <a:r>
              <a:rPr lang="en-US" sz="2200" dirty="0"/>
              <a:t>Monitor Maternal Health by measuring:</a:t>
            </a:r>
          </a:p>
          <a:p>
            <a:pPr lvl="1"/>
            <a:r>
              <a:rPr lang="en-US" sz="2200" dirty="0"/>
              <a:t>Body Temperature</a:t>
            </a:r>
          </a:p>
          <a:p>
            <a:pPr lvl="1"/>
            <a:r>
              <a:rPr lang="en-US" sz="2200" dirty="0"/>
              <a:t>Blood Pressure</a:t>
            </a:r>
          </a:p>
          <a:p>
            <a:pPr lvl="1"/>
            <a:r>
              <a:rPr lang="en-US" sz="2200" dirty="0"/>
              <a:t>Pulse</a:t>
            </a:r>
          </a:p>
          <a:p>
            <a:pPr lvl="1"/>
            <a:r>
              <a:rPr lang="en-US" sz="2200" dirty="0"/>
              <a:t>Heart Rate</a:t>
            </a:r>
          </a:p>
          <a:p>
            <a:pPr lvl="1"/>
            <a:r>
              <a:rPr lang="en-US" sz="2200" dirty="0"/>
              <a:t>Blood Sugar Level</a:t>
            </a:r>
          </a:p>
          <a:p>
            <a:pPr lvl="1"/>
            <a:endParaRPr lang="en-US" sz="2200" dirty="0"/>
          </a:p>
        </p:txBody>
      </p:sp>
      <p:pic>
        <p:nvPicPr>
          <p:cNvPr id="2050" name="Picture 2" descr="Blood Pressure (BP) Measurement — Medistudents">
            <a:extLst>
              <a:ext uri="{FF2B5EF4-FFF2-40B4-BE49-F238E27FC236}">
                <a16:creationId xmlns:a16="http://schemas.microsoft.com/office/drawing/2014/main" id="{29566E9A-8CBF-B4C9-A0DC-1D8B4046F37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94673" y="329183"/>
            <a:ext cx="2752550" cy="342996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RMOMETER definition and meaning | Collins English Dictionary">
            <a:extLst>
              <a:ext uri="{FF2B5EF4-FFF2-40B4-BE49-F238E27FC236}">
                <a16:creationId xmlns:a16="http://schemas.microsoft.com/office/drawing/2014/main" id="{267ED6FC-B0D0-4E62-25E3-92E6458296E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17506" y="4079193"/>
            <a:ext cx="3688596" cy="2176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490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BDEDB6-662F-97B3-B9A4-36F0A1B55E05}"/>
              </a:ext>
            </a:extLst>
          </p:cNvPr>
          <p:cNvSpPr>
            <a:spLocks noGrp="1"/>
          </p:cNvSpPr>
          <p:nvPr>
            <p:ph type="title"/>
          </p:nvPr>
        </p:nvSpPr>
        <p:spPr>
          <a:xfrm>
            <a:off x="838201" y="365125"/>
            <a:ext cx="5251316" cy="1807305"/>
          </a:xfrm>
        </p:spPr>
        <p:txBody>
          <a:bodyPr>
            <a:normAutofit/>
          </a:bodyPr>
          <a:lstStyle/>
          <a:p>
            <a:r>
              <a:rPr lang="en-US"/>
              <a:t>How to Measure  /criteria</a:t>
            </a:r>
          </a:p>
        </p:txBody>
      </p:sp>
      <p:sp>
        <p:nvSpPr>
          <p:cNvPr id="3" name="Content Placeholder 2">
            <a:extLst>
              <a:ext uri="{FF2B5EF4-FFF2-40B4-BE49-F238E27FC236}">
                <a16:creationId xmlns:a16="http://schemas.microsoft.com/office/drawing/2014/main" id="{5BA112F1-3A95-2C60-3A48-C911F93ED286}"/>
              </a:ext>
            </a:extLst>
          </p:cNvPr>
          <p:cNvSpPr>
            <a:spLocks noGrp="1"/>
          </p:cNvSpPr>
          <p:nvPr>
            <p:ph idx="1"/>
          </p:nvPr>
        </p:nvSpPr>
        <p:spPr>
          <a:xfrm>
            <a:off x="838200" y="2333297"/>
            <a:ext cx="4619621" cy="3843666"/>
          </a:xfrm>
        </p:spPr>
        <p:txBody>
          <a:bodyPr>
            <a:normAutofit/>
          </a:bodyPr>
          <a:lstStyle/>
          <a:p>
            <a:r>
              <a:rPr lang="en-US" sz="2000" dirty="0"/>
              <a:t>To measure each value, we need a sensor.</a:t>
            </a:r>
          </a:p>
          <a:p>
            <a:r>
              <a:rPr lang="en-US" sz="2000" dirty="0"/>
              <a:t>The sensor must fulfill the following criteria:</a:t>
            </a:r>
          </a:p>
          <a:p>
            <a:pPr lvl="1"/>
            <a:r>
              <a:rPr lang="en-US" sz="2000" dirty="0"/>
              <a:t>Should be able to operate on battery.</a:t>
            </a:r>
          </a:p>
          <a:p>
            <a:pPr lvl="1"/>
            <a:r>
              <a:rPr lang="en-US" sz="2000" dirty="0"/>
              <a:t>It should be accurate.</a:t>
            </a:r>
          </a:p>
          <a:p>
            <a:pPr lvl="1"/>
            <a:r>
              <a:rPr lang="en-US" sz="2000" dirty="0"/>
              <a:t>It should easily fit in the wearable device.</a:t>
            </a:r>
          </a:p>
          <a:p>
            <a:pPr lvl="1"/>
            <a:r>
              <a:rPr lang="en-US" sz="2000" dirty="0"/>
              <a:t>It should be cheap so I can easily buy it and should not make the overall product expensive.</a:t>
            </a:r>
          </a:p>
        </p:txBody>
      </p:sp>
      <p:pic>
        <p:nvPicPr>
          <p:cNvPr id="5" name="Picture 4" descr="Stopwatch">
            <a:extLst>
              <a:ext uri="{FF2B5EF4-FFF2-40B4-BE49-F238E27FC236}">
                <a16:creationId xmlns:a16="http://schemas.microsoft.com/office/drawing/2014/main" id="{ABB23FEE-26B4-BCE1-6804-86B9345A3CB9}"/>
              </a:ext>
            </a:extLst>
          </p:cNvPr>
          <p:cNvPicPr>
            <a:picLocks noChangeAspect="1"/>
          </p:cNvPicPr>
          <p:nvPr/>
        </p:nvPicPr>
        <p:blipFill>
          <a:blip r:embed="rId2"/>
          <a:srcRect l="14336" r="34583"/>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39583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E1250-C8F8-A47B-A609-5B13D6EA009E}"/>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dirty="0">
                <a:latin typeface="+mj-lt"/>
                <a:ea typeface="+mj-ea"/>
                <a:cs typeface="+mj-cs"/>
              </a:rPr>
              <a:t>Maternal Body Temperature</a:t>
            </a:r>
          </a:p>
        </p:txBody>
      </p:sp>
      <p:sp>
        <p:nvSpPr>
          <p:cNvPr id="18" name="Rectangle 17">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1667D79A-A488-BF9A-2A1F-FDF4FDB143D4}"/>
              </a:ext>
            </a:extLst>
          </p:cNvPr>
          <p:cNvGraphicFramePr>
            <a:graphicFrameLocks noGrp="1"/>
          </p:cNvGraphicFramePr>
          <p:nvPr>
            <p:ph idx="1"/>
            <p:extLst>
              <p:ext uri="{D42A27DB-BD31-4B8C-83A1-F6EECF244321}">
                <p14:modId xmlns:p14="http://schemas.microsoft.com/office/powerpoint/2010/main" val="3743475990"/>
              </p:ext>
            </p:extLst>
          </p:nvPr>
        </p:nvGraphicFramePr>
        <p:xfrm>
          <a:off x="942749" y="1926266"/>
          <a:ext cx="10306503" cy="4357532"/>
        </p:xfrm>
        <a:graphic>
          <a:graphicData uri="http://schemas.openxmlformats.org/drawingml/2006/table">
            <a:tbl>
              <a:tblPr firstRow="1" bandRow="1">
                <a:solidFill>
                  <a:schemeClr val="bg1">
                    <a:lumMod val="95000"/>
                  </a:schemeClr>
                </a:solidFill>
                <a:tableStyleId>{5C22544A-7EE6-4342-B048-85BDC9FD1C3A}</a:tableStyleId>
              </a:tblPr>
              <a:tblGrid>
                <a:gridCol w="3386171">
                  <a:extLst>
                    <a:ext uri="{9D8B030D-6E8A-4147-A177-3AD203B41FA5}">
                      <a16:colId xmlns:a16="http://schemas.microsoft.com/office/drawing/2014/main" val="3085279185"/>
                    </a:ext>
                  </a:extLst>
                </a:gridCol>
                <a:gridCol w="6920332">
                  <a:extLst>
                    <a:ext uri="{9D8B030D-6E8A-4147-A177-3AD203B41FA5}">
                      <a16:colId xmlns:a16="http://schemas.microsoft.com/office/drawing/2014/main" val="1952196321"/>
                    </a:ext>
                  </a:extLst>
                </a:gridCol>
              </a:tblGrid>
              <a:tr h="436899">
                <a:tc>
                  <a:txBody>
                    <a:bodyPr/>
                    <a:lstStyle/>
                    <a:p>
                      <a:pPr algn="ctr"/>
                      <a:r>
                        <a:rPr lang="en-US" sz="1700" b="0" cap="none" spc="0">
                          <a:solidFill>
                            <a:schemeClr val="bg1"/>
                          </a:solidFill>
                        </a:rPr>
                        <a:t>Factors</a:t>
                      </a:r>
                    </a:p>
                  </a:txBody>
                  <a:tcPr marL="94842" marR="94842" marT="94842" marB="47421" anchor="ctr">
                    <a:lnL w="12700" cmpd="sng">
                      <a:noFill/>
                    </a:lnL>
                    <a:lnR w="12700" cmpd="sng">
                      <a:noFill/>
                    </a:lnR>
                    <a:lnT w="19050" cap="flat" cmpd="sng" algn="ctr">
                      <a:noFill/>
                      <a:prstDash val="solid"/>
                    </a:lnT>
                    <a:lnB w="38100" cmpd="sng">
                      <a:noFill/>
                    </a:lnB>
                    <a:solidFill>
                      <a:schemeClr val="accent2"/>
                    </a:solidFill>
                  </a:tcPr>
                </a:tc>
                <a:tc>
                  <a:txBody>
                    <a:bodyPr/>
                    <a:lstStyle/>
                    <a:p>
                      <a:pPr algn="ctr"/>
                      <a:r>
                        <a:rPr lang="en-US" sz="1700" b="0" cap="none" spc="0">
                          <a:solidFill>
                            <a:schemeClr val="bg1"/>
                          </a:solidFill>
                        </a:rPr>
                        <a:t>Descriptions</a:t>
                      </a:r>
                    </a:p>
                  </a:txBody>
                  <a:tcPr marL="94842" marR="94842" marT="94842" marB="47421"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1318897885"/>
                  </a:ext>
                </a:extLst>
              </a:tr>
              <a:tr h="372848">
                <a:tc>
                  <a:txBody>
                    <a:bodyPr/>
                    <a:lstStyle/>
                    <a:p>
                      <a:r>
                        <a:rPr lang="en-US" sz="1300" cap="none" spc="0">
                          <a:solidFill>
                            <a:schemeClr val="tx1"/>
                          </a:solidFill>
                        </a:rPr>
                        <a:t>Sensor Name</a:t>
                      </a:r>
                    </a:p>
                  </a:txBody>
                  <a:tcPr marL="94842" marR="94842" marT="94842" marB="47421">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MAX30205</a:t>
                      </a:r>
                    </a:p>
                  </a:txBody>
                  <a:tcPr marL="94842" marR="94842" marT="94842" marB="47421">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664512536"/>
                  </a:ext>
                </a:extLst>
              </a:tr>
              <a:tr h="565001">
                <a:tc>
                  <a:txBody>
                    <a:bodyPr/>
                    <a:lstStyle/>
                    <a:p>
                      <a:r>
                        <a:rPr lang="en-US" sz="1300" cap="none" spc="0">
                          <a:solidFill>
                            <a:schemeClr val="tx1"/>
                          </a:solidFill>
                        </a:rPr>
                        <a:t>Working Principle</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It measures skin temperature by converting analog voltage changes from a thermistor into digital signals using a high-resolution ADC over I²C.</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189378443"/>
                  </a:ext>
                </a:extLst>
              </a:tr>
              <a:tr h="372848">
                <a:tc>
                  <a:txBody>
                    <a:bodyPr/>
                    <a:lstStyle/>
                    <a:p>
                      <a:r>
                        <a:rPr lang="en-US" sz="1300" cap="none" spc="0">
                          <a:solidFill>
                            <a:schemeClr val="tx1"/>
                          </a:solidFill>
                        </a:rPr>
                        <a:t>Accuracy</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As accurate as a mercury thermometer (±0.1°C).</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483433232"/>
                  </a:ext>
                </a:extLst>
              </a:tr>
              <a:tr h="372848">
                <a:tc>
                  <a:txBody>
                    <a:bodyPr/>
                    <a:lstStyle/>
                    <a:p>
                      <a:r>
                        <a:rPr lang="en-US" sz="1300" cap="none" spc="0">
                          <a:solidFill>
                            <a:schemeClr val="tx1"/>
                          </a:solidFill>
                        </a:rPr>
                        <a:t>Integration in device possibility</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Yes</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47971758"/>
                  </a:ext>
                </a:extLst>
              </a:tr>
              <a:tr h="372848">
                <a:tc>
                  <a:txBody>
                    <a:bodyPr/>
                    <a:lstStyle/>
                    <a:p>
                      <a:r>
                        <a:rPr lang="en-US" sz="1300" cap="none" spc="0">
                          <a:solidFill>
                            <a:schemeClr val="tx1"/>
                          </a:solidFill>
                        </a:rPr>
                        <a:t>Output</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Digital output via I²C interface.</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30500643"/>
                  </a:ext>
                </a:extLst>
              </a:tr>
              <a:tr h="372848">
                <a:tc>
                  <a:txBody>
                    <a:bodyPr/>
                    <a:lstStyle/>
                    <a:p>
                      <a:r>
                        <a:rPr lang="en-US" sz="1300" cap="none" spc="0">
                          <a:solidFill>
                            <a:schemeClr val="tx1"/>
                          </a:solidFill>
                        </a:rPr>
                        <a:t>Limitation </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Affected by ambient temperature.</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963515574"/>
                  </a:ext>
                </a:extLst>
              </a:tr>
              <a:tr h="372848">
                <a:tc>
                  <a:txBody>
                    <a:bodyPr/>
                    <a:lstStyle/>
                    <a:p>
                      <a:r>
                        <a:rPr lang="en-US" sz="1300" cap="none" spc="0">
                          <a:solidFill>
                            <a:schemeClr val="tx1"/>
                          </a:solidFill>
                        </a:rPr>
                        <a:t>Availability in Local Market</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Not Confirmed</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322361252"/>
                  </a:ext>
                </a:extLst>
              </a:tr>
              <a:tr h="372848">
                <a:tc>
                  <a:txBody>
                    <a:bodyPr/>
                    <a:lstStyle/>
                    <a:p>
                      <a:r>
                        <a:rPr lang="en-US" sz="1300" cap="none" spc="0">
                          <a:solidFill>
                            <a:schemeClr val="tx1"/>
                          </a:solidFill>
                        </a:rPr>
                        <a:t>Approximate Price</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Not Confirmed</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158029085"/>
                  </a:ext>
                </a:extLst>
              </a:tr>
              <a:tr h="372848">
                <a:tc>
                  <a:txBody>
                    <a:bodyPr/>
                    <a:lstStyle/>
                    <a:p>
                      <a:r>
                        <a:rPr lang="en-US" sz="1300" cap="none" spc="0">
                          <a:solidFill>
                            <a:schemeClr val="tx1"/>
                          </a:solidFill>
                        </a:rPr>
                        <a:t>Can I buy?</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r>
                        <a:rPr lang="en-US" sz="1300" cap="none" spc="0">
                          <a:solidFill>
                            <a:schemeClr val="tx1"/>
                          </a:solidFill>
                        </a:rPr>
                        <a:t>Not Confirmed</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319404575"/>
                  </a:ext>
                </a:extLst>
              </a:tr>
              <a:tr h="372848">
                <a:tc>
                  <a:txBody>
                    <a:bodyPr/>
                    <a:lstStyle/>
                    <a:p>
                      <a:r>
                        <a:rPr lang="en-US" sz="1300" cap="none" spc="0">
                          <a:solidFill>
                            <a:schemeClr val="tx1"/>
                          </a:solidFill>
                        </a:rPr>
                        <a:t>Can Patient buy?</a:t>
                      </a: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endParaRPr lang="en-US" sz="1300" cap="none" spc="0">
                        <a:solidFill>
                          <a:schemeClr val="tx1"/>
                        </a:solidFill>
                      </a:endParaRPr>
                    </a:p>
                  </a:txBody>
                  <a:tcPr marL="94842" marR="94842" marT="94842" marB="47421">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657698008"/>
                  </a:ext>
                </a:extLst>
              </a:tr>
            </a:tbl>
          </a:graphicData>
        </a:graphic>
      </p:graphicFrame>
    </p:spTree>
    <p:extLst>
      <p:ext uri="{BB962C8B-B14F-4D97-AF65-F5344CB8AC3E}">
        <p14:creationId xmlns:p14="http://schemas.microsoft.com/office/powerpoint/2010/main" val="855541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CEA0-648C-C9E6-ABBF-F7E6AEED28C6}"/>
              </a:ext>
            </a:extLst>
          </p:cNvPr>
          <p:cNvSpPr>
            <a:spLocks noGrp="1"/>
          </p:cNvSpPr>
          <p:nvPr>
            <p:ph type="title"/>
          </p:nvPr>
        </p:nvSpPr>
        <p:spPr/>
        <p:txBody>
          <a:bodyPr/>
          <a:lstStyle/>
          <a:p>
            <a:r>
              <a:rPr lang="en-US" dirty="0"/>
              <a:t>MAX30205 Sensor</a:t>
            </a:r>
          </a:p>
        </p:txBody>
      </p:sp>
      <p:pic>
        <p:nvPicPr>
          <p:cNvPr id="3074" name="Picture 2" descr="High Accuracy MAX30205MTA MAX30205 Human Body Temperature Sensor Module Low  Voltage Measuring Skin Wristband Temperature Sensor : Buy Online at Best  Price in KSA - Souq is now Amazon.sa: Electronics">
            <a:extLst>
              <a:ext uri="{FF2B5EF4-FFF2-40B4-BE49-F238E27FC236}">
                <a16:creationId xmlns:a16="http://schemas.microsoft.com/office/drawing/2014/main" id="{532F01A8-7A66-6B08-DA54-611586F4DA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92131" y="1396774"/>
            <a:ext cx="4351338"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4E1D726-BE03-3C58-B4C7-23384E0CC2B2}"/>
              </a:ext>
            </a:extLst>
          </p:cNvPr>
          <p:cNvSpPr txBox="1"/>
          <p:nvPr/>
        </p:nvSpPr>
        <p:spPr>
          <a:xfrm>
            <a:off x="1034142" y="1633451"/>
            <a:ext cx="4351338" cy="1938992"/>
          </a:xfrm>
          <a:prstGeom prst="rect">
            <a:avLst/>
          </a:prstGeom>
          <a:noFill/>
        </p:spPr>
        <p:txBody>
          <a:bodyPr wrap="square" rtlCol="0">
            <a:spAutoFit/>
          </a:bodyPr>
          <a:lstStyle/>
          <a:p>
            <a:r>
              <a:rPr lang="en-US" sz="2400" b="0" i="0" dirty="0">
                <a:solidFill>
                  <a:srgbClr val="C00000"/>
                </a:solidFill>
                <a:effectLst/>
                <a:latin typeface="Google Sans"/>
              </a:rPr>
              <a:t>A thermistor is </a:t>
            </a:r>
            <a:r>
              <a:rPr lang="en-US" sz="2400" dirty="0">
                <a:solidFill>
                  <a:srgbClr val="C00000"/>
                </a:solidFill>
              </a:rPr>
              <a:t>a temperature-sensitive resistor, a type of semiconductor where the electrical resistance changes significantly with temperature.</a:t>
            </a:r>
          </a:p>
        </p:txBody>
      </p:sp>
      <p:sp>
        <p:nvSpPr>
          <p:cNvPr id="8" name="Rectangle 3">
            <a:extLst>
              <a:ext uri="{FF2B5EF4-FFF2-40B4-BE49-F238E27FC236}">
                <a16:creationId xmlns:a16="http://schemas.microsoft.com/office/drawing/2014/main" id="{1B4A17BC-CA95-76FD-D79F-815382B94807}"/>
              </a:ext>
            </a:extLst>
          </p:cNvPr>
          <p:cNvSpPr>
            <a:spLocks noChangeArrowheads="1"/>
          </p:cNvSpPr>
          <p:nvPr/>
        </p:nvSpPr>
        <p:spPr bwMode="auto">
          <a:xfrm>
            <a:off x="1034142" y="3686607"/>
            <a:ext cx="539931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I²C (Inter-Integrated Circuit)</a:t>
            </a:r>
            <a:r>
              <a:rPr kumimoji="0" lang="en-US" altLang="en-US" sz="1800" b="0" i="0" u="none" strike="noStrike" cap="none" normalizeH="0" baseline="0" dirty="0">
                <a:ln>
                  <a:noFill/>
                </a:ln>
                <a:solidFill>
                  <a:schemeClr val="tx1"/>
                </a:solidFill>
                <a:effectLst/>
                <a:latin typeface="Arial" panose="020B0604020202020204" pitchFamily="34" charset="0"/>
              </a:rPr>
              <a:t> is a </a:t>
            </a:r>
            <a:r>
              <a:rPr kumimoji="0" lang="en-US" altLang="en-US" sz="1800" b="1" i="0" u="none" strike="noStrike" cap="none" normalizeH="0" baseline="0" dirty="0">
                <a:ln>
                  <a:noFill/>
                </a:ln>
                <a:solidFill>
                  <a:schemeClr val="tx1"/>
                </a:solidFill>
                <a:effectLst/>
                <a:latin typeface="Arial" panose="020B0604020202020204" pitchFamily="34" charset="0"/>
              </a:rPr>
              <a:t>digital communication protocol</a:t>
            </a:r>
            <a:r>
              <a:rPr kumimoji="0" lang="en-US" altLang="en-US" sz="1800" b="0" i="0" u="none" strike="noStrike" cap="none" normalizeH="0" baseline="0" dirty="0">
                <a:ln>
                  <a:noFill/>
                </a:ln>
                <a:solidFill>
                  <a:schemeClr val="tx1"/>
                </a:solidFill>
                <a:effectLst/>
                <a:latin typeface="Arial" panose="020B0604020202020204" pitchFamily="34" charset="0"/>
              </a:rPr>
              <a:t> that allows microcontrollers to </a:t>
            </a:r>
            <a:r>
              <a:rPr kumimoji="0" lang="en-US" altLang="en-US" sz="1800" b="1" i="0" u="none" strike="noStrike" cap="none" normalizeH="0" baseline="0" dirty="0">
                <a:ln>
                  <a:noFill/>
                </a:ln>
                <a:solidFill>
                  <a:schemeClr val="tx1"/>
                </a:solidFill>
                <a:effectLst/>
                <a:latin typeface="Arial" panose="020B0604020202020204" pitchFamily="34" charset="0"/>
              </a:rPr>
              <a:t>communicate with sensors and devices using just two wires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SDA (Data Line)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SCL (Clock Line)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It's widely used in embedded systems for </a:t>
            </a:r>
            <a:r>
              <a:rPr kumimoji="0" lang="en-US" altLang="en-US" sz="1800" b="1" i="0" u="none" strike="noStrike" cap="none" normalizeH="0" baseline="0" dirty="0">
                <a:ln>
                  <a:noFill/>
                </a:ln>
                <a:solidFill>
                  <a:schemeClr val="tx1"/>
                </a:solidFill>
                <a:effectLst/>
                <a:latin typeface="Arial" panose="020B0604020202020204" pitchFamily="34" charset="0"/>
              </a:rPr>
              <a:t>simple, low-speed, short-distance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07469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8521E2-24E2-811E-B5FF-B4C1F733FB36}"/>
              </a:ext>
            </a:extLst>
          </p:cNvPr>
          <p:cNvSpPr>
            <a:spLocks noGrp="1"/>
          </p:cNvSpPr>
          <p:nvPr>
            <p:ph type="title"/>
          </p:nvPr>
        </p:nvSpPr>
        <p:spPr>
          <a:xfrm>
            <a:off x="640080" y="325369"/>
            <a:ext cx="4368602" cy="1956841"/>
          </a:xfrm>
        </p:spPr>
        <p:txBody>
          <a:bodyPr anchor="b">
            <a:normAutofit fontScale="90000"/>
          </a:bodyPr>
          <a:lstStyle/>
          <a:p>
            <a:r>
              <a:rPr lang="en-US" sz="5000" dirty="0"/>
              <a:t>Maternal Blood Pressure and Pulse</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C85044-C3CF-8D87-2A9E-4C45A746786C}"/>
              </a:ext>
            </a:extLst>
          </p:cNvPr>
          <p:cNvSpPr>
            <a:spLocks noGrp="1"/>
          </p:cNvSpPr>
          <p:nvPr>
            <p:ph idx="1"/>
          </p:nvPr>
        </p:nvSpPr>
        <p:spPr>
          <a:xfrm>
            <a:off x="640080" y="2872899"/>
            <a:ext cx="4243589" cy="3320668"/>
          </a:xfrm>
        </p:spPr>
        <p:txBody>
          <a:bodyPr>
            <a:normAutofit/>
          </a:bodyPr>
          <a:lstStyle/>
          <a:p>
            <a:r>
              <a:rPr lang="en-US" sz="2000"/>
              <a:t>The best place to measure the blood pressure of a pregnant is </a:t>
            </a:r>
            <a:r>
              <a:rPr lang="en-US" sz="2000" b="1"/>
              <a:t>upper arm, using a cuff-based sensor.</a:t>
            </a:r>
            <a:endParaRPr lang="en-US" sz="2000"/>
          </a:p>
          <a:p>
            <a:r>
              <a:rPr lang="en-US" sz="2000"/>
              <a:t>Another option is using the </a:t>
            </a:r>
            <a:r>
              <a:rPr lang="en-US" sz="2000" b="1"/>
              <a:t>wrist or finger sensors</a:t>
            </a:r>
            <a:r>
              <a:rPr lang="en-US" sz="2000"/>
              <a:t>, but they are less accurate, especially in pregnancy due to circulation changes. They are more prone to errors from body movement and position.</a:t>
            </a:r>
          </a:p>
        </p:txBody>
      </p:sp>
      <p:pic>
        <p:nvPicPr>
          <p:cNvPr id="5" name="Picture 4">
            <a:extLst>
              <a:ext uri="{FF2B5EF4-FFF2-40B4-BE49-F238E27FC236}">
                <a16:creationId xmlns:a16="http://schemas.microsoft.com/office/drawing/2014/main" id="{A4280730-4F02-73DE-DCDD-E981ABBF0B3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769" r="2176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792507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EAE972-4384-7CA1-DE4B-E0691D1A4DF8}"/>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Upper Arm, Cuff Based Sensor </a:t>
            </a:r>
          </a:p>
        </p:txBody>
      </p:sp>
      <p:graphicFrame>
        <p:nvGraphicFramePr>
          <p:cNvPr id="4" name="Content Placeholder 3">
            <a:extLst>
              <a:ext uri="{FF2B5EF4-FFF2-40B4-BE49-F238E27FC236}">
                <a16:creationId xmlns:a16="http://schemas.microsoft.com/office/drawing/2014/main" id="{54369682-4AED-43A9-AC7E-790249EB3041}"/>
              </a:ext>
            </a:extLst>
          </p:cNvPr>
          <p:cNvGraphicFramePr>
            <a:graphicFrameLocks/>
          </p:cNvGraphicFramePr>
          <p:nvPr>
            <p:extLst>
              <p:ext uri="{D42A27DB-BD31-4B8C-83A1-F6EECF244321}">
                <p14:modId xmlns:p14="http://schemas.microsoft.com/office/powerpoint/2010/main" val="1566970200"/>
              </p:ext>
            </p:extLst>
          </p:nvPr>
        </p:nvGraphicFramePr>
        <p:xfrm>
          <a:off x="432225" y="2277753"/>
          <a:ext cx="11327549" cy="3876346"/>
        </p:xfrm>
        <a:graphic>
          <a:graphicData uri="http://schemas.openxmlformats.org/drawingml/2006/table">
            <a:tbl>
              <a:tblPr firstRow="1" bandRow="1">
                <a:tableStyleId>{5C22544A-7EE6-4342-B048-85BDC9FD1C3A}</a:tableStyleId>
              </a:tblPr>
              <a:tblGrid>
                <a:gridCol w="2984752">
                  <a:extLst>
                    <a:ext uri="{9D8B030D-6E8A-4147-A177-3AD203B41FA5}">
                      <a16:colId xmlns:a16="http://schemas.microsoft.com/office/drawing/2014/main" val="3085279185"/>
                    </a:ext>
                  </a:extLst>
                </a:gridCol>
                <a:gridCol w="8342797">
                  <a:extLst>
                    <a:ext uri="{9D8B030D-6E8A-4147-A177-3AD203B41FA5}">
                      <a16:colId xmlns:a16="http://schemas.microsoft.com/office/drawing/2014/main" val="1952196321"/>
                    </a:ext>
                  </a:extLst>
                </a:gridCol>
              </a:tblGrid>
              <a:tr h="327795">
                <a:tc>
                  <a:txBody>
                    <a:bodyPr/>
                    <a:lstStyle/>
                    <a:p>
                      <a:pPr algn="ctr"/>
                      <a:r>
                        <a:rPr lang="en-US" sz="1500"/>
                        <a:t>Factors</a:t>
                      </a:r>
                    </a:p>
                  </a:txBody>
                  <a:tcPr marL="74499" marR="74499" marT="37249" marB="37249"/>
                </a:tc>
                <a:tc>
                  <a:txBody>
                    <a:bodyPr/>
                    <a:lstStyle/>
                    <a:p>
                      <a:pPr algn="ctr"/>
                      <a:r>
                        <a:rPr lang="en-US" sz="1500"/>
                        <a:t>Descriptions</a:t>
                      </a:r>
                    </a:p>
                  </a:txBody>
                  <a:tcPr marL="74499" marR="74499" marT="37249" marB="37249"/>
                </a:tc>
                <a:extLst>
                  <a:ext uri="{0D108BD9-81ED-4DB2-BD59-A6C34878D82A}">
                    <a16:rowId xmlns:a16="http://schemas.microsoft.com/office/drawing/2014/main" val="1318897885"/>
                  </a:ext>
                </a:extLst>
              </a:tr>
              <a:tr h="327795">
                <a:tc>
                  <a:txBody>
                    <a:bodyPr/>
                    <a:lstStyle/>
                    <a:p>
                      <a:r>
                        <a:rPr lang="en-US" sz="1500"/>
                        <a:t>Sensor Name</a:t>
                      </a:r>
                    </a:p>
                  </a:txBody>
                  <a:tcPr marL="74499" marR="74499" marT="37249" marB="37249"/>
                </a:tc>
                <a:tc>
                  <a:txBody>
                    <a:bodyPr/>
                    <a:lstStyle/>
                    <a:p>
                      <a:r>
                        <a:rPr lang="en-US" sz="1500" dirty="0"/>
                        <a:t>A&amp;D UA-767PBT-C , Omron M2 </a:t>
                      </a:r>
                    </a:p>
                  </a:txBody>
                  <a:tcPr marL="74499" marR="74499" marT="37249" marB="37249"/>
                </a:tc>
                <a:extLst>
                  <a:ext uri="{0D108BD9-81ED-4DB2-BD59-A6C34878D82A}">
                    <a16:rowId xmlns:a16="http://schemas.microsoft.com/office/drawing/2014/main" val="1664512536"/>
                  </a:ext>
                </a:extLst>
              </a:tr>
              <a:tr h="551292">
                <a:tc>
                  <a:txBody>
                    <a:bodyPr/>
                    <a:lstStyle/>
                    <a:p>
                      <a:r>
                        <a:rPr lang="en-US" sz="1500"/>
                        <a:t>Working Principle</a:t>
                      </a:r>
                    </a:p>
                  </a:txBody>
                  <a:tcPr marL="74499" marR="74499" marT="37249" marB="3724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a:t>Uses the oscillometric method to detect blood pressure by analyzing pressure waves in an inflating and deflating arm cuff.</a:t>
                      </a:r>
                    </a:p>
                  </a:txBody>
                  <a:tcPr marL="74499" marR="74499" marT="37249" marB="37249"/>
                </a:tc>
                <a:extLst>
                  <a:ext uri="{0D108BD9-81ED-4DB2-BD59-A6C34878D82A}">
                    <a16:rowId xmlns:a16="http://schemas.microsoft.com/office/drawing/2014/main" val="4189378443"/>
                  </a:ext>
                </a:extLst>
              </a:tr>
              <a:tr h="327795">
                <a:tc>
                  <a:txBody>
                    <a:bodyPr/>
                    <a:lstStyle/>
                    <a:p>
                      <a:r>
                        <a:rPr lang="en-US" sz="1500"/>
                        <a:t>Accuracy</a:t>
                      </a:r>
                    </a:p>
                  </a:txBody>
                  <a:tcPr marL="74499" marR="74499" marT="37249" marB="37249"/>
                </a:tc>
                <a:tc>
                  <a:txBody>
                    <a:bodyPr/>
                    <a:lstStyle/>
                    <a:p>
                      <a:r>
                        <a:rPr lang="en-US" sz="1500" b="1" dirty="0"/>
                        <a:t>±3 mmHg for pressure and ±5% for pulse rate</a:t>
                      </a:r>
                      <a:r>
                        <a:rPr lang="en-US" sz="1500" dirty="0"/>
                        <a:t> — meets clinical accuracy standards (AAMI/ISO).</a:t>
                      </a:r>
                    </a:p>
                  </a:txBody>
                  <a:tcPr marL="74499" marR="74499" marT="37249" marB="37249"/>
                </a:tc>
                <a:extLst>
                  <a:ext uri="{0D108BD9-81ED-4DB2-BD59-A6C34878D82A}">
                    <a16:rowId xmlns:a16="http://schemas.microsoft.com/office/drawing/2014/main" val="1483433232"/>
                  </a:ext>
                </a:extLst>
              </a:tr>
              <a:tr h="327795">
                <a:tc>
                  <a:txBody>
                    <a:bodyPr/>
                    <a:lstStyle/>
                    <a:p>
                      <a:r>
                        <a:rPr lang="en-US" sz="1500"/>
                        <a:t>Integration in device possibility</a:t>
                      </a:r>
                    </a:p>
                  </a:txBody>
                  <a:tcPr marL="74499" marR="74499" marT="37249" marB="37249"/>
                </a:tc>
                <a:tc>
                  <a:txBody>
                    <a:bodyPr/>
                    <a:lstStyle/>
                    <a:p>
                      <a:r>
                        <a:rPr lang="en-US" sz="1500" dirty="0"/>
                        <a:t>No, but if we open box remove the LCD and find the pinouts then there is a chance we can use it.</a:t>
                      </a:r>
                    </a:p>
                  </a:txBody>
                  <a:tcPr marL="74499" marR="74499" marT="37249" marB="37249"/>
                </a:tc>
                <a:extLst>
                  <a:ext uri="{0D108BD9-81ED-4DB2-BD59-A6C34878D82A}">
                    <a16:rowId xmlns:a16="http://schemas.microsoft.com/office/drawing/2014/main" val="347971758"/>
                  </a:ext>
                </a:extLst>
              </a:tr>
              <a:tr h="327795">
                <a:tc>
                  <a:txBody>
                    <a:bodyPr/>
                    <a:lstStyle/>
                    <a:p>
                      <a:r>
                        <a:rPr lang="en-US" sz="1500"/>
                        <a:t>Output</a:t>
                      </a:r>
                    </a:p>
                  </a:txBody>
                  <a:tcPr marL="74499" marR="74499" marT="37249" marB="37249"/>
                </a:tc>
                <a:tc>
                  <a:txBody>
                    <a:bodyPr/>
                    <a:lstStyle/>
                    <a:p>
                      <a:r>
                        <a:rPr lang="en-US" sz="1500"/>
                        <a:t>Digital output.</a:t>
                      </a:r>
                    </a:p>
                  </a:txBody>
                  <a:tcPr marL="74499" marR="74499" marT="37249" marB="37249"/>
                </a:tc>
                <a:extLst>
                  <a:ext uri="{0D108BD9-81ED-4DB2-BD59-A6C34878D82A}">
                    <a16:rowId xmlns:a16="http://schemas.microsoft.com/office/drawing/2014/main" val="330500643"/>
                  </a:ext>
                </a:extLst>
              </a:tr>
              <a:tr h="327795">
                <a:tc>
                  <a:txBody>
                    <a:bodyPr/>
                    <a:lstStyle/>
                    <a:p>
                      <a:r>
                        <a:rPr lang="en-US" sz="1500"/>
                        <a:t>Limitation </a:t>
                      </a:r>
                    </a:p>
                  </a:txBody>
                  <a:tcPr marL="74499" marR="74499" marT="37249" marB="37249"/>
                </a:tc>
                <a:tc>
                  <a:txBody>
                    <a:bodyPr/>
                    <a:lstStyle/>
                    <a:p>
                      <a:r>
                        <a:rPr lang="en-US" sz="1500" dirty="0"/>
                        <a:t>by using it our final  product will not be a single product.</a:t>
                      </a:r>
                    </a:p>
                  </a:txBody>
                  <a:tcPr marL="74499" marR="74499" marT="37249" marB="37249"/>
                </a:tc>
                <a:extLst>
                  <a:ext uri="{0D108BD9-81ED-4DB2-BD59-A6C34878D82A}">
                    <a16:rowId xmlns:a16="http://schemas.microsoft.com/office/drawing/2014/main" val="2963515574"/>
                  </a:ext>
                </a:extLst>
              </a:tr>
              <a:tr h="374899">
                <a:tc>
                  <a:txBody>
                    <a:bodyPr/>
                    <a:lstStyle/>
                    <a:p>
                      <a:r>
                        <a:rPr lang="en-US" sz="1500"/>
                        <a:t>Availability in Local Market</a:t>
                      </a:r>
                    </a:p>
                  </a:txBody>
                  <a:tcPr marL="74499" marR="74499" marT="37249" marB="37249"/>
                </a:tc>
                <a:tc>
                  <a:txBody>
                    <a:bodyPr/>
                    <a:lstStyle/>
                    <a:p>
                      <a:r>
                        <a:rPr lang="en-US" sz="1500" dirty="0"/>
                        <a:t>Not Confirmed</a:t>
                      </a:r>
                    </a:p>
                  </a:txBody>
                  <a:tcPr marL="74499" marR="74499" marT="37249" marB="37249"/>
                </a:tc>
                <a:extLst>
                  <a:ext uri="{0D108BD9-81ED-4DB2-BD59-A6C34878D82A}">
                    <a16:rowId xmlns:a16="http://schemas.microsoft.com/office/drawing/2014/main" val="3322361252"/>
                  </a:ext>
                </a:extLst>
              </a:tr>
              <a:tr h="327795">
                <a:tc>
                  <a:txBody>
                    <a:bodyPr/>
                    <a:lstStyle/>
                    <a:p>
                      <a:r>
                        <a:rPr lang="en-US" sz="1500"/>
                        <a:t>Approximate Price</a:t>
                      </a:r>
                    </a:p>
                  </a:txBody>
                  <a:tcPr marL="74499" marR="74499" marT="37249" marB="37249"/>
                </a:tc>
                <a:tc>
                  <a:txBody>
                    <a:bodyPr/>
                    <a:lstStyle/>
                    <a:p>
                      <a:r>
                        <a:rPr lang="en-US" sz="1500" dirty="0"/>
                        <a:t>3500 PKR - Omron M2 Second Hand Use from Olx.com</a:t>
                      </a:r>
                    </a:p>
                  </a:txBody>
                  <a:tcPr marL="74499" marR="74499" marT="37249" marB="37249"/>
                </a:tc>
                <a:extLst>
                  <a:ext uri="{0D108BD9-81ED-4DB2-BD59-A6C34878D82A}">
                    <a16:rowId xmlns:a16="http://schemas.microsoft.com/office/drawing/2014/main" val="2158029085"/>
                  </a:ext>
                </a:extLst>
              </a:tr>
              <a:tr h="327795">
                <a:tc>
                  <a:txBody>
                    <a:bodyPr/>
                    <a:lstStyle/>
                    <a:p>
                      <a:r>
                        <a:rPr lang="en-US" sz="1500"/>
                        <a:t>Can I buy?</a:t>
                      </a:r>
                    </a:p>
                  </a:txBody>
                  <a:tcPr marL="74499" marR="74499" marT="37249" marB="37249"/>
                </a:tc>
                <a:tc>
                  <a:txBody>
                    <a:bodyPr/>
                    <a:lstStyle/>
                    <a:p>
                      <a:r>
                        <a:rPr lang="en-US" sz="1500"/>
                        <a:t>No</a:t>
                      </a:r>
                    </a:p>
                  </a:txBody>
                  <a:tcPr marL="74499" marR="74499" marT="37249" marB="37249"/>
                </a:tc>
                <a:extLst>
                  <a:ext uri="{0D108BD9-81ED-4DB2-BD59-A6C34878D82A}">
                    <a16:rowId xmlns:a16="http://schemas.microsoft.com/office/drawing/2014/main" val="1319404575"/>
                  </a:ext>
                </a:extLst>
              </a:tr>
              <a:tr h="327795">
                <a:tc>
                  <a:txBody>
                    <a:bodyPr/>
                    <a:lstStyle/>
                    <a:p>
                      <a:r>
                        <a:rPr lang="en-US" sz="1500"/>
                        <a:t>Can Patient buy?</a:t>
                      </a:r>
                    </a:p>
                  </a:txBody>
                  <a:tcPr marL="74499" marR="74499" marT="37249" marB="37249"/>
                </a:tc>
                <a:tc>
                  <a:txBody>
                    <a:bodyPr/>
                    <a:lstStyle/>
                    <a:p>
                      <a:r>
                        <a:rPr lang="en-US" sz="1500" dirty="0"/>
                        <a:t>Only Elite Class Family might afford it.</a:t>
                      </a:r>
                    </a:p>
                  </a:txBody>
                  <a:tcPr marL="74499" marR="74499" marT="37249" marB="37249"/>
                </a:tc>
                <a:extLst>
                  <a:ext uri="{0D108BD9-81ED-4DB2-BD59-A6C34878D82A}">
                    <a16:rowId xmlns:a16="http://schemas.microsoft.com/office/drawing/2014/main" val="657698008"/>
                  </a:ext>
                </a:extLst>
              </a:tr>
            </a:tbl>
          </a:graphicData>
        </a:graphic>
      </p:graphicFrame>
    </p:spTree>
    <p:extLst>
      <p:ext uri="{BB962C8B-B14F-4D97-AF65-F5344CB8AC3E}">
        <p14:creationId xmlns:p14="http://schemas.microsoft.com/office/powerpoint/2010/main" val="300058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76" name="Rectangle 6175">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77" name="Arc 6176">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AC2C04E6-87D8-9A39-AD92-0A96C699D7D1}"/>
              </a:ext>
            </a:extLst>
          </p:cNvPr>
          <p:cNvSpPr>
            <a:spLocks noGrp="1"/>
          </p:cNvSpPr>
          <p:nvPr>
            <p:ph type="title"/>
          </p:nvPr>
        </p:nvSpPr>
        <p:spPr>
          <a:xfrm>
            <a:off x="838200" y="365125"/>
            <a:ext cx="10515599" cy="1325563"/>
          </a:xfrm>
        </p:spPr>
        <p:txBody>
          <a:bodyPr vert="horz" lIns="91440" tIns="45720" rIns="91440" bIns="45720" rtlCol="0">
            <a:normAutofit/>
          </a:bodyPr>
          <a:lstStyle/>
          <a:p>
            <a:r>
              <a:rPr lang="en-US" dirty="0"/>
              <a:t>A&amp;D UA-767PBT-C</a:t>
            </a:r>
          </a:p>
        </p:txBody>
      </p:sp>
      <p:sp>
        <p:nvSpPr>
          <p:cNvPr id="6161" name="Content Placeholder 6160">
            <a:extLst>
              <a:ext uri="{FF2B5EF4-FFF2-40B4-BE49-F238E27FC236}">
                <a16:creationId xmlns:a16="http://schemas.microsoft.com/office/drawing/2014/main" id="{30228901-4FA5-16E0-7288-04BECF670DF3}"/>
              </a:ext>
            </a:extLst>
          </p:cNvPr>
          <p:cNvSpPr>
            <a:spLocks noGrp="1"/>
          </p:cNvSpPr>
          <p:nvPr>
            <p:ph idx="1"/>
          </p:nvPr>
        </p:nvSpPr>
        <p:spPr>
          <a:xfrm>
            <a:off x="838200" y="1825625"/>
            <a:ext cx="5393361" cy="4351338"/>
          </a:xfrm>
        </p:spPr>
        <p:txBody>
          <a:bodyPr>
            <a:normAutofit fontScale="85000" lnSpcReduction="10000"/>
          </a:bodyPr>
          <a:lstStyle/>
          <a:p>
            <a:r>
              <a:rPr lang="en-US" b="1" dirty="0"/>
              <a:t>The </a:t>
            </a:r>
            <a:r>
              <a:rPr lang="en-US" b="1" dirty="0" err="1"/>
              <a:t>oscillometric</a:t>
            </a:r>
            <a:r>
              <a:rPr lang="en-US" b="1" dirty="0"/>
              <a:t> method</a:t>
            </a:r>
            <a:r>
              <a:rPr lang="en-US" dirty="0"/>
              <a:t> measures blood pressure by </a:t>
            </a:r>
            <a:r>
              <a:rPr lang="en-US" b="1" dirty="0"/>
              <a:t>detecting pressure oscillations</a:t>
            </a:r>
            <a:r>
              <a:rPr lang="en-US" dirty="0"/>
              <a:t> in the cuff as it </a:t>
            </a:r>
            <a:r>
              <a:rPr lang="en-US" b="1" dirty="0"/>
              <a:t>inflates and deflates</a:t>
            </a:r>
            <a:r>
              <a:rPr lang="en-US" dirty="0"/>
              <a:t>. These oscillations reflect blood flow through the artery, and a microcontroller calculates </a:t>
            </a:r>
            <a:r>
              <a:rPr lang="en-US" b="1" dirty="0"/>
              <a:t>systolic, diastolic, and mean arterial pressure</a:t>
            </a:r>
            <a:r>
              <a:rPr lang="en-US" dirty="0"/>
              <a:t> based on their patterns.</a:t>
            </a:r>
          </a:p>
          <a:p>
            <a:r>
              <a:rPr lang="en-US" dirty="0"/>
              <a:t>We would need to open it and find the output point to connect it to Arduino via soldering. YouTube videos are available which shows a sign of possibility.</a:t>
            </a:r>
          </a:p>
        </p:txBody>
      </p:sp>
      <p:sp>
        <p:nvSpPr>
          <p:cNvPr id="6175" name="Oval 6174">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148" name="Picture 4" descr="A&amp;D Digital B.P Monitor uppar arm UA-767S Japan | Medixia Online">
            <a:extLst>
              <a:ext uri="{FF2B5EF4-FFF2-40B4-BE49-F238E27FC236}">
                <a16:creationId xmlns:a16="http://schemas.microsoft.com/office/drawing/2014/main" id="{50BA6C77-A621-FA10-37EE-B08AF8F4A8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09962" y="3952386"/>
            <a:ext cx="4221597" cy="2199031"/>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587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944</TotalTime>
  <Words>1118</Words>
  <Application>Microsoft Office PowerPoint</Application>
  <PresentationFormat>Widescreen</PresentationFormat>
  <Paragraphs>146</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Google Sans</vt:lpstr>
      <vt:lpstr>Office Theme</vt:lpstr>
      <vt:lpstr>IoT Based Mother and Fetus Health Care Monitoring</vt:lpstr>
      <vt:lpstr>Project Idea</vt:lpstr>
      <vt:lpstr>Objectives</vt:lpstr>
      <vt:lpstr>How to Measure  /criteria</vt:lpstr>
      <vt:lpstr>Maternal Body Temperature</vt:lpstr>
      <vt:lpstr>MAX30205 Sensor</vt:lpstr>
      <vt:lpstr>Maternal Blood Pressure and Pulse</vt:lpstr>
      <vt:lpstr>Upper Arm, Cuff Based Sensor </vt:lpstr>
      <vt:lpstr>A&amp;D UA-767PBT-C</vt:lpstr>
      <vt:lpstr>Heart Rate</vt:lpstr>
      <vt:lpstr>Heart Rate + Oxygen Sensor</vt:lpstr>
      <vt:lpstr>MAX30102</vt:lpstr>
      <vt:lpstr>Blood Sugar Level</vt:lpstr>
      <vt:lpstr>Maternal Body Sugar Level</vt:lpstr>
      <vt:lpstr>Alternate for Blood Glucose</vt:lpstr>
      <vt:lpstr>Fetus Health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Khurram Shahzad</dc:creator>
  <cp:lastModifiedBy>Khurram Shahzad</cp:lastModifiedBy>
  <cp:revision>28</cp:revision>
  <dcterms:created xsi:type="dcterms:W3CDTF">2025-05-15T16:10:39Z</dcterms:created>
  <dcterms:modified xsi:type="dcterms:W3CDTF">2025-05-22T15:16:31Z</dcterms:modified>
</cp:coreProperties>
</file>