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15.11.2017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utyazilim/awesome-datasc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wc.com/us/en/publications/data-science-and-analyt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contrib/Paradis-rdebuts_en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Basic R – Workshop 0 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1. a. What is Data Science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 descr="http://static1.squarespace.com/static/54022945e4b02005531a9c9e/t/54fc82ffe4b0c724169fe392/1425834751943/?format=1500w">
            <a:extLst>
              <a:ext uri="{FF2B5EF4-FFF2-40B4-BE49-F238E27FC236}">
                <a16:creationId xmlns="" xmlns:a16="http://schemas.microsoft.com/office/drawing/2014/main" id="{CD4AAA3C-8DCB-4A22-A79B-95E0E0C1A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401" r="397" b="401"/>
          <a:stretch/>
        </p:blipFill>
        <p:spPr bwMode="auto">
          <a:xfrm>
            <a:off x="827584" y="825756"/>
            <a:ext cx="3716535" cy="38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4932040" y="1995686"/>
            <a:ext cx="396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github.com/</a:t>
            </a:r>
            <a:r>
              <a:rPr lang="en-US" sz="1400" dirty="0" err="1" smtClean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bulutyazilim</a:t>
            </a:r>
            <a:r>
              <a:rPr lang="en-US" sz="14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/awesome-</a:t>
            </a:r>
            <a:r>
              <a:rPr lang="en-US" sz="1400" dirty="0" err="1" smtClean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datascience</a:t>
            </a:r>
            <a:endParaRPr lang="pl-PL" sz="1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pl-PL" sz="1400" dirty="0" smtClean="0">
              <a:solidFill>
                <a:schemeClr val="bg1"/>
              </a:solidFill>
              <a:latin typeface="Lucida Console" panose="020B0609040504020204" pitchFamily="49" charset="0"/>
              <a:hlinkClick r:id="rId4" tooltip="Data science and analytics job market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 tooltip="Data science and analytics job market"/>
              </a:rPr>
              <a:t>Data 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  <a:hlinkClick r:id="rId4" tooltip="Data science and analytics job market"/>
              </a:rPr>
              <a:t>Science and analytics job market by </a:t>
            </a:r>
            <a:r>
              <a:rPr lang="en-US" sz="14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 tooltip="Data science and analytics job market"/>
              </a:rPr>
              <a:t>PWC</a:t>
            </a:r>
            <a:endParaRPr lang="pl-PL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1. b.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Why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R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122" name="Picture 2" descr="https://upload.wikimedia.org/wikipedia/commons/thumb/1/1b/R_logo.svg/2000px-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390236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148064" y="1923678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Open </a:t>
            </a:r>
            <a:r>
              <a:rPr lang="pl-PL" sz="1400" dirty="0" err="1">
                <a:solidFill>
                  <a:schemeClr val="bg1"/>
                </a:solidFill>
              </a:rPr>
              <a:t>source</a:t>
            </a:r>
            <a:endParaRPr lang="pl-P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>
                <a:solidFill>
                  <a:schemeClr val="bg1"/>
                </a:solidFill>
              </a:rPr>
              <a:t>Simple </a:t>
            </a:r>
            <a:r>
              <a:rPr lang="pl-PL" sz="1400" dirty="0" err="1" smtClean="0">
                <a:solidFill>
                  <a:schemeClr val="bg1"/>
                </a:solidFill>
              </a:rPr>
              <a:t>syntax</a:t>
            </a:r>
            <a:endParaRPr lang="pl-P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>
                <a:solidFill>
                  <a:schemeClr val="bg1"/>
                </a:solidFill>
              </a:rPr>
              <a:t>Living</a:t>
            </a:r>
            <a:r>
              <a:rPr lang="pl-PL" sz="1400" dirty="0" smtClean="0">
                <a:solidFill>
                  <a:schemeClr val="bg1"/>
                </a:solidFill>
              </a:rPr>
              <a:t> </a:t>
            </a:r>
            <a:r>
              <a:rPr lang="pl-PL" sz="1400" dirty="0" err="1" smtClean="0">
                <a:solidFill>
                  <a:schemeClr val="bg1"/>
                </a:solidFill>
              </a:rPr>
              <a:t>community</a:t>
            </a:r>
            <a:endParaRPr lang="pl-PL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>
                <a:solidFill>
                  <a:schemeClr val="bg1"/>
                </a:solidFill>
              </a:rPr>
              <a:t>Still</a:t>
            </a:r>
            <a:r>
              <a:rPr lang="pl-PL" sz="1400" dirty="0" smtClean="0">
                <a:solidFill>
                  <a:schemeClr val="bg1"/>
                </a:solidFill>
              </a:rPr>
              <a:t> in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>
                <a:solidFill>
                  <a:schemeClr val="bg1"/>
                </a:solidFill>
              </a:rPr>
              <a:t>No. 1 Statistical </a:t>
            </a:r>
            <a:r>
              <a:rPr lang="pl-PL" sz="1400" dirty="0" err="1" smtClean="0">
                <a:solidFill>
                  <a:schemeClr val="bg1"/>
                </a:solidFill>
              </a:rPr>
              <a:t>language</a:t>
            </a:r>
            <a:r>
              <a:rPr lang="pl-PL" sz="1400" dirty="0" smtClean="0">
                <a:solidFill>
                  <a:schemeClr val="bg1"/>
                </a:solidFill>
              </a:rPr>
              <a:t> in </a:t>
            </a:r>
            <a:r>
              <a:rPr lang="pl-PL" sz="1400" dirty="0" smtClean="0">
                <a:solidFill>
                  <a:schemeClr val="bg1"/>
                </a:solidFill>
                <a:hlinkClick r:id="rId3"/>
              </a:rPr>
              <a:t>TIOBE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pl-PL" sz="1400" dirty="0" smtClean="0">
                <a:solidFill>
                  <a:schemeClr val="bg1"/>
                </a:solidFill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>
                <a:solidFill>
                  <a:schemeClr val="bg1"/>
                </a:solidFill>
              </a:rPr>
              <a:t>Multiparadigm</a:t>
            </a:r>
            <a:endParaRPr lang="pl-P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1. c.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Short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history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of R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2" descr="https://opensource.org/files/osi_keyhole_300X300_90ppi_0.png">
            <a:extLst>
              <a:ext uri="{FF2B5EF4-FFF2-40B4-BE49-F238E27FC236}">
                <a16:creationId xmlns="" xmlns:a16="http://schemas.microsoft.com/office/drawing/2014/main" id="{307E71EC-FE8E-46D1-8DDB-C9661A5E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8406"/>
            <a:ext cx="1361116" cy="13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C29248C4-5B69-4972-BAD7-5E0C8BAD1E1D}"/>
              </a:ext>
            </a:extLst>
          </p:cNvPr>
          <p:cNvSpPr txBox="1"/>
          <p:nvPr/>
        </p:nvSpPr>
        <p:spPr>
          <a:xfrm>
            <a:off x="5094405" y="1360839"/>
            <a:ext cx="8839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S</a:t>
            </a:r>
          </a:p>
        </p:txBody>
      </p:sp>
      <p:pic>
        <p:nvPicPr>
          <p:cNvPr id="7" name="Picture 4" descr="http://graphics8.nytimes.com/images/2009/01/07/business/07program.600.jpg">
            <a:extLst>
              <a:ext uri="{FF2B5EF4-FFF2-40B4-BE49-F238E27FC236}">
                <a16:creationId xmlns="" xmlns:a16="http://schemas.microsoft.com/office/drawing/2014/main" id="{DF9DB837-5F2A-4E4A-AE5D-662E847F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5" y="3006977"/>
            <a:ext cx="3331028" cy="16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1/1b/R_logo.svg/2000px-R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390236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1. d.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and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current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development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 descr="https://upload.wikimedia.org/wikipedia/commons/thumb/1/1b/R_logo.svg/2000px-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390236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d33wubrfki0l68.cloudfront.net/071952491ec4a6a532a3f70ecfa2507af4d341f9/c167c/images/hex-dplyr.png">
            <a:extLst>
              <a:ext uri="{FF2B5EF4-FFF2-40B4-BE49-F238E27FC236}">
                <a16:creationId xmlns="" xmlns:a16="http://schemas.microsoft.com/office/drawing/2014/main" id="{D240B1EF-2415-4A0A-8AA1-CAA05D05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88" y="1920879"/>
            <a:ext cx="1270895" cy="14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d33wubrfki0l68.cloudfront.net/f55c43407ae8944b985e2547fe868e5e2b3f9621/720bb/images/hex-tibble.png">
            <a:extLst>
              <a:ext uri="{FF2B5EF4-FFF2-40B4-BE49-F238E27FC236}">
                <a16:creationId xmlns="" xmlns:a16="http://schemas.microsoft.com/office/drawing/2014/main" id="{F4961F43-2AC9-4877-A702-6C20C9A1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7" y="1920879"/>
            <a:ext cx="1295357" cy="150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d33wubrfki0l68.cloudfront.net/9221ddead578362bd17bafae5b85935334984429/37a68/images/hex-purrr.png">
            <a:extLst>
              <a:ext uri="{FF2B5EF4-FFF2-40B4-BE49-F238E27FC236}">
                <a16:creationId xmlns="" xmlns:a16="http://schemas.microsoft.com/office/drawing/2014/main" id="{4682268D-3EC9-41F1-B140-59FD32ED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88" y="768751"/>
            <a:ext cx="1337390" cy="15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33wubrfki0l68.cloudfront.net/0ab849ed51b0b866ef6895c253d3899f4926d397/dbf0f/images/hex-ggplot2.png">
            <a:extLst>
              <a:ext uri="{FF2B5EF4-FFF2-40B4-BE49-F238E27FC236}">
                <a16:creationId xmlns="" xmlns:a16="http://schemas.microsoft.com/office/drawing/2014/main" id="{268F365D-E38A-4494-9FC0-0F4A41EF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50" y="3025382"/>
            <a:ext cx="1265453" cy="14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1. e. R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features</a:t>
            </a:r>
            <a:endParaRPr lang="pl-PL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2267744" y="1351737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hlinkClick r:id="rId2"/>
              </a:rPr>
              <a:t>R for </a:t>
            </a:r>
            <a:r>
              <a:rPr lang="pl-PL" dirty="0" err="1" smtClean="0">
                <a:hlinkClick r:id="rId2"/>
              </a:rPr>
              <a:t>beginners</a:t>
            </a:r>
            <a:endParaRPr lang="pl-PL" dirty="0" smtClean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Conditionals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loops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user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defined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recursive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functions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input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output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facilities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Data </a:t>
            </a:r>
            <a:r>
              <a:rPr lang="pl-PL" dirty="0" err="1" smtClean="0">
                <a:solidFill>
                  <a:schemeClr val="bg1"/>
                </a:solidFill>
              </a:rPr>
              <a:t>handling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storage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facility</a:t>
            </a:r>
            <a:endParaRPr lang="pl-PL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Vectors</a:t>
            </a:r>
            <a:r>
              <a:rPr lang="pl-PL" dirty="0" smtClean="0">
                <a:solidFill>
                  <a:schemeClr val="bg1"/>
                </a:solidFill>
              </a:rPr>
              <a:t> (</a:t>
            </a:r>
            <a:r>
              <a:rPr lang="pl-PL" dirty="0" err="1" smtClean="0">
                <a:solidFill>
                  <a:schemeClr val="bg1"/>
                </a:solidFill>
              </a:rPr>
              <a:t>arrays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lists</a:t>
            </a:r>
            <a:r>
              <a:rPr lang="pl-PL" dirty="0" smtClean="0">
                <a:solidFill>
                  <a:schemeClr val="bg1"/>
                </a:solidFill>
              </a:rPr>
              <a:t>, </a:t>
            </a:r>
            <a:r>
              <a:rPr lang="pl-PL" dirty="0" err="1" smtClean="0">
                <a:solidFill>
                  <a:schemeClr val="bg1"/>
                </a:solidFill>
              </a:rPr>
              <a:t>matrices</a:t>
            </a:r>
            <a:r>
              <a:rPr lang="pl-PL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Tools for data </a:t>
            </a:r>
            <a:r>
              <a:rPr lang="pl-PL" dirty="0" err="1" smtClean="0">
                <a:solidFill>
                  <a:schemeClr val="bg1"/>
                </a:solidFill>
              </a:rPr>
              <a:t>analysis</a:t>
            </a:r>
            <a:endParaRPr lang="pl-PL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Graphical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facilities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2. a.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e.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installation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PAPA02,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.R file, run from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Bash</a:t>
            </a:r>
            <a:r>
              <a:rPr lang="pl-PL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run from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eractive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shell</a:t>
            </a:r>
            <a:endParaRPr lang="pl-PL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83568" y="1851670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rint(“Hello world”)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Rscript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//Rscript.exe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– batch mode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R.exe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– int. shell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ource(“Script1.R)</a:t>
            </a:r>
            <a:endParaRPr lang="pl-PL" dirty="0" smtClean="0">
              <a:solidFill>
                <a:schemeClr val="accent3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12347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g.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endParaRPr lang="pl-PL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9557" y="221171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rogerdudler.github.io/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-guide/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pl-PL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Niestandardowy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162</Words>
  <Application>Microsoft Office PowerPoint</Application>
  <PresentationFormat>Pokaz na ekranie (16:9)</PresentationFormat>
  <Paragraphs>32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Oleszyński Ksawery 2 - Partner Detal</dc:creator>
  <cp:lastModifiedBy>Oleszyński Ksawery</cp:lastModifiedBy>
  <cp:revision>11</cp:revision>
  <dcterms:created xsi:type="dcterms:W3CDTF">2017-11-14T23:38:08Z</dcterms:created>
  <dcterms:modified xsi:type="dcterms:W3CDTF">2017-11-15T02:01:24Z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pdateToken" pid="2">
    <vt:lpwstr>1</vt:lpwstr>
  </property>
  <property fmtid="{D5CDD505-2E9C-101B-9397-08002B2CF9AE}" name="Jive_VersionGuid" pid="3">
    <vt:lpwstr>2edc2c40-eab8-4b38-b150-0b3dfc360440</vt:lpwstr>
  </property>
  <property fmtid="{D5CDD505-2E9C-101B-9397-08002B2CF9AE}" name="Offisync_ProviderInitializationData" pid="4">
    <vt:lpwstr>https://plazza.orange.com</vt:lpwstr>
  </property>
  <property fmtid="{D5CDD505-2E9C-101B-9397-08002B2CF9AE}" name="Offisync_ServerID" pid="5">
    <vt:lpwstr>1abe28f6-4eb5-42e6-bbff-1356c852cf7b</vt:lpwstr>
  </property>
  <property fmtid="{D5CDD505-2E9C-101B-9397-08002B2CF9AE}" name="Jive_LatestUserAccountName" pid="6">
    <vt:lpwstr>ksawery.oleszynski2@orange.com</vt:lpwstr>
  </property>
  <property fmtid="{D5CDD505-2E9C-101B-9397-08002B2CF9AE}" name="Offisync_UniqueId" pid="7">
    <vt:lpwstr>613093</vt:lpwstr>
  </property>
</Properties>
</file>