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629" r:id="rId1"/>
  </p:sldMasterIdLst>
  <p:notesMasterIdLst>
    <p:notesMasterId r:id="rId28"/>
  </p:notesMasterIdLst>
  <p:handoutMasterIdLst>
    <p:handoutMasterId r:id="rId29"/>
  </p:handoutMasterIdLst>
  <p:sldIdLst>
    <p:sldId id="2110" r:id="rId2"/>
    <p:sldId id="2130" r:id="rId3"/>
    <p:sldId id="2154" r:id="rId4"/>
    <p:sldId id="2136" r:id="rId5"/>
    <p:sldId id="2164" r:id="rId6"/>
    <p:sldId id="2142" r:id="rId7"/>
    <p:sldId id="2143" r:id="rId8"/>
    <p:sldId id="2151" r:id="rId9"/>
    <p:sldId id="2152" r:id="rId10"/>
    <p:sldId id="2155" r:id="rId11"/>
    <p:sldId id="2144" r:id="rId12"/>
    <p:sldId id="2160" r:id="rId13"/>
    <p:sldId id="2161" r:id="rId14"/>
    <p:sldId id="2141" r:id="rId15"/>
    <p:sldId id="2153" r:id="rId16"/>
    <p:sldId id="2145" r:id="rId17"/>
    <p:sldId id="2159" r:id="rId18"/>
    <p:sldId id="2157" r:id="rId19"/>
    <p:sldId id="2163" r:id="rId20"/>
    <p:sldId id="2156" r:id="rId21"/>
    <p:sldId id="2146" r:id="rId22"/>
    <p:sldId id="2158" r:id="rId23"/>
    <p:sldId id="2165" r:id="rId24"/>
    <p:sldId id="2148" r:id="rId25"/>
    <p:sldId id="2149" r:id="rId26"/>
    <p:sldId id="2150" r:id="rId27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1pPr>
    <a:lvl2pPr marL="419100" indent="381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2pPr>
    <a:lvl3pPr marL="838200" indent="762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3pPr>
    <a:lvl4pPr marL="1258888" indent="112713" algn="l" rtl="0" fontAlgn="base" latinLnBrk="1">
      <a:spcBef>
        <a:spcPct val="0"/>
      </a:spcBef>
      <a:spcAft>
        <a:spcPct val="0"/>
      </a:spcAft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4pPr>
    <a:lvl5pPr marL="1677988" indent="150813" algn="l" rtl="0" fontAlgn="base" latinLnBrk="1">
      <a:spcBef>
        <a:spcPct val="0"/>
      </a:spcBef>
      <a:spcAft>
        <a:spcPct val="0"/>
      </a:spcAft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bg1"/>
        </a:solidFill>
        <a:latin typeface="HY울릉도M" pitchFamily="18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D534F4-F666-4706-A0AB-FE434646908E}">
          <p14:sldIdLst>
            <p14:sldId id="2110"/>
            <p14:sldId id="2130"/>
            <p14:sldId id="2154"/>
          </p14:sldIdLst>
        </p14:section>
        <p14:section name="UI 설계" id="{94C2FB90-ED4A-4462-97D8-B303E2BAF564}">
          <p14:sldIdLst>
            <p14:sldId id="2136"/>
            <p14:sldId id="2164"/>
            <p14:sldId id="2142"/>
            <p14:sldId id="2143"/>
            <p14:sldId id="2151"/>
            <p14:sldId id="2152"/>
            <p14:sldId id="2155"/>
            <p14:sldId id="2144"/>
            <p14:sldId id="2160"/>
            <p14:sldId id="2161"/>
            <p14:sldId id="2141"/>
            <p14:sldId id="2153"/>
            <p14:sldId id="2145"/>
            <p14:sldId id="2159"/>
            <p14:sldId id="2157"/>
            <p14:sldId id="2163"/>
            <p14:sldId id="2156"/>
            <p14:sldId id="2146"/>
            <p14:sldId id="2158"/>
            <p14:sldId id="2165"/>
            <p14:sldId id="2148"/>
            <p14:sldId id="2149"/>
            <p14:sldId id="21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orient="horz" pos="20">
          <p15:clr>
            <a:srgbClr val="A4A3A4"/>
          </p15:clr>
        </p15:guide>
        <p15:guide id="3" orient="horz" pos="2092" userDrawn="1">
          <p15:clr>
            <a:srgbClr val="A4A3A4"/>
          </p15:clr>
        </p15:guide>
        <p15:guide id="4" orient="horz" pos="172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  <p15:guide id="7" pos="285" userDrawn="1">
          <p15:clr>
            <a:srgbClr val="A4A3A4"/>
          </p15:clr>
        </p15:guide>
        <p15:guide id="8" pos="489" userDrawn="1">
          <p15:clr>
            <a:srgbClr val="A4A3A4"/>
          </p15:clr>
        </p15:guide>
        <p15:guide id="9" pos="3097" userDrawn="1">
          <p15:clr>
            <a:srgbClr val="A4A3A4"/>
          </p15:clr>
        </p15:guide>
        <p15:guide id="10" orient="horz" pos="1908">
          <p15:clr>
            <a:srgbClr val="A4A3A4"/>
          </p15:clr>
        </p15:guide>
        <p15:guide id="11" pos="1396" userDrawn="1">
          <p15:clr>
            <a:srgbClr val="A4A3A4"/>
          </p15:clr>
        </p15:guide>
        <p15:guide id="12" pos="2235" userDrawn="1">
          <p15:clr>
            <a:srgbClr val="A4A3A4"/>
          </p15:clr>
        </p15:guide>
        <p15:guide id="13" pos="3800" userDrawn="1">
          <p15:clr>
            <a:srgbClr val="A4A3A4"/>
          </p15:clr>
        </p15:guide>
        <p15:guide id="14" pos="51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89" userDrawn="1">
          <p15:clr>
            <a:srgbClr val="A4A3A4"/>
          </p15:clr>
        </p15:guide>
        <p15:guide id="2" pos="3156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F0"/>
    <a:srgbClr val="1892D1"/>
    <a:srgbClr val="093C7E"/>
    <a:srgbClr val="FBB3AB"/>
    <a:srgbClr val="F9ADE9"/>
    <a:srgbClr val="FBC5EF"/>
    <a:srgbClr val="688ECD"/>
    <a:srgbClr val="67625E"/>
    <a:srgbClr val="E9F2FC"/>
    <a:srgbClr val="31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9875" autoAdjust="0"/>
  </p:normalViewPr>
  <p:slideViewPr>
    <p:cSldViewPr snapToGrid="0">
      <p:cViewPr varScale="1">
        <p:scale>
          <a:sx n="111" d="100"/>
          <a:sy n="111" d="100"/>
        </p:scale>
        <p:origin x="726" y="102"/>
      </p:cViewPr>
      <p:guideLst>
        <p:guide orient="horz" pos="340"/>
        <p:guide orient="horz" pos="20"/>
        <p:guide orient="horz" pos="2092"/>
        <p:guide orient="horz" pos="1729"/>
        <p:guide orient="horz" pos="4065"/>
        <p:guide orient="horz" pos="1071"/>
        <p:guide pos="285"/>
        <p:guide pos="489"/>
        <p:guide pos="3097"/>
        <p:guide orient="horz" pos="1908"/>
        <p:guide pos="1396"/>
        <p:guide pos="2235"/>
        <p:guide pos="3800"/>
        <p:guide pos="5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4002" y="-84"/>
      </p:cViewPr>
      <p:guideLst>
        <p:guide orient="horz" pos="2089"/>
        <p:guide pos="3156"/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1" y="0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1" rIns="91503" bIns="45751" numCol="1" anchor="t" anchorCtr="0" compatLnSpc="1">
            <a:prstTxWarp prst="textNoShape">
              <a:avLst/>
            </a:prstTxWarp>
          </a:bodyPr>
          <a:lstStyle>
            <a:lvl1pPr algn="r" defTabSz="917320" latinLnBrk="0">
              <a:lnSpc>
                <a:spcPct val="120000"/>
              </a:lnSpc>
              <a:buFont typeface="Wingdings" pitchFamily="2" charset="2"/>
              <a:buChar char="l"/>
              <a:defRPr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6456871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1" rIns="91503" bIns="45751" numCol="1" anchor="b" anchorCtr="0" compatLnSpc="1">
            <a:prstTxWarp prst="textNoShape">
              <a:avLst/>
            </a:prstTxWarp>
          </a:bodyPr>
          <a:lstStyle>
            <a:lvl1pPr algn="l" defTabSz="917320" latinLnBrk="0">
              <a:lnSpc>
                <a:spcPct val="120000"/>
              </a:lnSpc>
              <a:buFont typeface="Wingdings" pitchFamily="2" charset="2"/>
              <a:buChar char="l"/>
              <a:defRPr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1" y="6456871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3" tIns="45751" rIns="91503" bIns="45751" numCol="1" anchor="b" anchorCtr="0" compatLnSpc="1">
            <a:prstTxWarp prst="textNoShape">
              <a:avLst/>
            </a:prstTxWarp>
          </a:bodyPr>
          <a:lstStyle>
            <a:lvl1pPr algn="r" defTabSz="917320" latinLnBrk="0">
              <a:lnSpc>
                <a:spcPct val="120000"/>
              </a:lnSpc>
              <a:buFont typeface="Wingdings" pitchFamily="2" charset="2"/>
              <a:buChar char="l"/>
              <a:defRPr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E2892451-F460-4B53-B97C-5017345D463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46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03" tIns="45751" rIns="91503" bIns="45751" numCol="1" anchor="ctr" anchorCtr="0" compatLnSpc="1">
            <a:prstTxWarp prst="textNoShape">
              <a:avLst/>
            </a:prstTxWarp>
          </a:bodyPr>
          <a:lstStyle>
            <a:lvl1pPr algn="l" defTabSz="917320">
              <a:defRPr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1" y="0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03" tIns="45751" rIns="91503" bIns="45751" numCol="1" anchor="ctr" anchorCtr="0" compatLnSpc="1">
            <a:prstTxWarp prst="textNoShape">
              <a:avLst/>
            </a:prstTxWarp>
          </a:bodyPr>
          <a:lstStyle>
            <a:lvl1pPr algn="r" defTabSz="917320">
              <a:defRPr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11175"/>
            <a:ext cx="3681413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8619" y="3227892"/>
            <a:ext cx="7289404" cy="305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03" tIns="45751" rIns="91503" bIns="45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56871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03" tIns="45751" rIns="91503" bIns="45751" numCol="1" anchor="b" anchorCtr="0" compatLnSpc="1">
            <a:prstTxWarp prst="textNoShape">
              <a:avLst/>
            </a:prstTxWarp>
          </a:bodyPr>
          <a:lstStyle>
            <a:lvl1pPr algn="l" defTabSz="917320">
              <a:defRPr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1" y="6456871"/>
            <a:ext cx="4300540" cy="34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03" tIns="45751" rIns="91503" bIns="45751" numCol="1" anchor="b" anchorCtr="0" compatLnSpc="1">
            <a:prstTxWarp prst="textNoShape">
              <a:avLst/>
            </a:prstTxWarp>
          </a:bodyPr>
          <a:lstStyle>
            <a:lvl1pPr algn="r" defTabSz="917320">
              <a:defRPr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</a:lstStyle>
          <a:p>
            <a:pPr>
              <a:defRPr/>
            </a:pPr>
            <a:fld id="{F2E71063-5C4D-4B26-90AA-A6D2A0E46C4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7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71063-5C4D-4B26-90AA-A6D2A0E46C4B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803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ppt_표지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8" y="0"/>
            <a:ext cx="9896104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85" y="6412647"/>
            <a:ext cx="880874" cy="27127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5953B37-665E-4302-B349-9B4C9B3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9" y="2208361"/>
            <a:ext cx="3749759" cy="122063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rgbClr val="1892D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8A406B44-E2C3-4DAB-8290-3B554F5122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43598" y="3541922"/>
            <a:ext cx="2268747" cy="35877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CAA91F06-CFBF-481F-A1E9-D42969D4CB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7862" y="3541923"/>
            <a:ext cx="1395495" cy="358775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20YY. MM. DD.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6F82E-B87E-40FF-AA90-079AF1834249}"/>
              </a:ext>
            </a:extLst>
          </p:cNvPr>
          <p:cNvSpPr txBox="1"/>
          <p:nvPr userDrawn="1"/>
        </p:nvSpPr>
        <p:spPr>
          <a:xfrm rot="20296235">
            <a:off x="1424829" y="985772"/>
            <a:ext cx="38738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0" spc="-15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Contents</a:t>
            </a:r>
            <a:endParaRPr lang="ko-KR" altLang="en-US" sz="6000" spc="-15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96F12-8F28-41F1-B055-BB53EE09E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853">
            <a:off x="220743" y="1723459"/>
            <a:ext cx="1482576" cy="1486530"/>
          </a:xfrm>
          <a:prstGeom prst="rect">
            <a:avLst/>
          </a:prstGeom>
        </p:spPr>
      </p:pic>
      <p:sp>
        <p:nvSpPr>
          <p:cNvPr id="6" name="내용 개체 틀 10">
            <a:extLst>
              <a:ext uri="{FF2B5EF4-FFF2-40B4-BE49-F238E27FC236}">
                <a16:creationId xmlns:a16="http://schemas.microsoft.com/office/drawing/2014/main" id="{A14A1AAA-8FA0-4EF1-9EA7-EEFCDCDD2A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92697" y="2608380"/>
            <a:ext cx="6120606" cy="327818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800" b="1">
                <a:solidFill>
                  <a:schemeClr val="tx1"/>
                </a:solidFill>
              </a:defRPr>
            </a:lvl1pPr>
            <a:lvl2pPr marL="630238" indent="-120650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96938" indent="-127000"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65225" indent="-171450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27175" indent="-177800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255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462940"/>
            <a:ext cx="990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80000" y="80682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Myriad Pro Light" panose="020B0603030403020204" pitchFamily="34" charset="0"/>
              </a:rPr>
              <a:t>Smart</a:t>
            </a:r>
            <a:r>
              <a:rPr lang="en-US" altLang="ko-KR" sz="2400" i="1" baseline="0" dirty="0">
                <a:latin typeface="Myriad Pro Light" panose="020B0603030403020204" pitchFamily="34" charset="0"/>
              </a:rPr>
              <a:t> Asset Management </a:t>
            </a:r>
            <a:r>
              <a:rPr lang="en-US" altLang="ko-KR" sz="2400" i="1" baseline="0" dirty="0" err="1">
                <a:latin typeface="Myriad Pro Light" panose="020B0603030403020204" pitchFamily="34" charset="0"/>
              </a:rPr>
              <a:t>Solut</a:t>
            </a:r>
            <a:endParaRPr lang="ko-KR" altLang="en-US" sz="2400" i="1" dirty="0">
              <a:latin typeface="Myriad Pro Light" panose="020B0603030403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06" y="6649204"/>
            <a:ext cx="678000" cy="208796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02FEA14D-8843-4ECB-9568-F2E6200F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80" y="533721"/>
            <a:ext cx="8233725" cy="46166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2">
            <a:extLst>
              <a:ext uri="{FF2B5EF4-FFF2-40B4-BE49-F238E27FC236}">
                <a16:creationId xmlns:a16="http://schemas.microsoft.com/office/drawing/2014/main" id="{C0680528-5CE9-4519-A39C-555287144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6138" y="1698625"/>
            <a:ext cx="8233725" cy="46259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4988" indent="-120650">
              <a:defRPr sz="2000"/>
            </a:lvl2pPr>
            <a:lvl3pPr marL="801688" indent="-127000">
              <a:defRPr sz="1800"/>
            </a:lvl3pPr>
            <a:lvl4pPr marL="1077913" indent="-171450">
              <a:defRPr sz="1600"/>
            </a:lvl4pPr>
            <a:lvl5pPr marL="1346200" indent="-17780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FCEAC585-C978-4121-9B72-A54DB89AA1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1150" y="79375"/>
            <a:ext cx="8233725" cy="3429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단락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462940"/>
            <a:ext cx="990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80000" y="80682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Myriad Pro Light" panose="020B0603030403020204" pitchFamily="34" charset="0"/>
              </a:rPr>
              <a:t>Smart</a:t>
            </a:r>
            <a:r>
              <a:rPr lang="en-US" altLang="ko-KR" sz="2400" i="1" baseline="0" dirty="0">
                <a:latin typeface="Myriad Pro Light" panose="020B0603030403020204" pitchFamily="34" charset="0"/>
              </a:rPr>
              <a:t> Asset Management </a:t>
            </a:r>
            <a:r>
              <a:rPr lang="en-US" altLang="ko-KR" sz="2400" i="1" baseline="0" dirty="0" err="1">
                <a:latin typeface="Myriad Pro Light" panose="020B0603030403020204" pitchFamily="34" charset="0"/>
              </a:rPr>
              <a:t>Solut</a:t>
            </a:r>
            <a:endParaRPr lang="ko-KR" altLang="en-US" sz="2400" i="1" dirty="0">
              <a:latin typeface="Myriad Pro Light" panose="020B0603030403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06" y="6649204"/>
            <a:ext cx="678000" cy="208796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02FEA14D-8843-4ECB-9568-F2E6200F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80" y="533721"/>
            <a:ext cx="8233725" cy="46166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2">
            <a:extLst>
              <a:ext uri="{FF2B5EF4-FFF2-40B4-BE49-F238E27FC236}">
                <a16:creationId xmlns:a16="http://schemas.microsoft.com/office/drawing/2014/main" id="{C0680528-5CE9-4519-A39C-555287144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6139" y="1698625"/>
            <a:ext cx="3984731" cy="46259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4988" indent="-120650">
              <a:defRPr sz="2000"/>
            </a:lvl2pPr>
            <a:lvl3pPr marL="801688" indent="-127000">
              <a:defRPr sz="1800"/>
            </a:lvl3pPr>
            <a:lvl4pPr marL="1077913" indent="-171450">
              <a:defRPr sz="1600"/>
            </a:lvl4pPr>
            <a:lvl5pPr marL="1346200" indent="-17780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FCEAC585-C978-4121-9B72-A54DB89AA1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1150" y="79375"/>
            <a:ext cx="8233725" cy="3429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단락 제목</a:t>
            </a:r>
          </a:p>
        </p:txBody>
      </p:sp>
      <p:sp>
        <p:nvSpPr>
          <p:cNvPr id="10" name="내용 개체 틀 12">
            <a:extLst>
              <a:ext uri="{FF2B5EF4-FFF2-40B4-BE49-F238E27FC236}">
                <a16:creationId xmlns:a16="http://schemas.microsoft.com/office/drawing/2014/main" id="{C9422A6A-1995-4321-9AD1-A355DB0005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2566" y="1698625"/>
            <a:ext cx="3987297" cy="46259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4988" indent="-120650">
              <a:defRPr sz="2000"/>
            </a:lvl2pPr>
            <a:lvl3pPr marL="801688" indent="-127000">
              <a:defRPr sz="1800"/>
            </a:lvl3pPr>
            <a:lvl4pPr marL="1077913" indent="-171450">
              <a:defRPr sz="1600"/>
            </a:lvl4pPr>
            <a:lvl5pPr marL="1346200" indent="-17780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80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ppt_표지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8" y="0"/>
            <a:ext cx="9896104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85" y="6412647"/>
            <a:ext cx="880874" cy="2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462940"/>
            <a:ext cx="990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80000" y="80682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Myriad Pro Light" panose="020B0603030403020204" pitchFamily="34" charset="0"/>
              </a:rPr>
              <a:t>Smart</a:t>
            </a:r>
            <a:r>
              <a:rPr lang="en-US" altLang="ko-KR" sz="2400" i="1" baseline="0" dirty="0">
                <a:latin typeface="Myriad Pro Light" panose="020B0603030403020204" pitchFamily="34" charset="0"/>
              </a:rPr>
              <a:t> Asset Management </a:t>
            </a:r>
            <a:r>
              <a:rPr lang="en-US" altLang="ko-KR" sz="2400" i="1" baseline="0" dirty="0" err="1">
                <a:latin typeface="Myriad Pro Light" panose="020B0603030403020204" pitchFamily="34" charset="0"/>
              </a:rPr>
              <a:t>Solut</a:t>
            </a:r>
            <a:endParaRPr lang="ko-KR" altLang="en-US" sz="2400" i="1" dirty="0">
              <a:latin typeface="Myriad Pro Light" panose="020B0603030403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06" y="6649204"/>
            <a:ext cx="678000" cy="2087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79201" y="79742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Maintenance</a:t>
            </a:r>
            <a:r>
              <a:rPr lang="en-US" altLang="ko-KR" sz="2400" i="1" baseline="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 Smart work Cloud Service</a:t>
            </a:r>
            <a:endParaRPr lang="ko-KR" altLang="en-US" sz="2400" i="1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462940"/>
            <a:ext cx="990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582CED-9F3C-4632-B118-B1859D630D99}"/>
              </a:ext>
            </a:extLst>
          </p:cNvPr>
          <p:cNvSpPr/>
          <p:nvPr userDrawn="1"/>
        </p:nvSpPr>
        <p:spPr bwMode="auto">
          <a:xfrm>
            <a:off x="0" y="6462940"/>
            <a:ext cx="990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58D55-296A-48FB-865A-AB8B0CBF4F6E}"/>
              </a:ext>
            </a:extLst>
          </p:cNvPr>
          <p:cNvSpPr txBox="1"/>
          <p:nvPr userDrawn="1"/>
        </p:nvSpPr>
        <p:spPr>
          <a:xfrm>
            <a:off x="5080000" y="80682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Myriad Pro Light" panose="020B0603030403020204" pitchFamily="34" charset="0"/>
              </a:rPr>
              <a:t>Smart</a:t>
            </a:r>
            <a:r>
              <a:rPr lang="en-US" altLang="ko-KR" sz="2400" i="1" baseline="0" dirty="0">
                <a:latin typeface="Myriad Pro Light" panose="020B0603030403020204" pitchFamily="34" charset="0"/>
              </a:rPr>
              <a:t> Asset Management </a:t>
            </a:r>
            <a:r>
              <a:rPr lang="en-US" altLang="ko-KR" sz="2400" i="1" baseline="0" dirty="0" err="1">
                <a:latin typeface="Myriad Pro Light" panose="020B0603030403020204" pitchFamily="34" charset="0"/>
              </a:rPr>
              <a:t>Solut</a:t>
            </a:r>
            <a:endParaRPr lang="ko-KR" altLang="en-US" sz="2400" i="1" dirty="0">
              <a:latin typeface="Myriad Pro Light" panose="020B06030304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BE609-B206-41AD-B631-2212C60BEEB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AE02B-08AA-4A18-AB83-9FDB037FDDC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06" y="6649204"/>
            <a:ext cx="678000" cy="208796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C22F3B8B-3012-4782-9B9E-735599D8EFB3}"/>
              </a:ext>
            </a:extLst>
          </p:cNvPr>
          <p:cNvSpPr txBox="1">
            <a:spLocks/>
          </p:cNvSpPr>
          <p:nvPr userDrawn="1"/>
        </p:nvSpPr>
        <p:spPr>
          <a:xfrm>
            <a:off x="1561380" y="533721"/>
            <a:ext cx="8233725" cy="46166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/>
              <a:t>마스터 제목 스타일 편집</a:t>
            </a:r>
            <a:endParaRPr lang="ko-KR" altLang="en-US" kern="0" dirty="0"/>
          </a:p>
        </p:txBody>
      </p:sp>
      <p:sp>
        <p:nvSpPr>
          <p:cNvPr id="8" name="내용 개체 틀 12">
            <a:extLst>
              <a:ext uri="{FF2B5EF4-FFF2-40B4-BE49-F238E27FC236}">
                <a16:creationId xmlns:a16="http://schemas.microsoft.com/office/drawing/2014/main" id="{FAF962A9-E9B9-4D4C-8F9B-4A1CC483F9FD}"/>
              </a:ext>
            </a:extLst>
          </p:cNvPr>
          <p:cNvSpPr txBox="1">
            <a:spLocks/>
          </p:cNvSpPr>
          <p:nvPr userDrawn="1"/>
        </p:nvSpPr>
        <p:spPr>
          <a:xfrm>
            <a:off x="836138" y="1698625"/>
            <a:ext cx="8233725" cy="4625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  <a:buBlip>
                <a:blip r:embed="rId11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12065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1688" indent="-127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77913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346200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/>
              <a:t>마스터 텍스트 스타일 편집</a:t>
            </a:r>
          </a:p>
          <a:p>
            <a:pPr lvl="1" latinLnBrk="0"/>
            <a:r>
              <a:rPr lang="ko-KR" altLang="en-US" kern="0"/>
              <a:t>둘째 수준</a:t>
            </a:r>
          </a:p>
          <a:p>
            <a:pPr lvl="2"/>
            <a:r>
              <a:rPr lang="ko-KR" altLang="en-US" kern="0"/>
              <a:t>셋째 수준</a:t>
            </a:r>
          </a:p>
          <a:p>
            <a:pPr lvl="3"/>
            <a:r>
              <a:rPr lang="ko-KR" altLang="en-US" kern="0"/>
              <a:t>넷째 수준</a:t>
            </a:r>
          </a:p>
          <a:p>
            <a:pPr lvl="4"/>
            <a:r>
              <a:rPr lang="ko-KR" altLang="en-US" kern="0"/>
              <a:t>다섯째 수준</a:t>
            </a:r>
            <a:endParaRPr lang="ko-KR" altLang="en-US" kern="0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13E831E7-CCCB-4E89-8AAF-A95E9484CFD0}"/>
              </a:ext>
            </a:extLst>
          </p:cNvPr>
          <p:cNvSpPr txBox="1">
            <a:spLocks/>
          </p:cNvSpPr>
          <p:nvPr userDrawn="1"/>
        </p:nvSpPr>
        <p:spPr>
          <a:xfrm>
            <a:off x="1561150" y="79375"/>
            <a:ext cx="8233725" cy="342900"/>
          </a:xfrm>
          <a:prstGeom prst="rect">
            <a:avLst/>
          </a:prstGeom>
        </p:spPr>
        <p:txBody>
          <a:bodyPr lIns="0" tIns="0" rIns="0" bIns="0"/>
          <a:lstStyle>
            <a:lvl1pPr marL="0" indent="0" algn="r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  <a:buNone/>
              <a:defRPr kumimoji="1"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0663" indent="-12065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360363" indent="-127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397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614488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0716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88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60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3288" indent="-1778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kern="0"/>
              <a:t>단락 제목</a:t>
            </a:r>
            <a:endParaRPr lang="ko-KR" altLang="en-US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40" r:id="rId2"/>
    <p:sldLayoutId id="2147484631" r:id="rId3"/>
    <p:sldLayoutId id="2147484642" r:id="rId4"/>
    <p:sldLayoutId id="2147484643" r:id="rId5"/>
    <p:sldLayoutId id="2147484644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SzPct val="120000"/>
        <a:buBlip>
          <a:blip r:embed="rId11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220663" indent="-12065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SzPct val="12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360363" indent="-1270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539750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614488" indent="-1778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071688" indent="-1778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528888" indent="-1778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2986088" indent="-1778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443288" indent="-1778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wunyoung2@naver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1435" y="3498526"/>
            <a:ext cx="98456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7188" indent="-357188" algn="r">
              <a:lnSpc>
                <a:spcPct val="150000"/>
              </a:lnSpc>
            </a:pPr>
            <a:r>
              <a:rPr lang="en-US" altLang="ko-KR" sz="16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2018.</a:t>
            </a:r>
            <a:r>
              <a:rPr lang="ko-KR" altLang="en-US" sz="16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en-US" altLang="ko-KR" sz="16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786" y="2008932"/>
            <a:ext cx="3789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1892D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스마트 팩토리 교육 및 자격증</a:t>
            </a:r>
            <a:endParaRPr lang="en-US" altLang="ko-KR" sz="4400" dirty="0">
              <a:solidFill>
                <a:srgbClr val="1892D1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786" y="3382769"/>
            <a:ext cx="26105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Cloud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75400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출석체크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교육생 정보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출석체크 화면의 그리드를 클릭하면 교육생 정보가 뜨고 출석이 가능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07148"/>
              </p:ext>
            </p:extLst>
          </p:nvPr>
        </p:nvGraphicFramePr>
        <p:xfrm>
          <a:off x="1234437" y="2204136"/>
          <a:ext cx="5070764" cy="284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415">
                  <a:extLst>
                    <a:ext uri="{9D8B030D-6E8A-4147-A177-3AD203B41FA5}">
                      <a16:colId xmlns:a16="http://schemas.microsoft.com/office/drawing/2014/main" val="1622749701"/>
                    </a:ext>
                  </a:extLst>
                </a:gridCol>
                <a:gridCol w="3866349">
                  <a:extLst>
                    <a:ext uri="{9D8B030D-6E8A-4147-A177-3AD203B41FA5}">
                      <a16:colId xmlns:a16="http://schemas.microsoft.com/office/drawing/2014/main" val="3187835573"/>
                    </a:ext>
                  </a:extLst>
                </a:gridCol>
              </a:tblGrid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45837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생년월일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1990-12-22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784347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연락처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010-****-9594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24195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 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스마트팩토리 운영 관리사 양성교육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13208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강의시간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09:00</a:t>
                      </a:r>
                      <a:r>
                        <a:rPr lang="en-US" altLang="ko-KR" sz="1400" baseline="0" dirty="0" smtClean="0"/>
                        <a:t> ~ 11:00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23623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입실 시간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08:57:53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0078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 bwMode="auto">
          <a:xfrm>
            <a:off x="2998011" y="5180162"/>
            <a:ext cx="771808" cy="3600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입실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798020" y="1745674"/>
            <a:ext cx="6120365" cy="446534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000930" y="5180162"/>
            <a:ext cx="771808" cy="3600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953491" y="1837113"/>
            <a:ext cx="3408218" cy="380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교육생 정보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998011" y="5653246"/>
            <a:ext cx="771808" cy="360028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퇴실</a:t>
            </a:r>
          </a:p>
        </p:txBody>
      </p:sp>
    </p:spTree>
    <p:extLst>
      <p:ext uri="{BB962C8B-B14F-4D97-AF65-F5344CB8AC3E}">
        <p14:creationId xmlns:p14="http://schemas.microsoft.com/office/powerpoint/2010/main" val="29529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6516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강의 시간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그날 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강의 시간에 대한 출석 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67942E-FFEA-4454-8B41-01C9A9EF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27760"/>
              </p:ext>
            </p:extLst>
          </p:nvPr>
        </p:nvGraphicFramePr>
        <p:xfrm>
          <a:off x="564021" y="2832153"/>
          <a:ext cx="6302291" cy="28108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7551">
                  <a:extLst>
                    <a:ext uri="{9D8B030D-6E8A-4147-A177-3AD203B41FA5}">
                      <a16:colId xmlns:a16="http://schemas.microsoft.com/office/drawing/2014/main" val="798564209"/>
                    </a:ext>
                  </a:extLst>
                </a:gridCol>
                <a:gridCol w="1456754">
                  <a:extLst>
                    <a:ext uri="{9D8B030D-6E8A-4147-A177-3AD203B41FA5}">
                      <a16:colId xmlns:a16="http://schemas.microsoft.com/office/drawing/2014/main" val="2018667707"/>
                    </a:ext>
                  </a:extLst>
                </a:gridCol>
                <a:gridCol w="988326">
                  <a:extLst>
                    <a:ext uri="{9D8B030D-6E8A-4147-A177-3AD203B41FA5}">
                      <a16:colId xmlns:a16="http://schemas.microsoft.com/office/drawing/2014/main" val="3289767273"/>
                    </a:ext>
                  </a:extLst>
                </a:gridCol>
                <a:gridCol w="1289830">
                  <a:extLst>
                    <a:ext uri="{9D8B030D-6E8A-4147-A177-3AD203B41FA5}">
                      <a16:colId xmlns:a16="http://schemas.microsoft.com/office/drawing/2014/main" val="1560918421"/>
                    </a:ext>
                  </a:extLst>
                </a:gridCol>
                <a:gridCol w="1289830">
                  <a:extLst>
                    <a:ext uri="{9D8B030D-6E8A-4147-A177-3AD203B41FA5}">
                      <a16:colId xmlns:a16="http://schemas.microsoft.com/office/drawing/2014/main" val="780938354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출석 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출석 정보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9622"/>
                  </a:ext>
                </a:extLst>
              </a:tr>
              <a:tr h="290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90.12.22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5578"/>
                  </a:ext>
                </a:extLst>
              </a:tr>
              <a:tr h="32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엔지엘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00.00.00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미출석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73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18294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39552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71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8357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5816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0429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18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313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231285" y="1671070"/>
            <a:ext cx="3540677" cy="246397"/>
            <a:chOff x="6121424" y="964528"/>
            <a:chExt cx="1212171" cy="246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349680" y="970135"/>
              <a:ext cx="983915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스마트팩토리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운영관리사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양성과정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6121424" y="964528"/>
              <a:ext cx="505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교육 명</a:t>
              </a:r>
              <a:endParaRPr lang="ko-KR" altLang="en-US" sz="1000" dirty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1898007" y="1994068"/>
            <a:ext cx="4482524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474242" y="2361064"/>
            <a:ext cx="4926558" cy="326898"/>
          </a:xfrm>
          <a:prstGeom prst="round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anose="020B0503020000020004" pitchFamily="50" charset="-127"/>
              </a:rPr>
              <a:t>전체                              출석                                  </a:t>
            </a:r>
            <a:r>
              <a:rPr kumimoji="1" lang="ko-KR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panose="020B0503020000020004" pitchFamily="50" charset="-127"/>
              </a:rPr>
              <a:t>미출석</a:t>
            </a:r>
            <a:endParaRPr kumimoji="1" lang="ko-KR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2845304" y="2361064"/>
            <a:ext cx="0" cy="30476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4846319" y="2361064"/>
            <a:ext cx="0" cy="30476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5877456" y="3100810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800" b="1" dirty="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출석 정보</a:t>
            </a:r>
            <a:endParaRPr kumimoji="1" lang="ko-KR" altLang="en-US" sz="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877455" y="3399142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출석 정보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6429627" y="1994068"/>
            <a:ext cx="531890" cy="2400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800" b="1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검색</a:t>
            </a:r>
            <a:endParaRPr kumimoji="1" lang="ko-KR" altLang="en-US" sz="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3818" y="1986775"/>
            <a:ext cx="7841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교육 과목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7462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출석정보</a:t>
            </a:r>
            <a:r>
              <a:rPr lang="ko-KR" altLang="en-US" sz="800" dirty="0" smtClean="0">
                <a:solidFill>
                  <a:schemeClr val="tx1"/>
                </a:solidFill>
              </a:rPr>
              <a:t> 팝업 창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강의 시간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그날 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강의 시간에 대한 출석 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25428"/>
              </p:ext>
            </p:extLst>
          </p:nvPr>
        </p:nvGraphicFramePr>
        <p:xfrm>
          <a:off x="773084" y="1537578"/>
          <a:ext cx="5499418" cy="165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25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1518831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960262">
                  <a:extLst>
                    <a:ext uri="{9D8B030D-6E8A-4147-A177-3AD203B41FA5}">
                      <a16:colId xmlns:a16="http://schemas.microsoft.com/office/drawing/2014/main" val="3372159982"/>
                    </a:ext>
                  </a:extLst>
                </a:gridCol>
                <a:gridCol w="2077400">
                  <a:extLst>
                    <a:ext uri="{9D8B030D-6E8A-4147-A177-3AD203B41FA5}">
                      <a16:colId xmlns:a16="http://schemas.microsoft.com/office/drawing/2014/main" val="697120601"/>
                    </a:ext>
                  </a:extLst>
                </a:gridCol>
              </a:tblGrid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wunyoung2@naver.com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최종학력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010-2887-9594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동의대학교 컴퓨터 공학과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신청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엔지엘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개발자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부산광역시 남구 대연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1465-5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미림 크라운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28423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72228"/>
              </p:ext>
            </p:extLst>
          </p:nvPr>
        </p:nvGraphicFramePr>
        <p:xfrm>
          <a:off x="773084" y="3415261"/>
          <a:ext cx="5499418" cy="132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45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2440866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1543207">
                  <a:extLst>
                    <a:ext uri="{9D8B030D-6E8A-4147-A177-3AD203B41FA5}">
                      <a16:colId xmlns:a16="http://schemas.microsoft.com/office/drawing/2014/main" val="3372159982"/>
                    </a:ext>
                  </a:extLst>
                </a:gridCol>
              </a:tblGrid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출석 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스마트팩토리 개론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8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7462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강의 시간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그날 날짜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강의 시간에 대한 출석 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46670" y="1892448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추가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-562914" y="1550283"/>
            <a:ext cx="3408218" cy="380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8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교육 </a:t>
            </a:r>
            <a:r>
              <a:rPr lang="ko-KR" altLang="en-US" sz="1800" dirty="0" err="1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회차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2486"/>
              </p:ext>
            </p:extLst>
          </p:nvPr>
        </p:nvGraphicFramePr>
        <p:xfrm>
          <a:off x="517222" y="2208720"/>
          <a:ext cx="65313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46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2132952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72159982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4130533452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1377106689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500120753"/>
                    </a:ext>
                  </a:extLst>
                </a:gridCol>
              </a:tblGrid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모집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 시작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스마트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팩토리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운영관리사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교육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동아대학교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6308769" y="1892447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삭제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2544"/>
              </p:ext>
            </p:extLst>
          </p:nvPr>
        </p:nvGraphicFramePr>
        <p:xfrm>
          <a:off x="517222" y="4153512"/>
          <a:ext cx="6531380" cy="99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138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3141447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1336377">
                  <a:extLst>
                    <a:ext uri="{9D8B030D-6E8A-4147-A177-3AD203B41FA5}">
                      <a16:colId xmlns:a16="http://schemas.microsoft.com/office/drawing/2014/main" val="3372159982"/>
                    </a:ext>
                  </a:extLst>
                </a:gridCol>
                <a:gridCol w="1331418">
                  <a:extLst>
                    <a:ext uri="{9D8B030D-6E8A-4147-A177-3AD203B41FA5}">
                      <a16:colId xmlns:a16="http://schemas.microsoft.com/office/drawing/2014/main" val="4130533452"/>
                    </a:ext>
                  </a:extLst>
                </a:gridCol>
              </a:tblGrid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 일자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 시간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스마트팩토리 개론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스마트팩토리 정보시스템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3917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266008" y="3311669"/>
            <a:ext cx="1489254" cy="4247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8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강의 과목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46670" y="3785923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추가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6308769" y="3785922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삭제</a:t>
            </a:r>
          </a:p>
        </p:txBody>
      </p:sp>
    </p:spTree>
    <p:extLst>
      <p:ext uri="{BB962C8B-B14F-4D97-AF65-F5344CB8AC3E}">
        <p14:creationId xmlns:p14="http://schemas.microsoft.com/office/powerpoint/2010/main" val="31400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접수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사진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생년월일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최종학력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학교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전공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사진 등록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사진은 </a:t>
            </a:r>
            <a:r>
              <a:rPr lang="ko-KR" altLang="en-US" sz="800" dirty="0" smtClean="0">
                <a:solidFill>
                  <a:schemeClr val="tx1"/>
                </a:solidFill>
              </a:rPr>
              <a:t>이미지 파일</a:t>
            </a:r>
            <a:r>
              <a:rPr lang="en-US" altLang="ko-KR" sz="800" dirty="0">
                <a:solidFill>
                  <a:schemeClr val="tx1"/>
                </a:solidFill>
              </a:rPr>
              <a:t>(jpg, </a:t>
            </a:r>
            <a:r>
              <a:rPr lang="en-US" altLang="ko-KR" sz="800" dirty="0" err="1">
                <a:solidFill>
                  <a:schemeClr val="tx1"/>
                </a:solidFill>
              </a:rPr>
              <a:t>png</a:t>
            </a:r>
            <a:r>
              <a:rPr lang="en-US" altLang="ko-KR" sz="800" dirty="0">
                <a:solidFill>
                  <a:schemeClr val="tx1"/>
                </a:solidFill>
              </a:rPr>
              <a:t>, gif)</a:t>
            </a:r>
            <a:r>
              <a:rPr lang="ko-KR" altLang="en-US" sz="800" dirty="0">
                <a:solidFill>
                  <a:schemeClr val="tx1"/>
                </a:solidFill>
              </a:rPr>
              <a:t>이 아니면 등록이 되지 않는다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주소 찾기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주소 찾기 </a:t>
            </a:r>
            <a:r>
              <a:rPr lang="ko-KR" altLang="en-US" sz="800" dirty="0">
                <a:solidFill>
                  <a:schemeClr val="tx1"/>
                </a:solidFill>
              </a:rPr>
              <a:t>버튼을 클릭하고 주소검색으로 해당 거주지의 주소를 입력한다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접수 완료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접수 완료 </a:t>
            </a:r>
            <a:r>
              <a:rPr lang="ko-KR" altLang="en-US" sz="800" dirty="0">
                <a:solidFill>
                  <a:schemeClr val="tx1"/>
                </a:solidFill>
              </a:rPr>
              <a:t>버튼을 클릭 시 시험 접수가 완료된다</a:t>
            </a:r>
            <a:r>
              <a:rPr lang="en-US" altLang="ko-KR" sz="800" dirty="0">
                <a:solidFill>
                  <a:schemeClr val="tx1"/>
                </a:solidFill>
              </a:rPr>
              <a:t>.                            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 값을 </a:t>
            </a:r>
            <a:r>
              <a:rPr lang="ko-KR" altLang="en-US" sz="800" dirty="0">
                <a:solidFill>
                  <a:schemeClr val="tx1"/>
                </a:solidFill>
              </a:rPr>
              <a:t>입력하지 않을 시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란을 </a:t>
            </a:r>
            <a:r>
              <a:rPr lang="ko-KR" altLang="en-US" sz="800" dirty="0">
                <a:solidFill>
                  <a:schemeClr val="tx1"/>
                </a:solidFill>
              </a:rPr>
              <a:t>기입하라는 메시지가 출력된다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BAC1E-2265-47B0-9DB4-37DB9BD43849}"/>
              </a:ext>
            </a:extLst>
          </p:cNvPr>
          <p:cNvSpPr/>
          <p:nvPr/>
        </p:nvSpPr>
        <p:spPr bwMode="auto">
          <a:xfrm>
            <a:off x="1251893" y="1611792"/>
            <a:ext cx="6783432" cy="3816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400" dirty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스마트팩토리 </a:t>
            </a:r>
            <a:r>
              <a:rPr lang="ko-KR" altLang="en-US" sz="14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운영 관리사 자격시험 접수</a:t>
            </a:r>
            <a:endParaRPr lang="ko-KR" altLang="en-US" sz="1400" dirty="0">
              <a:solidFill>
                <a:schemeClr val="tx1"/>
              </a:solidFill>
              <a:latin typeface="산돌고딕B" pitchFamily="50" charset="-127"/>
              <a:ea typeface="산돌고딕B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251893" y="2005842"/>
            <a:ext cx="3453968" cy="253022"/>
            <a:chOff x="5587272" y="961295"/>
            <a:chExt cx="3051872" cy="25302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313958" y="961295"/>
              <a:ext cx="2325186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68096"/>
              <a:ext cx="505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rgbClr val="FF0000"/>
                  </a:solidFill>
                </a:rPr>
                <a:t>*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성명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919907" y="3456699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2184847" y="4153460"/>
            <a:ext cx="515905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2168795" y="3454352"/>
            <a:ext cx="2537066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025587" y="3780716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2177523" y="3807724"/>
            <a:ext cx="1273547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799281" y="4150626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2777595" y="4150714"/>
            <a:ext cx="797366" cy="245808"/>
          </a:xfrm>
          <a:prstGeom prst="rect">
            <a:avLst/>
          </a:prstGeom>
          <a:solidFill>
            <a:srgbClr val="1892D1"/>
          </a:solidFill>
          <a:ln w="952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주소 찾기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2200588" y="4455146"/>
            <a:ext cx="1300086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574961" y="4455146"/>
            <a:ext cx="1130900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919907" y="4762139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2194045" y="4794512"/>
            <a:ext cx="2511816" cy="2326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036973" y="5088980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최종학력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2176749" y="5120518"/>
            <a:ext cx="1292906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pic>
        <p:nvPicPr>
          <p:cNvPr id="90" name="그래픽 12" descr="재생">
            <a:extLst>
              <a:ext uri="{FF2B5EF4-FFF2-40B4-BE49-F238E27FC236}">
                <a16:creationId xmlns:a16="http://schemas.microsoft.com/office/drawing/2014/main" id="{4A17DFC5-9068-42AE-BB1D-F3AEE990D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295299" y="5180661"/>
            <a:ext cx="142029" cy="14202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080455" y="5445120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학교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2168795" y="5451791"/>
            <a:ext cx="1300860" cy="2539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2158936" y="5821898"/>
            <a:ext cx="1310719" cy="2405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3300523" y="5813261"/>
            <a:ext cx="84217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담당업무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4087978" y="5815216"/>
            <a:ext cx="1235765" cy="2539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438528" y="5801260"/>
            <a:ext cx="16671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기업명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190077" y="2249641"/>
            <a:ext cx="3515784" cy="493825"/>
            <a:chOff x="5398542" y="879117"/>
            <a:chExt cx="999665" cy="38261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5652653" y="959406"/>
              <a:ext cx="745554" cy="1954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 선택된 파일 없음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398542" y="879117"/>
              <a:ext cx="182747" cy="3826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rgbClr val="FF0000"/>
                  </a:solidFill>
                </a:rPr>
                <a:t>*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사진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</a:rPr>
                <a:t>등록</a:t>
              </a:r>
            </a:p>
          </p:txBody>
        </p:sp>
      </p:grpSp>
      <p:sp>
        <p:nvSpPr>
          <p:cNvPr id="5" name="직사각형 4"/>
          <p:cNvSpPr/>
          <p:nvPr/>
        </p:nvSpPr>
        <p:spPr bwMode="auto">
          <a:xfrm>
            <a:off x="2088398" y="2676102"/>
            <a:ext cx="2728606" cy="78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en-US" altLang="ko-KR" sz="900" dirty="0">
                <a:solidFill>
                  <a:srgbClr val="FF0000"/>
                </a:solidFill>
                <a:latin typeface="산돌고딕B" pitchFamily="50" charset="-127"/>
                <a:ea typeface="산돌고딕B" pitchFamily="50" charset="-127"/>
              </a:rPr>
              <a:t>*</a:t>
            </a:r>
            <a:r>
              <a:rPr lang="ko-KR" altLang="en-US" sz="900" dirty="0">
                <a:solidFill>
                  <a:srgbClr val="FF0000"/>
                </a:solidFill>
                <a:latin typeface="산돌고딕B" pitchFamily="50" charset="-127"/>
                <a:ea typeface="산돌고딕B" pitchFamily="50" charset="-127"/>
              </a:rPr>
              <a:t>사진은 배경이 없는 사진인화용지 규격에 맞는 사진이어야 합니다</a:t>
            </a:r>
            <a:endParaRPr lang="en-US" altLang="ko-KR" sz="900" dirty="0">
              <a:solidFill>
                <a:srgbClr val="FF0000"/>
              </a:solidFill>
              <a:latin typeface="산돌고딕B" pitchFamily="50" charset="-127"/>
              <a:ea typeface="산돌고딕B" pitchFamily="50" charset="-127"/>
            </a:endParaRPr>
          </a:p>
          <a:p>
            <a:pPr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en-US" altLang="ko-KR" sz="900" dirty="0">
                <a:solidFill>
                  <a:srgbClr val="FF0000"/>
                </a:solidFill>
                <a:latin typeface="산돌고딕B" pitchFamily="50" charset="-127"/>
                <a:ea typeface="산돌고딕B" pitchFamily="50" charset="-127"/>
              </a:rPr>
              <a:t>*</a:t>
            </a:r>
            <a:r>
              <a:rPr lang="ko-KR" altLang="en-US" sz="900" dirty="0">
                <a:solidFill>
                  <a:srgbClr val="FF0000"/>
                </a:solidFill>
                <a:latin typeface="산돌고딕B" pitchFamily="50" charset="-127"/>
                <a:ea typeface="산돌고딕B" pitchFamily="50" charset="-127"/>
              </a:rPr>
              <a:t>등록한 사진이 기준 미달 시 자격증 제작이 불가합니다</a:t>
            </a:r>
            <a:r>
              <a:rPr lang="en-US" altLang="ko-KR" sz="900" dirty="0">
                <a:solidFill>
                  <a:srgbClr val="FF0000"/>
                </a:solidFill>
                <a:latin typeface="산돌고딕B" pitchFamily="50" charset="-127"/>
                <a:ea typeface="산돌고딕B" pitchFamily="50" charset="-127"/>
              </a:rPr>
              <a:t>.</a:t>
            </a: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DF05DC-DE2E-4803-B696-6322275F96E7}"/>
              </a:ext>
            </a:extLst>
          </p:cNvPr>
          <p:cNvGrpSpPr/>
          <p:nvPr/>
        </p:nvGrpSpPr>
        <p:grpSpPr>
          <a:xfrm>
            <a:off x="5323743" y="6171220"/>
            <a:ext cx="1717142" cy="245808"/>
            <a:chOff x="5049774" y="5469364"/>
            <a:chExt cx="957272" cy="24580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188A504-5FA2-4E40-A6E5-0910F9CC4F76}"/>
                </a:ext>
              </a:extLst>
            </p:cNvPr>
            <p:cNvSpPr/>
            <p:nvPr/>
          </p:nvSpPr>
          <p:spPr bwMode="auto">
            <a:xfrm>
              <a:off x="5049774" y="5469364"/>
              <a:ext cx="462524" cy="245808"/>
            </a:xfrm>
            <a:prstGeom prst="rect">
              <a:avLst/>
            </a:prstGeom>
            <a:solidFill>
              <a:srgbClr val="1892D1"/>
            </a:solidFill>
            <a:ln w="9525" cap="flat" cmpd="sng" algn="ctr">
              <a:solidFill>
                <a:srgbClr val="093C7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산돌고딕B" pitchFamily="50" charset="-127"/>
                  <a:ea typeface="산돌고딕B" pitchFamily="50" charset="-127"/>
                </a:rPr>
                <a:t>시험</a:t>
              </a:r>
              <a:r>
                <a:rPr kumimoji="1" lang="ko-KR" altLang="en-US" sz="1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산돌고딕B" pitchFamily="50" charset="-127"/>
                  <a:ea typeface="산돌고딕B" pitchFamily="50" charset="-127"/>
                </a:rPr>
                <a:t> 응시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3524A3-5E90-4181-BA89-1B16E38C0130}"/>
                </a:ext>
              </a:extLst>
            </p:cNvPr>
            <p:cNvSpPr/>
            <p:nvPr/>
          </p:nvSpPr>
          <p:spPr bwMode="auto">
            <a:xfrm>
              <a:off x="5569353" y="5469364"/>
              <a:ext cx="437693" cy="245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산돌고딕B" pitchFamily="50" charset="-127"/>
                  <a:ea typeface="산돌고딕B" pitchFamily="50" charset="-127"/>
                </a:rPr>
                <a:t>접수 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산돌고딕B" pitchFamily="50" charset="-127"/>
                  <a:ea typeface="산돌고딕B" pitchFamily="50" charset="-127"/>
                </a:rPr>
                <a:t>취소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2119547" y="2380843"/>
            <a:ext cx="725757" cy="19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파일 선택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9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사진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연락처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확인 버튼을 누르면 접수자 정보 출력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783283" y="3234110"/>
            <a:ext cx="2907330" cy="276999"/>
            <a:chOff x="5587272" y="952707"/>
            <a:chExt cx="2657507" cy="2769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58035" y="981092"/>
              <a:ext cx="1686744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52707"/>
              <a:ext cx="6161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성명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4947347" y="4161782"/>
            <a:ext cx="729249" cy="245808"/>
          </a:xfrm>
          <a:prstGeom prst="rect">
            <a:avLst/>
          </a:prstGeom>
          <a:solidFill>
            <a:srgbClr val="1892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783284" y="3688647"/>
            <a:ext cx="2907328" cy="276999"/>
            <a:chOff x="5668068" y="942144"/>
            <a:chExt cx="2568870" cy="276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606452" y="961490"/>
              <a:ext cx="1630486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668068" y="942144"/>
              <a:ext cx="726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연락처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689162" y="2740603"/>
            <a:ext cx="56493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스마트팩토리 운영 관리사 자격증 접수 확인</a:t>
            </a:r>
            <a:endParaRPr lang="ko-KR" altLang="en-US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자격증 시험에 응시한 정보를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수험표 출력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수험표를 출력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566926" y="2116117"/>
            <a:ext cx="41564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스마트팩토리 운영 관리사 </a:t>
            </a:r>
            <a:endParaRPr lang="en-US" altLang="ko-KR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</a:rPr>
              <a:t>자격증 접수 확인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511384" y="4864159"/>
            <a:ext cx="481429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동아대학교 스마트팩토리 </a:t>
            </a:r>
            <a:r>
              <a:rPr lang="ko-KR" altLang="en-US" sz="1000" b="1" dirty="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운영 관리사 자격증 시험에 응시 되었음을 확인합니다</a:t>
            </a:r>
            <a:r>
              <a:rPr lang="en-US" altLang="ko-KR" sz="1000" b="1" dirty="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4869448" y="5793406"/>
            <a:ext cx="1522900" cy="31564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수험표 출력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966110" y="5255982"/>
            <a:ext cx="335806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</a:rPr>
              <a:t>01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</a:rPr>
              <a:t>31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11761"/>
              </p:ext>
            </p:extLst>
          </p:nvPr>
        </p:nvGraphicFramePr>
        <p:xfrm>
          <a:off x="1566926" y="3070689"/>
          <a:ext cx="45870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40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3358034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010-****-9594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시험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5103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수험표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32409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수험표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75584"/>
              </p:ext>
            </p:extLst>
          </p:nvPr>
        </p:nvGraphicFramePr>
        <p:xfrm>
          <a:off x="734279" y="1945182"/>
          <a:ext cx="57969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33">
                  <a:extLst>
                    <a:ext uri="{9D8B030D-6E8A-4147-A177-3AD203B41FA5}">
                      <a16:colId xmlns:a16="http://schemas.microsoft.com/office/drawing/2014/main" val="462062535"/>
                    </a:ext>
                  </a:extLst>
                </a:gridCol>
                <a:gridCol w="1116950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3346970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</a:tblGrid>
              <a:tr h="232308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수험번호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110453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961453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시험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시험시간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09:30(09:00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까지 입실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시험장소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동아대학교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519467"/>
                  </a:ext>
                </a:extLst>
              </a:tr>
              <a:tr h="2323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합격 발표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045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476384" y="1443805"/>
            <a:ext cx="41564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스마트팩토리 운영 관리사 자격시험 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수험표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54188"/>
              </p:ext>
            </p:extLst>
          </p:nvPr>
        </p:nvGraphicFramePr>
        <p:xfrm>
          <a:off x="734278" y="3681775"/>
          <a:ext cx="5796953" cy="168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953">
                  <a:extLst>
                    <a:ext uri="{9D8B030D-6E8A-4147-A177-3AD203B41FA5}">
                      <a16:colId xmlns:a16="http://schemas.microsoft.com/office/drawing/2014/main" val="462062535"/>
                    </a:ext>
                  </a:extLst>
                </a:gridCol>
              </a:tblGrid>
              <a:tr h="10974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수험자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 유의사항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수험자는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 지정된 시험시작시간까지 시험실에 입실하지 않으면 응시할 수 없습니다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준비물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신분증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주민등록증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여권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운전면허증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컴퓨터용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싸인펜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객관식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일반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검정볼펜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주관식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〮 수험 원서 접수 시 입력 잘못으로 인한 모든 책임은 수험자의 책임입니다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〮 시험 시 부정행위 해당자는 당해 검정을 무효로 하며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앞으로 본 시험에 응시할 수 없습니다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961453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시험장 약도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                                                       약도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250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554538" y="5442059"/>
            <a:ext cx="41564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571692" y="5776760"/>
            <a:ext cx="41564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동아대학교 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98992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응시자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문자발송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입금이 확인된 응시자는 문자 발송 버튼 활성화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미입금자는</a:t>
            </a:r>
            <a:r>
              <a:rPr lang="ko-KR" altLang="en-US" sz="800" dirty="0" smtClean="0">
                <a:solidFill>
                  <a:schemeClr val="tx1"/>
                </a:solidFill>
              </a:rPr>
              <a:t> 비활성화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입금 내역 엑셀 파일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입금 내역이 담긴 엑셀 파일을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업로드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-658571" y="2108597"/>
            <a:ext cx="41564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시험 응시자 현황</a:t>
            </a:r>
            <a:endParaRPr lang="ko-KR" altLang="en-US" sz="1200" dirty="0">
              <a:solidFill>
                <a:schemeClr val="tx1"/>
              </a:solidFill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67942E-FFEA-4454-8B41-01C9A9EF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61000"/>
              </p:ext>
            </p:extLst>
          </p:nvPr>
        </p:nvGraphicFramePr>
        <p:xfrm>
          <a:off x="801566" y="2493849"/>
          <a:ext cx="5843606" cy="28499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29453">
                  <a:extLst>
                    <a:ext uri="{9D8B030D-6E8A-4147-A177-3AD203B41FA5}">
                      <a16:colId xmlns:a16="http://schemas.microsoft.com/office/drawing/2014/main" val="798564209"/>
                    </a:ext>
                  </a:extLst>
                </a:gridCol>
                <a:gridCol w="2090673">
                  <a:extLst>
                    <a:ext uri="{9D8B030D-6E8A-4147-A177-3AD203B41FA5}">
                      <a16:colId xmlns:a16="http://schemas.microsoft.com/office/drawing/2014/main" val="2018667707"/>
                    </a:ext>
                  </a:extLst>
                </a:gridCol>
                <a:gridCol w="1623480">
                  <a:extLst>
                    <a:ext uri="{9D8B030D-6E8A-4147-A177-3AD203B41FA5}">
                      <a16:colId xmlns:a16="http://schemas.microsoft.com/office/drawing/2014/main" val="3289767273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 상태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962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010-2887-9594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5578"/>
                  </a:ext>
                </a:extLst>
              </a:tr>
              <a:tr h="32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엔지엘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 입금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73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18294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39552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71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8357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5816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0429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18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313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 bwMode="auto">
          <a:xfrm>
            <a:off x="5377527" y="2145530"/>
            <a:ext cx="1267645" cy="2400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입금확인 문자 발송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803074" y="5452009"/>
            <a:ext cx="1549427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입금 내역 엑셀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5811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332815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</a:t>
            </a:r>
            <a:r>
              <a:rPr lang="ko-KR" altLang="en-US" sz="18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행추가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 - </a:t>
            </a:r>
            <a:r>
              <a:rPr lang="ko-KR" altLang="en-US" sz="800" dirty="0" smtClean="0">
                <a:solidFill>
                  <a:schemeClr val="tx1"/>
                </a:solidFill>
              </a:rPr>
              <a:t>그리드 행을 추가해서 시험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회차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입력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27440" y="1747241"/>
            <a:ext cx="2992582" cy="350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시험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회차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 등록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8102" y="2194560"/>
            <a:ext cx="5120640" cy="2818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444655" y="2643516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추가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64854"/>
              </p:ext>
            </p:extLst>
          </p:nvPr>
        </p:nvGraphicFramePr>
        <p:xfrm>
          <a:off x="545525" y="3071502"/>
          <a:ext cx="65313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46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2132952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72159982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4130533452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1377106689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500120753"/>
                    </a:ext>
                  </a:extLst>
                </a:gridCol>
              </a:tblGrid>
              <a:tr h="330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모집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 시작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강의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79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스마트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팩토리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운영관리사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교육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동아대학교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6306754" y="2643515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행 삭제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6287178" y="5776761"/>
            <a:ext cx="739833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3849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840568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1" y="1952934"/>
            <a:ext cx="586307" cy="58630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 bwMode="auto">
          <a:xfrm>
            <a:off x="3563662" y="1758146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교육신청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567197" y="2487659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출결 체크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567197" y="2108232"/>
            <a:ext cx="11160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교육 접수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조회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401663" y="1610970"/>
            <a:ext cx="2809876" cy="172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5152" y="2593553"/>
            <a:ext cx="607860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교육생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168" y="1857939"/>
            <a:ext cx="586307" cy="58630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8288546" y="2494652"/>
            <a:ext cx="939681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시험 출제자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46" y="4196194"/>
            <a:ext cx="586307" cy="58630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8286235" y="4833906"/>
            <a:ext cx="607860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관리자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6E67FEA-337D-4187-9AC4-5A74DF69A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88" y="4272500"/>
            <a:ext cx="586307" cy="58630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181957E-1144-472C-A8F2-25DB63398A6E}"/>
              </a:ext>
            </a:extLst>
          </p:cNvPr>
          <p:cNvSpPr/>
          <p:nvPr/>
        </p:nvSpPr>
        <p:spPr>
          <a:xfrm>
            <a:off x="700920" y="4913119"/>
            <a:ext cx="939681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시험 응시자</a:t>
            </a:r>
          </a:p>
        </p:txBody>
      </p:sp>
      <p:sp>
        <p:nvSpPr>
          <p:cNvPr id="74" name="양쪽 모서리가 둥근 사각형 215">
            <a:extLst>
              <a:ext uri="{FF2B5EF4-FFF2-40B4-BE49-F238E27FC236}">
                <a16:creationId xmlns:a16="http://schemas.microsoft.com/office/drawing/2014/main" id="{E523B2F9-DD10-4AFA-BB06-308EF6C4D313}"/>
              </a:ext>
            </a:extLst>
          </p:cNvPr>
          <p:cNvSpPr/>
          <p:nvPr/>
        </p:nvSpPr>
        <p:spPr bwMode="auto">
          <a:xfrm>
            <a:off x="3401663" y="1319486"/>
            <a:ext cx="2809876" cy="306191"/>
          </a:xfrm>
          <a:prstGeom prst="round2SameRect">
            <a:avLst/>
          </a:prstGeom>
          <a:solidFill>
            <a:srgbClr val="093C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교육</a:t>
            </a:r>
          </a:p>
        </p:txBody>
      </p:sp>
      <p:sp>
        <p:nvSpPr>
          <p:cNvPr id="75" name="모서리가 둥근 직사각형 21">
            <a:extLst>
              <a:ext uri="{FF2B5EF4-FFF2-40B4-BE49-F238E27FC236}">
                <a16:creationId xmlns:a16="http://schemas.microsoft.com/office/drawing/2014/main" id="{3B91E017-B51F-4C8F-8DA5-6C6AECDF3C92}"/>
              </a:ext>
            </a:extLst>
          </p:cNvPr>
          <p:cNvSpPr/>
          <p:nvPr/>
        </p:nvSpPr>
        <p:spPr bwMode="auto">
          <a:xfrm>
            <a:off x="4897848" y="2907609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수료증 발급</a:t>
            </a:r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C212FD82-FE3C-4E7F-BA02-7F6161331A0B}"/>
              </a:ext>
            </a:extLst>
          </p:cNvPr>
          <p:cNvSpPr/>
          <p:nvPr/>
        </p:nvSpPr>
        <p:spPr bwMode="auto">
          <a:xfrm>
            <a:off x="6619044" y="1761858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시험문제 관리</a:t>
            </a:r>
          </a:p>
        </p:txBody>
      </p:sp>
      <p:sp>
        <p:nvSpPr>
          <p:cNvPr id="77" name="모서리가 둥근 직사각형 21">
            <a:extLst>
              <a:ext uri="{FF2B5EF4-FFF2-40B4-BE49-F238E27FC236}">
                <a16:creationId xmlns:a16="http://schemas.microsoft.com/office/drawing/2014/main" id="{5F133C04-9B8A-42F1-9825-A6FD41D23FE3}"/>
              </a:ext>
            </a:extLst>
          </p:cNvPr>
          <p:cNvSpPr/>
          <p:nvPr/>
        </p:nvSpPr>
        <p:spPr bwMode="auto">
          <a:xfrm>
            <a:off x="6622579" y="2491371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문제지 인쇄</a:t>
            </a:r>
          </a:p>
        </p:txBody>
      </p:sp>
      <p:sp>
        <p:nvSpPr>
          <p:cNvPr id="78" name="모서리가 둥근 직사각형 22">
            <a:extLst>
              <a:ext uri="{FF2B5EF4-FFF2-40B4-BE49-F238E27FC236}">
                <a16:creationId xmlns:a16="http://schemas.microsoft.com/office/drawing/2014/main" id="{8DAB9358-AA1A-4E17-BE32-EFB30235565B}"/>
              </a:ext>
            </a:extLst>
          </p:cNvPr>
          <p:cNvSpPr/>
          <p:nvPr/>
        </p:nvSpPr>
        <p:spPr bwMode="auto">
          <a:xfrm>
            <a:off x="6622579" y="2122017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시험문제 출제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E00AB0-501E-4FA5-8639-3068583933B3}"/>
              </a:ext>
            </a:extLst>
          </p:cNvPr>
          <p:cNvSpPr/>
          <p:nvPr/>
        </p:nvSpPr>
        <p:spPr bwMode="auto">
          <a:xfrm>
            <a:off x="6457045" y="1614682"/>
            <a:ext cx="1512000" cy="125433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80" name="양쪽 모서리가 둥근 사각형 215">
            <a:extLst>
              <a:ext uri="{FF2B5EF4-FFF2-40B4-BE49-F238E27FC236}">
                <a16:creationId xmlns:a16="http://schemas.microsoft.com/office/drawing/2014/main" id="{D18DFA92-8199-4130-822A-181B6B45A1B9}"/>
              </a:ext>
            </a:extLst>
          </p:cNvPr>
          <p:cNvSpPr/>
          <p:nvPr/>
        </p:nvSpPr>
        <p:spPr bwMode="auto">
          <a:xfrm>
            <a:off x="6457045" y="1323198"/>
            <a:ext cx="1512000" cy="306191"/>
          </a:xfrm>
          <a:prstGeom prst="round2SameRect">
            <a:avLst/>
          </a:prstGeom>
          <a:solidFill>
            <a:srgbClr val="093C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시험 문제 은행</a:t>
            </a:r>
          </a:p>
        </p:txBody>
      </p: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45C5F79C-5677-4E61-9428-5118EAC1D20F}"/>
              </a:ext>
            </a:extLst>
          </p:cNvPr>
          <p:cNvSpPr/>
          <p:nvPr/>
        </p:nvSpPr>
        <p:spPr bwMode="auto">
          <a:xfrm>
            <a:off x="3549865" y="4181455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 접수</a:t>
            </a:r>
          </a:p>
        </p:txBody>
      </p:sp>
      <p:sp>
        <p:nvSpPr>
          <p:cNvPr id="101" name="모서리가 둥근 직사각형 21">
            <a:extLst>
              <a:ext uri="{FF2B5EF4-FFF2-40B4-BE49-F238E27FC236}">
                <a16:creationId xmlns:a16="http://schemas.microsoft.com/office/drawing/2014/main" id="{B4D56F3B-DB55-4A8A-8E86-BAD3CA703F90}"/>
              </a:ext>
            </a:extLst>
          </p:cNvPr>
          <p:cNvSpPr/>
          <p:nvPr/>
        </p:nvSpPr>
        <p:spPr bwMode="auto">
          <a:xfrm>
            <a:off x="3553400" y="4977643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시험결과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조회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2" name="모서리가 둥근 직사각형 22">
            <a:extLst>
              <a:ext uri="{FF2B5EF4-FFF2-40B4-BE49-F238E27FC236}">
                <a16:creationId xmlns:a16="http://schemas.microsoft.com/office/drawing/2014/main" id="{7E8386A6-DDEE-4E42-AA82-5A358D915811}"/>
              </a:ext>
            </a:extLst>
          </p:cNvPr>
          <p:cNvSpPr/>
          <p:nvPr/>
        </p:nvSpPr>
        <p:spPr bwMode="auto">
          <a:xfrm>
            <a:off x="3544590" y="4591812"/>
            <a:ext cx="11160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 접수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조회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A6009A-FE07-4CE8-8227-A793022B0286}"/>
              </a:ext>
            </a:extLst>
          </p:cNvPr>
          <p:cNvSpPr/>
          <p:nvPr/>
        </p:nvSpPr>
        <p:spPr bwMode="auto">
          <a:xfrm>
            <a:off x="3387865" y="4034279"/>
            <a:ext cx="2809875" cy="172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104" name="양쪽 모서리가 둥근 사각형 215">
            <a:extLst>
              <a:ext uri="{FF2B5EF4-FFF2-40B4-BE49-F238E27FC236}">
                <a16:creationId xmlns:a16="http://schemas.microsoft.com/office/drawing/2014/main" id="{71988A27-9793-4FFA-8542-02050E3FB800}"/>
              </a:ext>
            </a:extLst>
          </p:cNvPr>
          <p:cNvSpPr/>
          <p:nvPr/>
        </p:nvSpPr>
        <p:spPr bwMode="auto">
          <a:xfrm>
            <a:off x="3387865" y="3742795"/>
            <a:ext cx="2809875" cy="306191"/>
          </a:xfrm>
          <a:prstGeom prst="round2SameRect">
            <a:avLst/>
          </a:prstGeom>
          <a:solidFill>
            <a:srgbClr val="093C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시험</a:t>
            </a:r>
          </a:p>
        </p:txBody>
      </p:sp>
      <p:sp>
        <p:nvSpPr>
          <p:cNvPr id="105" name="모서리가 둥근 직사각형 21">
            <a:extLst>
              <a:ext uri="{FF2B5EF4-FFF2-40B4-BE49-F238E27FC236}">
                <a16:creationId xmlns:a16="http://schemas.microsoft.com/office/drawing/2014/main" id="{26FE7AF5-F4BF-43C3-9F60-BB0DABEB8F7C}"/>
              </a:ext>
            </a:extLst>
          </p:cNvPr>
          <p:cNvSpPr/>
          <p:nvPr/>
        </p:nvSpPr>
        <p:spPr bwMode="auto">
          <a:xfrm>
            <a:off x="3549865" y="5357563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수험표 출력</a:t>
            </a:r>
          </a:p>
        </p:txBody>
      </p:sp>
      <p:pic>
        <p:nvPicPr>
          <p:cNvPr id="106" name="Picture 6" descr="E:\이미지 다운로드\ICON\기기\5E1C5925-5D4D-47AD-9C29-5D2FD2291E3C.png">
            <a:extLst>
              <a:ext uri="{FF2B5EF4-FFF2-40B4-BE49-F238E27FC236}">
                <a16:creationId xmlns:a16="http://schemas.microsoft.com/office/drawing/2014/main" id="{65166EDA-E859-42D3-BAA6-E1EB1C0F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5944" y="2718845"/>
            <a:ext cx="646226" cy="646226"/>
          </a:xfrm>
          <a:prstGeom prst="rect">
            <a:avLst/>
          </a:prstGeom>
          <a:noFill/>
        </p:spPr>
      </p:pic>
      <p:pic>
        <p:nvPicPr>
          <p:cNvPr id="108" name="Picture 21" descr="E:\이미지 다운로드\ICON\기기\C004B7BC-1526-4593-9E62-04E0220D11A0.png">
            <a:extLst>
              <a:ext uri="{FF2B5EF4-FFF2-40B4-BE49-F238E27FC236}">
                <a16:creationId xmlns:a16="http://schemas.microsoft.com/office/drawing/2014/main" id="{34AF8763-32CD-4950-9386-C9481BA1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6955" y="1753285"/>
            <a:ext cx="525621" cy="525621"/>
          </a:xfrm>
          <a:prstGeom prst="rect">
            <a:avLst/>
          </a:prstGeom>
          <a:noFill/>
        </p:spPr>
      </p:pic>
      <p:sp>
        <p:nvSpPr>
          <p:cNvPr id="109" name="모서리가 둥근 직사각형 21">
            <a:extLst>
              <a:ext uri="{FF2B5EF4-FFF2-40B4-BE49-F238E27FC236}">
                <a16:creationId xmlns:a16="http://schemas.microsoft.com/office/drawing/2014/main" id="{40F86C64-E812-45A2-B4E9-AF7C1BFF5365}"/>
              </a:ext>
            </a:extLst>
          </p:cNvPr>
          <p:cNvSpPr/>
          <p:nvPr/>
        </p:nvSpPr>
        <p:spPr bwMode="auto">
          <a:xfrm>
            <a:off x="4901433" y="2478130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출결 관리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10" name="Picture 18" descr="E:\이미지 다운로드\ICON\sns\sms.png">
            <a:extLst>
              <a:ext uri="{FF2B5EF4-FFF2-40B4-BE49-F238E27FC236}">
                <a16:creationId xmlns:a16="http://schemas.microsoft.com/office/drawing/2014/main" id="{DC264521-1CD1-4D43-8199-9297EAC7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02257" y="1655504"/>
            <a:ext cx="337881" cy="337881"/>
          </a:xfrm>
          <a:prstGeom prst="rect">
            <a:avLst/>
          </a:prstGeom>
          <a:noFill/>
        </p:spPr>
      </p:pic>
      <p:sp>
        <p:nvSpPr>
          <p:cNvPr id="113" name="모서리가 둥근 직사각형 21">
            <a:extLst>
              <a:ext uri="{FF2B5EF4-FFF2-40B4-BE49-F238E27FC236}">
                <a16:creationId xmlns:a16="http://schemas.microsoft.com/office/drawing/2014/main" id="{D15654EA-7E58-4BC9-9590-C288AB4C057F}"/>
              </a:ext>
            </a:extLst>
          </p:cNvPr>
          <p:cNvSpPr/>
          <p:nvPr/>
        </p:nvSpPr>
        <p:spPr bwMode="auto">
          <a:xfrm>
            <a:off x="4878378" y="4492994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입금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4" name="모서리가 둥근 직사각형 21">
            <a:extLst>
              <a:ext uri="{FF2B5EF4-FFF2-40B4-BE49-F238E27FC236}">
                <a16:creationId xmlns:a16="http://schemas.microsoft.com/office/drawing/2014/main" id="{7B4D675F-1B7A-48C5-9EBD-B3D5A845159F}"/>
              </a:ext>
            </a:extLst>
          </p:cNvPr>
          <p:cNvSpPr/>
          <p:nvPr/>
        </p:nvSpPr>
        <p:spPr bwMode="auto">
          <a:xfrm>
            <a:off x="4875570" y="4901937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시험관리</a:t>
            </a:r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6BE5C547-DE9F-45EF-9F6A-2BA6D67B63DA}"/>
              </a:ext>
            </a:extLst>
          </p:cNvPr>
          <p:cNvCxnSpPr>
            <a:cxnSpLocks/>
            <a:stCxn id="114" idx="3"/>
            <a:endCxn id="18" idx="1"/>
          </p:cNvCxnSpPr>
          <p:nvPr/>
        </p:nvCxnSpPr>
        <p:spPr bwMode="auto">
          <a:xfrm flipV="1">
            <a:off x="5991570" y="4489348"/>
            <a:ext cx="2296976" cy="55574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995C315-2E04-4E9A-BC9C-C1D8BB0BD06E}"/>
              </a:ext>
            </a:extLst>
          </p:cNvPr>
          <p:cNvCxnSpPr>
            <a:cxnSpLocks/>
            <a:stCxn id="109" idx="3"/>
            <a:endCxn id="18" idx="1"/>
          </p:cNvCxnSpPr>
          <p:nvPr/>
        </p:nvCxnSpPr>
        <p:spPr bwMode="auto">
          <a:xfrm>
            <a:off x="6017433" y="2621290"/>
            <a:ext cx="2271113" cy="1868058"/>
          </a:xfrm>
          <a:prstGeom prst="bentConnector3">
            <a:avLst>
              <a:gd name="adj1" fmla="val 1351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818215D-2B08-46FD-8874-2304833DA3E9}"/>
              </a:ext>
            </a:extLst>
          </p:cNvPr>
          <p:cNvSpPr/>
          <p:nvPr/>
        </p:nvSpPr>
        <p:spPr>
          <a:xfrm>
            <a:off x="1730034" y="3410353"/>
            <a:ext cx="939681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강의실용 탭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AB8A408-AA2E-45E5-84AD-D4B55C4FCF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88" y="5279167"/>
            <a:ext cx="768182" cy="56047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E75E196-0125-438D-BD50-4B6462FAE7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84" y="5050849"/>
            <a:ext cx="468274" cy="468274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3DDE1AE-4837-4E8A-B123-473C3538725D}"/>
              </a:ext>
            </a:extLst>
          </p:cNvPr>
          <p:cNvSpPr/>
          <p:nvPr/>
        </p:nvSpPr>
        <p:spPr>
          <a:xfrm>
            <a:off x="6439594" y="5932672"/>
            <a:ext cx="1555234" cy="53245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OMR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채점 결과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파일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입금 내역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E4C9629-44EF-4102-90B9-A4FAEF2D47D4}"/>
              </a:ext>
            </a:extLst>
          </p:cNvPr>
          <p:cNvCxnSpPr>
            <a:cxnSpLocks/>
            <a:stCxn id="114" idx="2"/>
            <a:endCxn id="38" idx="1"/>
          </p:cNvCxnSpPr>
          <p:nvPr/>
        </p:nvCxnSpPr>
        <p:spPr bwMode="auto">
          <a:xfrm rot="16200000" flipH="1">
            <a:off x="6004313" y="4617514"/>
            <a:ext cx="96729" cy="123821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54E12FF-4CEF-48DD-A77A-79B0CC7F2E00}"/>
              </a:ext>
            </a:extLst>
          </p:cNvPr>
          <p:cNvSpPr/>
          <p:nvPr/>
        </p:nvSpPr>
        <p:spPr>
          <a:xfrm>
            <a:off x="5527432" y="5350198"/>
            <a:ext cx="651140" cy="2754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upload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1961B13-C46D-4323-9A33-96214175BABE}"/>
              </a:ext>
            </a:extLst>
          </p:cNvPr>
          <p:cNvCxnSpPr>
            <a:cxnSpLocks/>
            <a:stCxn id="106" idx="3"/>
            <a:endCxn id="22" idx="1"/>
          </p:cNvCxnSpPr>
          <p:nvPr/>
        </p:nvCxnSpPr>
        <p:spPr bwMode="auto">
          <a:xfrm flipV="1">
            <a:off x="2542170" y="2630819"/>
            <a:ext cx="1025027" cy="41113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모서리가 둥근 직사각형 21">
            <a:extLst>
              <a:ext uri="{FF2B5EF4-FFF2-40B4-BE49-F238E27FC236}">
                <a16:creationId xmlns:a16="http://schemas.microsoft.com/office/drawing/2014/main" id="{19CCE690-13CF-4C11-BC1B-AFB0F0698943}"/>
              </a:ext>
            </a:extLst>
          </p:cNvPr>
          <p:cNvSpPr/>
          <p:nvPr/>
        </p:nvSpPr>
        <p:spPr bwMode="auto">
          <a:xfrm>
            <a:off x="4906392" y="2099568"/>
            <a:ext cx="11160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교육생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관리</a:t>
            </a:r>
          </a:p>
        </p:txBody>
      </p:sp>
      <p:pic>
        <p:nvPicPr>
          <p:cNvPr id="112" name="Picture 18" descr="E:\이미지 다운로드\ICON\sns\sms.png">
            <a:extLst>
              <a:ext uri="{FF2B5EF4-FFF2-40B4-BE49-F238E27FC236}">
                <a16:creationId xmlns:a16="http://schemas.microsoft.com/office/drawing/2014/main" id="{7F9BF935-1548-490B-A7B4-CCCEBE8F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916" y="4744178"/>
            <a:ext cx="337881" cy="337881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70" idx="3"/>
            <a:endCxn id="75" idx="3"/>
          </p:cNvCxnSpPr>
          <p:nvPr/>
        </p:nvCxnSpPr>
        <p:spPr bwMode="auto">
          <a:xfrm flipH="1">
            <a:off x="6013848" y="1865431"/>
            <a:ext cx="8544" cy="1185338"/>
          </a:xfrm>
          <a:prstGeom prst="bentConnector3">
            <a:avLst>
              <a:gd name="adj1" fmla="val -30719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직선 연결선 30"/>
          <p:cNvCxnSpPr>
            <a:stCxn id="114" idx="0"/>
            <a:endCxn id="113" idx="2"/>
          </p:cNvCxnSpPr>
          <p:nvPr/>
        </p:nvCxnSpPr>
        <p:spPr bwMode="auto">
          <a:xfrm flipV="1">
            <a:off x="5433570" y="4779314"/>
            <a:ext cx="2808" cy="1226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0" name="모서리가 둥근 직사각형 69"/>
          <p:cNvSpPr/>
          <p:nvPr/>
        </p:nvSpPr>
        <p:spPr bwMode="auto">
          <a:xfrm>
            <a:off x="4906392" y="1722271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수업 생성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 flipV="1">
            <a:off x="6005458" y="2252801"/>
            <a:ext cx="297020" cy="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모서리가 둥근 직사각형 2">
            <a:extLst>
              <a:ext uri="{FF2B5EF4-FFF2-40B4-BE49-F238E27FC236}">
                <a16:creationId xmlns:a16="http://schemas.microsoft.com/office/drawing/2014/main" id="{45C5F79C-5677-4E61-9428-5118EAC1D20F}"/>
              </a:ext>
            </a:extLst>
          </p:cNvPr>
          <p:cNvSpPr/>
          <p:nvPr/>
        </p:nvSpPr>
        <p:spPr bwMode="auto">
          <a:xfrm>
            <a:off x="4842974" y="4122151"/>
            <a:ext cx="11160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시험 차수 생성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8" name="꺾인 연결선 87"/>
          <p:cNvCxnSpPr>
            <a:stCxn id="107" idx="3"/>
            <a:endCxn id="113" idx="3"/>
          </p:cNvCxnSpPr>
          <p:nvPr/>
        </p:nvCxnSpPr>
        <p:spPr bwMode="auto">
          <a:xfrm>
            <a:off x="5958974" y="4265311"/>
            <a:ext cx="35404" cy="370843"/>
          </a:xfrm>
          <a:prstGeom prst="bentConnector3">
            <a:avLst>
              <a:gd name="adj1" fmla="val 7456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 flipH="1">
            <a:off x="6227044" y="4497814"/>
            <a:ext cx="24980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2" name="모서리가 둥근 직사각형 21">
            <a:extLst>
              <a:ext uri="{FF2B5EF4-FFF2-40B4-BE49-F238E27FC236}">
                <a16:creationId xmlns:a16="http://schemas.microsoft.com/office/drawing/2014/main" id="{5F133C04-9B8A-42F1-9825-A6FD41D23FE3}"/>
              </a:ext>
            </a:extLst>
          </p:cNvPr>
          <p:cNvSpPr/>
          <p:nvPr/>
        </p:nvSpPr>
        <p:spPr bwMode="auto">
          <a:xfrm>
            <a:off x="6905921" y="3539401"/>
            <a:ext cx="1395781" cy="3985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관리자 계정 생성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94" name="직선 연결선 93"/>
          <p:cNvCxnSpPr>
            <a:stCxn id="122" idx="2"/>
          </p:cNvCxnSpPr>
          <p:nvPr/>
        </p:nvCxnSpPr>
        <p:spPr bwMode="auto">
          <a:xfrm flipH="1">
            <a:off x="7603811" y="3937951"/>
            <a:ext cx="1" cy="5598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11" name="Picture 18" descr="E:\이미지 다운로드\ICON\sns\sms.png">
            <a:extLst>
              <a:ext uri="{FF2B5EF4-FFF2-40B4-BE49-F238E27FC236}">
                <a16:creationId xmlns:a16="http://schemas.microsoft.com/office/drawing/2014/main" id="{06B0609D-0EBA-4D8E-82BD-3861E8E6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79662" y="4416009"/>
            <a:ext cx="337881" cy="33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03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- </a:t>
            </a:r>
            <a:r>
              <a:rPr lang="ko-KR" altLang="en-US" sz="800" dirty="0" smtClean="0">
                <a:solidFill>
                  <a:schemeClr val="tx1"/>
                </a:solidFill>
              </a:rPr>
              <a:t>성명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연락처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2. </a:t>
            </a:r>
            <a:r>
              <a:rPr lang="ko-KR" altLang="en-US" sz="800" dirty="0" smtClean="0">
                <a:solidFill>
                  <a:schemeClr val="tx1"/>
                </a:solidFill>
              </a:rPr>
              <a:t>확인 버튼을 누르면 시험 결과 출력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758912" y="2364428"/>
            <a:ext cx="2992582" cy="350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시험 결과 조회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167130" y="4312735"/>
            <a:ext cx="677334" cy="29206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758912" y="3017979"/>
            <a:ext cx="2879589" cy="276999"/>
            <a:chOff x="5587272" y="952707"/>
            <a:chExt cx="2632150" cy="2769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32678" y="978857"/>
              <a:ext cx="1686744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52707"/>
              <a:ext cx="6161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성명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758913" y="3474217"/>
            <a:ext cx="2879588" cy="276999"/>
            <a:chOff x="5587272" y="943190"/>
            <a:chExt cx="2544359" cy="2769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01146" y="952145"/>
              <a:ext cx="1630485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43190"/>
              <a:ext cx="7024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lt"/>
                  <a:ea typeface="맑은 고딕" panose="020B0503020000020004" pitchFamily="50" charset="-127"/>
                </a:rPr>
                <a:t>연락처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1438102" y="2194560"/>
            <a:ext cx="5120640" cy="28180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1758912" y="3866447"/>
            <a:ext cx="2879589" cy="276999"/>
            <a:chOff x="5587272" y="943190"/>
            <a:chExt cx="2544360" cy="27699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01147" y="961294"/>
              <a:ext cx="1630485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43190"/>
              <a:ext cx="84766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rgbClr val="FF0000"/>
                  </a:solidFill>
                  <a:ea typeface="맑은 고딕" panose="020B0503020000020004" pitchFamily="50" charset="-127"/>
                </a:rPr>
                <a:t>*</a:t>
              </a:r>
              <a:r>
                <a:rPr lang="en-US" altLang="ko-KR" sz="1200" dirty="0" smtClean="0">
                  <a:solidFill>
                    <a:schemeClr val="tx1"/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ea typeface="맑은 고딕" panose="020B0503020000020004" pitchFamily="50" charset="-127"/>
                </a:rPr>
                <a:t>수험번호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1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응시자의 시험 점수를 출력하는 페이지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82928" y="2105464"/>
            <a:ext cx="2992582" cy="350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시험 결과 조회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46211"/>
              </p:ext>
            </p:extLst>
          </p:nvPr>
        </p:nvGraphicFramePr>
        <p:xfrm>
          <a:off x="964897" y="2493271"/>
          <a:ext cx="56769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546">
                  <a:extLst>
                    <a:ext uri="{9D8B030D-6E8A-4147-A177-3AD203B41FA5}">
                      <a16:colId xmlns:a16="http://schemas.microsoft.com/office/drawing/2014/main" val="1888727232"/>
                    </a:ext>
                  </a:extLst>
                </a:gridCol>
                <a:gridCol w="4042426">
                  <a:extLst>
                    <a:ext uri="{9D8B030D-6E8A-4147-A177-3AD203B41FA5}">
                      <a16:colId xmlns:a16="http://schemas.microsoft.com/office/drawing/2014/main" val="413597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시험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 ○회 스마트팩토리 운영 관리사 자격 시험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0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수험번호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1114030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64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권순영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합격 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합격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079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882928" y="4051534"/>
            <a:ext cx="2992582" cy="325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과목 점수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50862"/>
              </p:ext>
            </p:extLst>
          </p:nvPr>
        </p:nvGraphicFramePr>
        <p:xfrm>
          <a:off x="964898" y="4376944"/>
          <a:ext cx="56769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89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2180841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  <a:gridCol w="2180841">
                  <a:extLst>
                    <a:ext uri="{9D8B030D-6E8A-4147-A177-3AD203B41FA5}">
                      <a16:colId xmlns:a16="http://schemas.microsoft.com/office/drawing/2014/main" val="264836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과목별 점수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백분율 환산 점수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30/30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30/30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60/60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합격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6426200" y="5968549"/>
            <a:ext cx="677334" cy="29206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307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7462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시험 채점 결과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시험 채점 결과를 업로드 한 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그 결과를 응시자들에게 전송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91982" y="1984638"/>
            <a:ext cx="2992582" cy="325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rPr>
              <a:t>시험 결과 관리</a:t>
            </a:r>
            <a:endParaRPr kumimoji="1" lang="ko-KR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67942E-FFEA-4454-8B41-01C9A9EF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3481"/>
              </p:ext>
            </p:extLst>
          </p:nvPr>
        </p:nvGraphicFramePr>
        <p:xfrm>
          <a:off x="713129" y="2394096"/>
          <a:ext cx="5873555" cy="28800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0366">
                  <a:extLst>
                    <a:ext uri="{9D8B030D-6E8A-4147-A177-3AD203B41FA5}">
                      <a16:colId xmlns:a16="http://schemas.microsoft.com/office/drawing/2014/main" val="798564209"/>
                    </a:ext>
                  </a:extLst>
                </a:gridCol>
                <a:gridCol w="2101388">
                  <a:extLst>
                    <a:ext uri="{9D8B030D-6E8A-4147-A177-3AD203B41FA5}">
                      <a16:colId xmlns:a16="http://schemas.microsoft.com/office/drawing/2014/main" val="2018667707"/>
                    </a:ext>
                  </a:extLst>
                </a:gridCol>
                <a:gridCol w="1631801">
                  <a:extLst>
                    <a:ext uri="{9D8B030D-6E8A-4147-A177-3AD203B41FA5}">
                      <a16:colId xmlns:a16="http://schemas.microsoft.com/office/drawing/2014/main" val="3289767273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시험 결과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962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010-2887-9594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합격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5578"/>
                  </a:ext>
                </a:extLst>
              </a:tr>
              <a:tr h="32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엔지엘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불합격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73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권지영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18294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39552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71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8357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5816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0429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18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31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319039" y="5358146"/>
            <a:ext cx="1267645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8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시험 채점 결과 업로드</a:t>
            </a:r>
            <a:endParaRPr lang="ko-KR" altLang="en-US" sz="8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2538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시험 채점 결과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시험 채점 결과를 업로드 한 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그 결과를 응시자들에게 전송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67942E-FFEA-4454-8B41-01C9A9EF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4715"/>
              </p:ext>
            </p:extLst>
          </p:nvPr>
        </p:nvGraphicFramePr>
        <p:xfrm>
          <a:off x="713130" y="2397645"/>
          <a:ext cx="5873555" cy="28800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0366">
                  <a:extLst>
                    <a:ext uri="{9D8B030D-6E8A-4147-A177-3AD203B41FA5}">
                      <a16:colId xmlns:a16="http://schemas.microsoft.com/office/drawing/2014/main" val="798564209"/>
                    </a:ext>
                  </a:extLst>
                </a:gridCol>
                <a:gridCol w="2101388">
                  <a:extLst>
                    <a:ext uri="{9D8B030D-6E8A-4147-A177-3AD203B41FA5}">
                      <a16:colId xmlns:a16="http://schemas.microsoft.com/office/drawing/2014/main" val="2018667707"/>
                    </a:ext>
                  </a:extLst>
                </a:gridCol>
                <a:gridCol w="1631801">
                  <a:extLst>
                    <a:ext uri="{9D8B030D-6E8A-4147-A177-3AD203B41FA5}">
                      <a16:colId xmlns:a16="http://schemas.microsoft.com/office/drawing/2014/main" val="3289767273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시험 결과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962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010-2887-9594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합격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5578"/>
                  </a:ext>
                </a:extLst>
              </a:tr>
              <a:tr h="32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엔지엘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불합격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73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권지영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18294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39552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71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8357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5816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0429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1851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31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319039" y="5358146"/>
            <a:ext cx="1267645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800" b="1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시험 채점 결과 업로드</a:t>
            </a:r>
            <a:endParaRPr lang="ko-KR" altLang="en-US" sz="800" b="1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8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9177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문제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시험문제관리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5490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문제 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출제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7927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 문제 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문제지 인쇄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39433" y="1484971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BAC1E-2265-47B0-9DB4-37DB9BD43849}"/>
              </a:ext>
            </a:extLst>
          </p:cNvPr>
          <p:cNvSpPr/>
          <p:nvPr/>
        </p:nvSpPr>
        <p:spPr bwMode="auto">
          <a:xfrm>
            <a:off x="257448" y="1522074"/>
            <a:ext cx="6783432" cy="38169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dirty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스마트팩토리 </a:t>
            </a:r>
            <a:r>
              <a:rPr lang="ko-KR" altLang="en-US" sz="1000" dirty="0" err="1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운영관리사</a:t>
            </a:r>
            <a:r>
              <a:rPr lang="ko-KR" altLang="en-US" sz="1000" dirty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 자격시험</a:t>
            </a:r>
          </a:p>
        </p:txBody>
      </p:sp>
    </p:spTree>
    <p:extLst>
      <p:ext uri="{BB962C8B-B14F-4D97-AF65-F5344CB8AC3E}">
        <p14:creationId xmlns:p14="http://schemas.microsoft.com/office/powerpoint/2010/main" val="14387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3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2300" b="1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366127" y="1445428"/>
            <a:ext cx="2005286" cy="3347510"/>
            <a:chOff x="1145819" y="1311266"/>
            <a:chExt cx="1620000" cy="2268000"/>
          </a:xfrm>
        </p:grpSpPr>
        <p:grpSp>
          <p:nvGrpSpPr>
            <p:cNvPr id="48" name="그룹 47"/>
            <p:cNvGrpSpPr/>
            <p:nvPr/>
          </p:nvGrpSpPr>
          <p:grpSpPr>
            <a:xfrm>
              <a:off x="1200251" y="1364066"/>
              <a:ext cx="1525252" cy="1687347"/>
              <a:chOff x="1200251" y="1355704"/>
              <a:chExt cx="1525252" cy="1687347"/>
            </a:xfrm>
          </p:grpSpPr>
          <p:sp>
            <p:nvSpPr>
              <p:cNvPr id="53" name="양쪽 모서리가 둥근 사각형 52"/>
              <p:cNvSpPr/>
              <p:nvPr/>
            </p:nvSpPr>
            <p:spPr bwMode="auto">
              <a:xfrm>
                <a:off x="1213503" y="1355704"/>
                <a:ext cx="1512000" cy="306191"/>
              </a:xfrm>
              <a:prstGeom prst="round2SameRect">
                <a:avLst/>
              </a:prstGeom>
              <a:solidFill>
                <a:srgbClr val="093C7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+mn-ea"/>
                    <a:ea typeface="+mn-ea"/>
                  </a:rPr>
                  <a:t>교육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 bwMode="auto">
              <a:xfrm>
                <a:off x="1211468" y="1672612"/>
                <a:ext cx="1512000" cy="17705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교육 신청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 bwMode="auto">
              <a:xfrm>
                <a:off x="1200251" y="1844597"/>
                <a:ext cx="814954" cy="3470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교육신청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조회</a:t>
                </a: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(</a:t>
                </a: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입력</a:t>
                </a: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)</a:t>
                </a:r>
                <a:endParaRPr kumimoji="1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 bwMode="auto">
              <a:xfrm>
                <a:off x="1206134" y="2841884"/>
                <a:ext cx="1512000" cy="2011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수료증 출력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관리자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)</a:t>
                </a: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 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 bwMode="auto">
            <a:xfrm>
              <a:off x="1145819" y="1311266"/>
              <a:ext cx="1620000" cy="226800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629363" y="1458392"/>
            <a:ext cx="2137559" cy="3334545"/>
            <a:chOff x="1145819" y="1311266"/>
            <a:chExt cx="1620000" cy="2268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1213503" y="1364066"/>
              <a:ext cx="1512000" cy="1724477"/>
              <a:chOff x="1213503" y="1355704"/>
              <a:chExt cx="1512000" cy="1724477"/>
            </a:xfrm>
          </p:grpSpPr>
          <p:sp>
            <p:nvSpPr>
              <p:cNvPr id="68" name="양쪽 모서리가 둥근 사각형 67"/>
              <p:cNvSpPr/>
              <p:nvPr/>
            </p:nvSpPr>
            <p:spPr bwMode="auto">
              <a:xfrm>
                <a:off x="1213503" y="1355704"/>
                <a:ext cx="1512000" cy="306191"/>
              </a:xfrm>
              <a:prstGeom prst="round2SameRect">
                <a:avLst/>
              </a:prstGeom>
              <a:solidFill>
                <a:srgbClr val="093C7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200" b="1" i="0" u="none" strike="noStrike" cap="none" normalizeH="0" baseline="0" dirty="0" smtClean="0">
                    <a:ln>
                      <a:noFill/>
                    </a:ln>
                    <a:effectLst/>
                    <a:latin typeface="+mn-ea"/>
                    <a:ea typeface="+mn-ea"/>
                  </a:rPr>
                  <a:t>시험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 bwMode="auto">
              <a:xfrm>
                <a:off x="1246449" y="1688059"/>
                <a:ext cx="1418739" cy="1958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시험 접수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 bwMode="auto">
              <a:xfrm>
                <a:off x="1235830" y="2450754"/>
                <a:ext cx="1418740" cy="1958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수험표 출력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 bwMode="auto">
              <a:xfrm>
                <a:off x="1222441" y="2871737"/>
                <a:ext cx="1418740" cy="2084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latinLnBrk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SzPct val="120000"/>
                </a:pPr>
                <a:r>
                  <a:rPr lang="ko-KR" altLang="en-US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입금 내역 관리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관리자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)</a:t>
                </a:r>
                <a:endPara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 bwMode="auto">
            <a:xfrm>
              <a:off x="1145819" y="1311266"/>
              <a:ext cx="1620000" cy="226800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 bwMode="auto">
          <a:xfrm>
            <a:off x="3748131" y="2319487"/>
            <a:ext cx="936858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</a:rPr>
              <a:t>시험 접수 조회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</a:rPr>
              <a:t>입력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442280" y="2261157"/>
            <a:ext cx="921796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교육신청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조회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결과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4666465" y="2319487"/>
            <a:ext cx="967677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</a:rPr>
              <a:t>시험 접수 조회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</a:rPr>
              <a:t>결과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</a:rPr>
              <a:t>)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5961517" y="1474780"/>
            <a:ext cx="2137559" cy="3318157"/>
            <a:chOff x="1145819" y="1311266"/>
            <a:chExt cx="1620000" cy="2268000"/>
          </a:xfrm>
        </p:grpSpPr>
        <p:grpSp>
          <p:nvGrpSpPr>
            <p:cNvPr id="89" name="그룹 88"/>
            <p:cNvGrpSpPr/>
            <p:nvPr/>
          </p:nvGrpSpPr>
          <p:grpSpPr>
            <a:xfrm>
              <a:off x="1213502" y="1364066"/>
              <a:ext cx="1512001" cy="936794"/>
              <a:chOff x="1213502" y="1355704"/>
              <a:chExt cx="1512001" cy="936794"/>
            </a:xfrm>
          </p:grpSpPr>
          <p:sp>
            <p:nvSpPr>
              <p:cNvPr id="91" name="양쪽 모서리가 둥근 사각형 90"/>
              <p:cNvSpPr/>
              <p:nvPr/>
            </p:nvSpPr>
            <p:spPr bwMode="auto">
              <a:xfrm>
                <a:off x="1213503" y="1355704"/>
                <a:ext cx="1512000" cy="306191"/>
              </a:xfrm>
              <a:prstGeom prst="round2SameRect">
                <a:avLst/>
              </a:prstGeom>
              <a:solidFill>
                <a:srgbClr val="093C7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lang="ko-KR" altLang="en-US" sz="1200" b="1" dirty="0" smtClean="0">
                    <a:latin typeface="+mn-ea"/>
                    <a:ea typeface="+mn-ea"/>
                  </a:rPr>
                  <a:t>문제 출제</a:t>
                </a:r>
                <a:endParaRPr kumimoji="1" lang="ko-KR" altLang="en-US" sz="1200" b="1" i="0" u="none" strike="noStrike" cap="none" normalizeH="0" baseline="0" dirty="0">
                  <a:ln>
                    <a:noFill/>
                  </a:ln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 bwMode="auto">
              <a:xfrm>
                <a:off x="1213503" y="1880271"/>
                <a:ext cx="1512000" cy="2077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Tx/>
                  <a:buSzPct val="120000"/>
                  <a:buFontTx/>
                  <a:buNone/>
                  <a:tabLst/>
                </a:pPr>
                <a:r>
                  <a:rPr kumimoji="1" lang="ko-KR" alt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문제 생성</a:t>
                </a:r>
                <a:endParaRPr kumimoji="1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 bwMode="auto">
              <a:xfrm>
                <a:off x="1213502" y="2087974"/>
                <a:ext cx="1512000" cy="2045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rgbClr val="093C7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SzPct val="120000"/>
                </a:pPr>
                <a:r>
                  <a:rPr lang="ko-KR" altLang="en-US" sz="10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문제지 인쇄</a:t>
                </a:r>
                <a:endPara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0" name="직사각형 89"/>
            <p:cNvSpPr/>
            <p:nvPr/>
          </p:nvSpPr>
          <p:spPr bwMode="auto">
            <a:xfrm>
              <a:off x="1145819" y="1311266"/>
              <a:ext cx="1620000" cy="226800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 bwMode="auto">
          <a:xfrm>
            <a:off x="6050825" y="2025509"/>
            <a:ext cx="1995056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문제 출제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757218" y="2838927"/>
            <a:ext cx="18720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시험 결과 조회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1432970" y="3094791"/>
            <a:ext cx="18716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교육생 관리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관리자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447423" y="2784206"/>
            <a:ext cx="1871600" cy="286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출석체크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432970" y="3398128"/>
            <a:ext cx="18716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출결 관리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730465" y="3449852"/>
            <a:ext cx="18720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시험 결과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432970" y="4018174"/>
            <a:ext cx="1871600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강의 등록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730465" y="4080111"/>
            <a:ext cx="1872000" cy="3064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시험 차수 생성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7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신청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192946" y="1711354"/>
            <a:ext cx="7323589" cy="46558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472146" y="1705049"/>
            <a:ext cx="2122332" cy="4655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생년월일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최종학력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학교 및 전공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주소 찾기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주소 찾기 버튼을 클릭한 후 </a:t>
            </a:r>
            <a:r>
              <a:rPr lang="ko-KR" altLang="en-US" sz="800" dirty="0" smtClean="0">
                <a:solidFill>
                  <a:schemeClr val="tx1"/>
                </a:solidFill>
              </a:rPr>
              <a:t>주소 검색을 </a:t>
            </a:r>
            <a:r>
              <a:rPr lang="ko-KR" altLang="en-US" sz="800" dirty="0">
                <a:solidFill>
                  <a:schemeClr val="tx1"/>
                </a:solidFill>
              </a:rPr>
              <a:t>하여 거주지 주소를 찾는다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작성 완료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작성 완료 버튼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800" dirty="0">
                <a:solidFill>
                  <a:schemeClr val="tx1"/>
                </a:solidFill>
              </a:rPr>
              <a:t>입력한 값 그대로 교육 신청서가 접수된다</a:t>
            </a:r>
            <a:r>
              <a:rPr lang="en-US" altLang="ko-KR" sz="800" dirty="0">
                <a:solidFill>
                  <a:schemeClr val="tx1"/>
                </a:solidFill>
              </a:rPr>
              <a:t>.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 값을 입력하지 않을 시 해당 란을 기입하라는 메시지가 출력된다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BAC1E-2265-47B0-9DB4-37DB9BD43849}"/>
              </a:ext>
            </a:extLst>
          </p:cNvPr>
          <p:cNvSpPr/>
          <p:nvPr/>
        </p:nvSpPr>
        <p:spPr bwMode="auto">
          <a:xfrm>
            <a:off x="1827805" y="1889255"/>
            <a:ext cx="5644341" cy="3816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ko-KR" altLang="en-US" sz="14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스마트팩토리 운영 관리사 양성교육 </a:t>
            </a:r>
            <a:r>
              <a:rPr lang="ko-KR" altLang="en-US" sz="1400" dirty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신청서 </a:t>
            </a:r>
            <a:r>
              <a:rPr lang="en-US" altLang="ko-KR" sz="1400" dirty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chemeClr val="tx1"/>
                </a:solidFill>
                <a:latin typeface="산돌고딕"/>
              </a:rPr>
              <a:t>는 필수</a:t>
            </a:r>
            <a:r>
              <a:rPr lang="en-US" altLang="ko-KR" sz="1400" dirty="0">
                <a:solidFill>
                  <a:schemeClr val="tx1"/>
                </a:solidFill>
                <a:latin typeface="산돌고딕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산돌고딕"/>
              <a:ea typeface="산돌고딕B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2201156" y="2389998"/>
            <a:ext cx="3043797" cy="250713"/>
            <a:chOff x="5523747" y="961295"/>
            <a:chExt cx="2231138" cy="2507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313958" y="961295"/>
              <a:ext cx="1440927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23747" y="965787"/>
              <a:ext cx="47758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rgbClr val="FF0000"/>
                  </a:solidFill>
                </a:rPr>
                <a:t>*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성명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953564" y="2725232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270938" y="3424265"/>
            <a:ext cx="986894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DF05DC-DE2E-4803-B696-6322275F96E7}"/>
              </a:ext>
            </a:extLst>
          </p:cNvPr>
          <p:cNvGrpSpPr/>
          <p:nvPr/>
        </p:nvGrpSpPr>
        <p:grpSpPr>
          <a:xfrm>
            <a:off x="5416553" y="6001888"/>
            <a:ext cx="1883992" cy="253191"/>
            <a:chOff x="5117285" y="5469364"/>
            <a:chExt cx="926334" cy="2531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88A504-5FA2-4E40-A6E5-0910F9CC4F76}"/>
                </a:ext>
              </a:extLst>
            </p:cNvPr>
            <p:cNvSpPr/>
            <p:nvPr/>
          </p:nvSpPr>
          <p:spPr bwMode="auto">
            <a:xfrm>
              <a:off x="5117285" y="5476747"/>
              <a:ext cx="452068" cy="245808"/>
            </a:xfrm>
            <a:prstGeom prst="rect">
              <a:avLst/>
            </a:prstGeom>
            <a:solidFill>
              <a:srgbClr val="1892D1"/>
            </a:solidFill>
            <a:ln w="9525" cap="flat" cmpd="sng" algn="ctr">
              <a:solidFill>
                <a:srgbClr val="093C7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완료</a:t>
              </a:r>
              <a:endPara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83524A3-5E90-4181-BA89-1B16E38C0130}"/>
                </a:ext>
              </a:extLst>
            </p:cNvPr>
            <p:cNvSpPr/>
            <p:nvPr/>
          </p:nvSpPr>
          <p:spPr bwMode="auto">
            <a:xfrm>
              <a:off x="5605926" y="5469364"/>
              <a:ext cx="437693" cy="2531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Tx/>
                <a:buSzPct val="120000"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산돌고딕B" pitchFamily="50" charset="-127"/>
                  <a:ea typeface="산돌고딕B" pitchFamily="50" charset="-127"/>
                </a:rPr>
                <a:t>작성취소</a:t>
              </a: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273005" y="2728736"/>
            <a:ext cx="1449455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2068317" y="3080115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264503" y="3078262"/>
            <a:ext cx="1457957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827805" y="3413672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4373195" y="3413878"/>
            <a:ext cx="829100" cy="245808"/>
          </a:xfrm>
          <a:prstGeom prst="rect">
            <a:avLst/>
          </a:prstGeom>
          <a:solidFill>
            <a:srgbClr val="1892D1"/>
          </a:solidFill>
          <a:ln w="952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주소 찾기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267919" y="3750079"/>
            <a:ext cx="1287957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4642292" y="3750079"/>
            <a:ext cx="1300086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963484" y="4093963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270937" y="4092615"/>
            <a:ext cx="1974015" cy="2326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5" name="그래픽 12" descr="재생">
            <a:extLst>
              <a:ext uri="{FF2B5EF4-FFF2-40B4-BE49-F238E27FC236}">
                <a16:creationId xmlns:a16="http://schemas.microsoft.com/office/drawing/2014/main" id="{4A17DFC5-9068-42AE-BB1D-F3AEE990D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901983" y="4485513"/>
            <a:ext cx="142029" cy="14202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2113281" y="4446557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최종학력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270938" y="4433999"/>
            <a:ext cx="1284937" cy="2407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pic>
        <p:nvPicPr>
          <p:cNvPr id="68" name="그래픽 12" descr="재생">
            <a:extLst>
              <a:ext uri="{FF2B5EF4-FFF2-40B4-BE49-F238E27FC236}">
                <a16:creationId xmlns:a16="http://schemas.microsoft.com/office/drawing/2014/main" id="{4A17DFC5-9068-42AE-BB1D-F3AEE990D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4363260" y="4483379"/>
            <a:ext cx="142029" cy="14202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2121907" y="4791888"/>
            <a:ext cx="102519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학교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253834" y="4809621"/>
            <a:ext cx="1302041" cy="2539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1471354" y="5158137"/>
            <a:ext cx="16671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기업명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3245157" y="5158137"/>
            <a:ext cx="1310719" cy="2405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D8ED7B-794A-484B-9F1C-CD03114822DB}"/>
              </a:ext>
            </a:extLst>
          </p:cNvPr>
          <p:cNvSpPr txBox="1"/>
          <p:nvPr/>
        </p:nvSpPr>
        <p:spPr>
          <a:xfrm>
            <a:off x="4402774" y="5138213"/>
            <a:ext cx="84217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담당업무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445D92-F54A-4159-B039-6E30380BFC65}"/>
              </a:ext>
            </a:extLst>
          </p:cNvPr>
          <p:cNvSpPr/>
          <p:nvPr/>
        </p:nvSpPr>
        <p:spPr>
          <a:xfrm>
            <a:off x="5202295" y="5146152"/>
            <a:ext cx="1235765" cy="2539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89" y="3102830"/>
            <a:ext cx="188856" cy="1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신청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192946" y="1711354"/>
            <a:ext cx="7323589" cy="46558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472146" y="1705049"/>
            <a:ext cx="2122332" cy="4655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생년월일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최종학력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학교 및 전공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주소 찾기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주소 찾기 버튼을 클릭한 후 </a:t>
            </a:r>
            <a:r>
              <a:rPr lang="ko-KR" altLang="en-US" sz="800" dirty="0" smtClean="0">
                <a:solidFill>
                  <a:schemeClr val="tx1"/>
                </a:solidFill>
              </a:rPr>
              <a:t>주소 검색을 </a:t>
            </a:r>
            <a:r>
              <a:rPr lang="ko-KR" altLang="en-US" sz="800" dirty="0">
                <a:solidFill>
                  <a:schemeClr val="tx1"/>
                </a:solidFill>
              </a:rPr>
              <a:t>하여 거주지 주소를 찾는다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작성 완료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작성 완료 버튼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800" dirty="0">
                <a:solidFill>
                  <a:schemeClr val="tx1"/>
                </a:solidFill>
              </a:rPr>
              <a:t>입력한 값 그대로 교육 신청서가 접수된다</a:t>
            </a:r>
            <a:r>
              <a:rPr lang="en-US" altLang="ko-KR" sz="800" dirty="0">
                <a:solidFill>
                  <a:schemeClr val="tx1"/>
                </a:solidFill>
              </a:rPr>
              <a:t>.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필수 값을 입력하지 않을 시 해당 란을 기입하라는 메시지가 출력된다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19144"/>
              </p:ext>
            </p:extLst>
          </p:nvPr>
        </p:nvGraphicFramePr>
        <p:xfrm>
          <a:off x="1674896" y="2374479"/>
          <a:ext cx="4587074" cy="249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40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3358034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</a:tblGrid>
              <a:tr h="284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010-****-9594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9522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부산 남구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대연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동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53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2"/>
                        </a:rPr>
                        <a:t>wunyoung2@naver.com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567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최종학력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3425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동의대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컴공과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9146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담당업무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엔지엘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개발자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980838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접수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3766939" y="5528028"/>
            <a:ext cx="729249" cy="245808"/>
          </a:xfrm>
          <a:prstGeom prst="rect">
            <a:avLst/>
          </a:prstGeom>
          <a:solidFill>
            <a:srgbClr val="1892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030074" y="5072762"/>
            <a:ext cx="56493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스마트팩토리 운영 관리사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양성 교육 과정에 신청되셨습니다</a:t>
            </a:r>
            <a:r>
              <a:rPr lang="en-US" altLang="ko-KR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0617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연락처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     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교육에 신청되었는지 확인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2131005" y="3387189"/>
            <a:ext cx="2941272" cy="276999"/>
            <a:chOff x="5587272" y="952708"/>
            <a:chExt cx="2688533" cy="27699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89061" y="970812"/>
              <a:ext cx="1686744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2" y="952708"/>
              <a:ext cx="7266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성명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5175782" y="4197604"/>
            <a:ext cx="729249" cy="245808"/>
          </a:xfrm>
          <a:prstGeom prst="rect">
            <a:avLst/>
          </a:prstGeom>
          <a:solidFill>
            <a:srgbClr val="1892D1"/>
          </a:solidFill>
          <a:ln w="952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72E85F-2FC2-4148-AD9E-C935B94443DB}"/>
              </a:ext>
            </a:extLst>
          </p:cNvPr>
          <p:cNvGrpSpPr/>
          <p:nvPr/>
        </p:nvGrpSpPr>
        <p:grpSpPr>
          <a:xfrm>
            <a:off x="2131006" y="3852944"/>
            <a:ext cx="2941272" cy="276999"/>
            <a:chOff x="5587271" y="952708"/>
            <a:chExt cx="2598862" cy="2769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0325E7-7215-4235-85D2-A55D6D0978BE}"/>
                </a:ext>
              </a:extLst>
            </p:cNvPr>
            <p:cNvSpPr/>
            <p:nvPr/>
          </p:nvSpPr>
          <p:spPr>
            <a:xfrm>
              <a:off x="6552159" y="970812"/>
              <a:ext cx="1633974" cy="240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35057F-BE2F-4944-A35F-F13F841B037D}"/>
                </a:ext>
              </a:extLst>
            </p:cNvPr>
            <p:cNvSpPr txBox="1"/>
            <p:nvPr/>
          </p:nvSpPr>
          <p:spPr>
            <a:xfrm>
              <a:off x="5587271" y="952708"/>
              <a:ext cx="8246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</a:rPr>
                <a:t>*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연락처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446215" y="2927780"/>
            <a:ext cx="5109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스마트팩토리 운영 관리사 양성과정 신청 확인</a:t>
            </a:r>
            <a:endParaRPr lang="ko-KR" altLang="en-US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4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84858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 확인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스마트팩토리 운영 관리사 교육에 신청 정보를 출력하는 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88A504-5FA2-4E40-A6E5-0910F9CC4F76}"/>
              </a:ext>
            </a:extLst>
          </p:cNvPr>
          <p:cNvSpPr/>
          <p:nvPr/>
        </p:nvSpPr>
        <p:spPr bwMode="auto">
          <a:xfrm>
            <a:off x="3425457" y="4066473"/>
            <a:ext cx="803511" cy="245808"/>
          </a:xfrm>
          <a:prstGeom prst="rect">
            <a:avLst/>
          </a:prstGeom>
          <a:solidFill>
            <a:srgbClr val="1892D1"/>
          </a:solidFill>
          <a:ln w="9525" cap="flat" cmpd="sng" algn="ctr">
            <a:solidFill>
              <a:srgbClr val="093C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1174693" y="2049671"/>
            <a:ext cx="510972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스마트팩토리 운영 관리사 양성과정 교육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신청 확인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651"/>
              </p:ext>
            </p:extLst>
          </p:nvPr>
        </p:nvGraphicFramePr>
        <p:xfrm>
          <a:off x="1533676" y="2974271"/>
          <a:ext cx="4587074" cy="84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40">
                  <a:extLst>
                    <a:ext uri="{9D8B030D-6E8A-4147-A177-3AD203B41FA5}">
                      <a16:colId xmlns:a16="http://schemas.microsoft.com/office/drawing/2014/main" val="114859237"/>
                    </a:ext>
                  </a:extLst>
                </a:gridCol>
                <a:gridCol w="3358034">
                  <a:extLst>
                    <a:ext uri="{9D8B030D-6E8A-4147-A177-3AD203B41FA5}">
                      <a16:colId xmlns:a16="http://schemas.microsoft.com/office/drawing/2014/main" val="2042262570"/>
                    </a:ext>
                  </a:extLst>
                </a:gridCol>
              </a:tblGrid>
              <a:tr h="284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권순영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948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010-****-9594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76844"/>
                  </a:ext>
                </a:extLst>
              </a:tr>
              <a:tr h="28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접수 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4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27462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관리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필수 값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연락처주소찾기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r>
              <a:rPr lang="en-US" altLang="ko-KR" sz="800" dirty="0" smtClean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연락처를 넣고 </a:t>
            </a:r>
            <a:r>
              <a:rPr lang="ko-KR" altLang="en-US" sz="800" dirty="0" smtClean="0">
                <a:solidFill>
                  <a:schemeClr val="tx1"/>
                </a:solidFill>
              </a:rPr>
              <a:t>교육 신청이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          </a:t>
            </a:r>
            <a:r>
              <a:rPr lang="ko-KR" altLang="en-US" sz="800" dirty="0">
                <a:solidFill>
                  <a:schemeClr val="tx1"/>
                </a:solidFill>
              </a:rPr>
              <a:t>되었는지 </a:t>
            </a:r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3. </a:t>
            </a:r>
            <a:r>
              <a:rPr lang="ko-KR" altLang="en-US" sz="800" dirty="0" smtClean="0">
                <a:solidFill>
                  <a:schemeClr val="tx1"/>
                </a:solidFill>
              </a:rPr>
              <a:t>수료증 출력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수료증을 출력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출석률 </a:t>
            </a:r>
            <a:r>
              <a:rPr lang="en-US" altLang="ko-KR" sz="800" dirty="0" smtClean="0">
                <a:solidFill>
                  <a:schemeClr val="tx1"/>
                </a:solidFill>
              </a:rPr>
              <a:t>80% </a:t>
            </a:r>
            <a:r>
              <a:rPr lang="ko-KR" altLang="en-US" sz="800" dirty="0" smtClean="0">
                <a:solidFill>
                  <a:schemeClr val="tx1"/>
                </a:solidFill>
              </a:rPr>
              <a:t>이상만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 가능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7942E-FFEA-4454-8B41-01C9A9EF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86477"/>
              </p:ext>
            </p:extLst>
          </p:nvPr>
        </p:nvGraphicFramePr>
        <p:xfrm>
          <a:off x="780151" y="2597393"/>
          <a:ext cx="6302291" cy="27207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7551">
                  <a:extLst>
                    <a:ext uri="{9D8B030D-6E8A-4147-A177-3AD203B41FA5}">
                      <a16:colId xmlns:a16="http://schemas.microsoft.com/office/drawing/2014/main" val="798564209"/>
                    </a:ext>
                  </a:extLst>
                </a:gridCol>
                <a:gridCol w="1456754">
                  <a:extLst>
                    <a:ext uri="{9D8B030D-6E8A-4147-A177-3AD203B41FA5}">
                      <a16:colId xmlns:a16="http://schemas.microsoft.com/office/drawing/2014/main" val="2018667707"/>
                    </a:ext>
                  </a:extLst>
                </a:gridCol>
                <a:gridCol w="988326">
                  <a:extLst>
                    <a:ext uri="{9D8B030D-6E8A-4147-A177-3AD203B41FA5}">
                      <a16:colId xmlns:a16="http://schemas.microsoft.com/office/drawing/2014/main" val="3289767273"/>
                    </a:ext>
                  </a:extLst>
                </a:gridCol>
                <a:gridCol w="1289830">
                  <a:extLst>
                    <a:ext uri="{9D8B030D-6E8A-4147-A177-3AD203B41FA5}">
                      <a16:colId xmlns:a16="http://schemas.microsoft.com/office/drawing/2014/main" val="1560918421"/>
                    </a:ext>
                  </a:extLst>
                </a:gridCol>
                <a:gridCol w="1289830">
                  <a:extLst>
                    <a:ext uri="{9D8B030D-6E8A-4147-A177-3AD203B41FA5}">
                      <a16:colId xmlns:a16="http://schemas.microsoft.com/office/drawing/2014/main" val="780938354"/>
                    </a:ext>
                  </a:extLst>
                </a:gridCol>
              </a:tblGrid>
              <a:tr h="2316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 출석률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수료증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9622"/>
                  </a:ext>
                </a:extLst>
              </a:tr>
              <a:tr h="330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90.12.22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5578"/>
                  </a:ext>
                </a:extLst>
              </a:tr>
              <a:tr h="305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엔지엘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010-0000-0000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00.00.00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07351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18294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39552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710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8357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5816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0429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1851"/>
                  </a:ext>
                </a:extLst>
              </a:tr>
              <a:tr h="23160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313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6046824" y="2888208"/>
            <a:ext cx="831272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수료증 출력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055137" y="3206820"/>
            <a:ext cx="831272" cy="22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anose="020B0503020000020004" pitchFamily="50" charset="-127"/>
              </a:rPr>
              <a:t>수료증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5057F-BE2F-4944-A35F-F13F841B037D}"/>
              </a:ext>
            </a:extLst>
          </p:cNvPr>
          <p:cNvSpPr txBox="1"/>
          <p:nvPr/>
        </p:nvSpPr>
        <p:spPr>
          <a:xfrm>
            <a:off x="81262" y="2212141"/>
            <a:ext cx="5109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ko-KR" altLang="en-US" sz="1200" dirty="0" smtClean="0">
                <a:solidFill>
                  <a:schemeClr val="tx1"/>
                </a:solidFill>
                <a:ea typeface="맑은 고딕" panose="020B0503020000020004" pitchFamily="50" charset="-127"/>
              </a:rPr>
              <a:t>스마트팩토리 운영 관리사 양성과정 교육생 명단</a:t>
            </a:r>
            <a:endParaRPr lang="ko-KR" altLang="en-US" sz="12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5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6"/>
          <p:cNvSpPr txBox="1">
            <a:spLocks noChangeArrowheads="1"/>
          </p:cNvSpPr>
          <p:nvPr/>
        </p:nvSpPr>
        <p:spPr bwMode="auto">
          <a:xfrm>
            <a:off x="1596244" y="533736"/>
            <a:ext cx="1249060" cy="4462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3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181" name="Text Box 696">
            <a:extLst>
              <a:ext uri="{FF2B5EF4-FFF2-40B4-BE49-F238E27FC236}">
                <a16:creationId xmlns:a16="http://schemas.microsoft.com/office/drawing/2014/main" id="{948F993F-69FE-42BF-8D3B-FC0B8A32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44" y="1104187"/>
            <a:ext cx="175400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출석체크</a:t>
            </a:r>
            <a:endParaRPr lang="ko-KR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4ECEF7-9921-4DD3-9318-ADABB11CAA3B}"/>
              </a:ext>
            </a:extLst>
          </p:cNvPr>
          <p:cNvSpPr/>
          <p:nvPr/>
        </p:nvSpPr>
        <p:spPr bwMode="auto">
          <a:xfrm>
            <a:off x="81262" y="1473518"/>
            <a:ext cx="7137293" cy="50062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C2DDA-D3AC-4503-A32B-371FFDFE25FA}"/>
              </a:ext>
            </a:extLst>
          </p:cNvPr>
          <p:cNvSpPr txBox="1"/>
          <p:nvPr/>
        </p:nvSpPr>
        <p:spPr>
          <a:xfrm>
            <a:off x="7377221" y="1479244"/>
            <a:ext cx="2196519" cy="4994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설명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한글 자음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한글 자음을 클릭하면 자음에 해당하는 교육생이 표에 나타남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903781" y="2377291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1415015" y="2379923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5239001" y="2428069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892614" y="3070559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ㅊ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1425805" y="3088027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ㅋ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1950887" y="2377291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ㄷ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611167" y="2412061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ㅂ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2564934" y="2399147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098105" y="2399146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4170913" y="2428070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4704957" y="2428069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ㅇ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1958996" y="3096869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3111302" y="3089680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ㅎ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0325E7-7215-4235-85D2-A55D6D0978BE}"/>
              </a:ext>
            </a:extLst>
          </p:cNvPr>
          <p:cNvSpPr/>
          <p:nvPr/>
        </p:nvSpPr>
        <p:spPr>
          <a:xfrm>
            <a:off x="2564934" y="3089679"/>
            <a:ext cx="380790" cy="50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ㅍ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65013" y="1518069"/>
            <a:ext cx="6169789" cy="6524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2018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01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월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22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일 화요일 스마트팩토리 운영 관리사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  <a:p>
            <a:pPr algn="ctr" latin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양성교육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1</a:t>
            </a:r>
            <a:r>
              <a:rPr lang="ko-KR" altLang="en-US" sz="1400" dirty="0" err="1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회차</a:t>
            </a:r>
            <a:endParaRPr lang="ko-KR" altLang="en-US" sz="1400" dirty="0">
              <a:solidFill>
                <a:schemeClr val="tx1"/>
              </a:solidFill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854469" y="3925001"/>
            <a:ext cx="1276709" cy="4680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권순영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en-US" altLang="ko-KR" sz="10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010-****-9594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196552" y="3925000"/>
            <a:ext cx="1276709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ko-KR" altLang="en-US" sz="1000" dirty="0" err="1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엔지엘</a:t>
            </a:r>
            <a:endParaRPr lang="en-US" altLang="ko-KR" sz="1000" dirty="0" smtClean="0">
              <a:solidFill>
                <a:schemeClr val="tx1"/>
              </a:solidFill>
              <a:latin typeface="산돌고딕B" pitchFamily="50" charset="-127"/>
              <a:ea typeface="산돌고딕B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en-US" altLang="ko-KR" sz="10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010-****-1234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38635" y="3933879"/>
            <a:ext cx="1276709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산돌고딕B" pitchFamily="50" charset="-127"/>
                <a:ea typeface="산돌고딕B" pitchFamily="50" charset="-127"/>
              </a:rPr>
              <a:t>홍길동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Pct val="120000"/>
              <a:buFontTx/>
              <a:buNone/>
              <a:tabLst/>
            </a:pPr>
            <a:r>
              <a:rPr lang="en-US" altLang="ko-KR" sz="1000" dirty="0" smtClean="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rPr>
              <a:t>010-****-5678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산돌고딕B" pitchFamily="50" charset="-127"/>
              <a:ea typeface="산돌고딕B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9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10000"/>
          </a:spcAft>
          <a:buClrTx/>
          <a:buSzPct val="120000"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B" pitchFamily="50" charset="-127"/>
            <a:ea typeface="산돌고딕B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75937</TotalTime>
  <Words>1223</Words>
  <Application>Microsoft Office PowerPoint</Application>
  <PresentationFormat>A4 용지(210x297mm)</PresentationFormat>
  <Paragraphs>522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HY울릉도M</vt:lpstr>
      <vt:lpstr>HY헤드라인M</vt:lpstr>
      <vt:lpstr>Myriad Pro Light</vt:lpstr>
      <vt:lpstr>굴림</vt:lpstr>
      <vt:lpstr>굴림체</vt:lpstr>
      <vt:lpstr>나눔고딕 Bold</vt:lpstr>
      <vt:lpstr>맑은 고딕</vt:lpstr>
      <vt:lpstr>산돌고딕</vt:lpstr>
      <vt:lpstr>산돌고딕B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jilee</dc:creator>
  <cp:lastModifiedBy>ngl</cp:lastModifiedBy>
  <cp:revision>4925</cp:revision>
  <cp:lastPrinted>2019-01-23T05:58:27Z</cp:lastPrinted>
  <dcterms:created xsi:type="dcterms:W3CDTF">1999-02-04T02:55:30Z</dcterms:created>
  <dcterms:modified xsi:type="dcterms:W3CDTF">2019-02-27T06:34:24Z</dcterms:modified>
</cp:coreProperties>
</file>