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FAFC9-8ED8-1348-CADF-D8ED069415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7BE18B-2282-2CBC-1081-0768B293B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9C58D4-6105-6A8F-9975-E91E2A98545F}"/>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9A43EBF8-F33D-1D1A-792F-24530C9C0A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E019F-7832-D54A-EDE4-D44C068D714A}"/>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123929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5A65E-DEA1-FEF7-569E-55C72F4333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AC0033-4F40-F31F-E506-A6E20EA2CE3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FB3534-890D-0FE1-9114-58073C7C855B}"/>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E1C3D312-2B96-1ED0-9223-B32E3A9787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79A7A3-586E-209F-B353-770022EFB97D}"/>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92473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53EFA5-590E-B7B5-177E-43CF00A43E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00D321-567F-BD97-926E-3706F073428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AE2CCF-75B3-0032-5831-B4823012B1E1}"/>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5A31A2C9-8154-5686-854C-28768E1EC8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3043CE-7863-CF89-EC96-CCED422C6F09}"/>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185693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6ECFE-5B2D-A16E-43C4-35DE5A0F42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A93C32-EA3F-E0F1-FBEC-8BC19122D99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D2CCC1-1069-A1F1-185D-8F2A48862910}"/>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EA4A1CEF-FAB4-E8F7-67F3-5F131BBC6F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B44E15-19BE-DFED-E7BA-164388230F23}"/>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397084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7FC72-8E11-D300-88BF-0CB139FD26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D0E976-52F5-9051-0239-B1969FAD2E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85A4F1B-3005-B4AD-759C-20BE4D447684}"/>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E02D9B8A-44A0-AA7A-D034-4B5CAA0140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A8DD9B-B8EE-B71C-0C95-5EC053A77545}"/>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387213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334A1-CC9F-4ECA-4A47-B7C24BF3E9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8B27D4-2072-415A-C43F-6F1F1A2283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74285F2-2182-DF54-8858-E1ADE8F32D3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9FDDF0-686B-2A0A-A228-5D1E679B0593}"/>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07F1DAAD-9D84-04E7-F568-10C21CDF87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1F5B4E-4613-9865-33C0-5316029F836B}"/>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297253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65EC2-EFB0-BD4D-B24B-B02A8529E2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BDA54F-E1FA-DFBD-72E1-B98B4AAB9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EDE81D-3F93-583F-D73E-566A58AEED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DB15AB2-65FA-F004-97DF-8721537D6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C9771C-5AE3-54EF-EA39-D654A1D97D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FA40E8-87AD-83CD-4B0C-B414FA234EC6}"/>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8" name="页脚占位符 7">
            <a:extLst>
              <a:ext uri="{FF2B5EF4-FFF2-40B4-BE49-F238E27FC236}">
                <a16:creationId xmlns:a16="http://schemas.microsoft.com/office/drawing/2014/main" id="{47C6048C-D343-9DCA-8F0E-18125A6B7F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A3EE2C-FF64-9AE6-3A9E-287939C4A8AA}"/>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345537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B3F73-2812-ADA4-C280-B4511914E6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CB2F74-592E-4372-BE5E-4CF60719BAAA}"/>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4" name="页脚占位符 3">
            <a:extLst>
              <a:ext uri="{FF2B5EF4-FFF2-40B4-BE49-F238E27FC236}">
                <a16:creationId xmlns:a16="http://schemas.microsoft.com/office/drawing/2014/main" id="{B3B83AED-2BC1-1F2F-8FEB-AE65E88638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C2FB75-E4D3-9430-7CA4-DB07EA4A1DD5}"/>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236215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732C28-54E4-7A29-1D6B-5C83D503D721}"/>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3" name="页脚占位符 2">
            <a:extLst>
              <a:ext uri="{FF2B5EF4-FFF2-40B4-BE49-F238E27FC236}">
                <a16:creationId xmlns:a16="http://schemas.microsoft.com/office/drawing/2014/main" id="{4E66C1FE-3F36-EE19-3D5C-762907C4F5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3841E8-784E-CE43-9FAA-0804D9F88DC2}"/>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265564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8C50-0F30-EF8C-97B6-A90BA2723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06646A-C5B7-AF36-E51F-A616611F2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B0703B-109B-8B21-3E48-B78BC8EBD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269846-D721-C34C-F8B2-74564F1FCFC0}"/>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B52CB313-0A7E-D864-CFE8-9F74C26EBD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7951EA-A967-8DDD-4453-A616062BDC5A}"/>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308876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8CEC6-769C-7FD1-1C66-A6EAA9DF97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9C92CB-E1B8-5819-22B6-274B99358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B13994-59F8-D325-07C2-3F0FB2B72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6AB136-9CD2-B2C0-15D1-34BB96AB834A}"/>
              </a:ext>
            </a:extLst>
          </p:cNvPr>
          <p:cNvSpPr>
            <a:spLocks noGrp="1"/>
          </p:cNvSpPr>
          <p:nvPr>
            <p:ph type="dt" sz="half" idx="10"/>
          </p:nvPr>
        </p:nvSpPr>
        <p:spPr/>
        <p:txBody>
          <a:bodyPr/>
          <a:lstStyle/>
          <a:p>
            <a:fld id="{F6830AC8-0B06-465F-AB98-59B8255F939A}"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3762969C-E596-B058-8358-5E0D4C4457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643352-2B9C-7B46-F53E-972080AE041D}"/>
              </a:ext>
            </a:extLst>
          </p:cNvPr>
          <p:cNvSpPr>
            <a:spLocks noGrp="1"/>
          </p:cNvSpPr>
          <p:nvPr>
            <p:ph type="sldNum" sz="quarter" idx="12"/>
          </p:nvPr>
        </p:nvSpPr>
        <p:spPr/>
        <p:txBody>
          <a:body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339053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A6D436-47F2-D53D-0602-F83FEBDF6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5C7B97-726D-84CC-93DC-8A77587F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AC62C0-1790-3C79-4558-B8529F4AD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830AC8-0B06-465F-AB98-59B8255F939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57CE68E5-1C5A-FFB9-97C1-C488A92E9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A5D7A30C-A23E-DF85-8578-5FFA9A675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B10DC2-AFED-46B2-BCD9-AE7096843AC4}" type="slidenum">
              <a:rPr lang="zh-CN" altLang="en-US" smtClean="0"/>
              <a:t>‹#›</a:t>
            </a:fld>
            <a:endParaRPr lang="zh-CN" altLang="en-US"/>
          </a:p>
        </p:txBody>
      </p:sp>
    </p:spTree>
    <p:extLst>
      <p:ext uri="{BB962C8B-B14F-4D97-AF65-F5344CB8AC3E}">
        <p14:creationId xmlns:p14="http://schemas.microsoft.com/office/powerpoint/2010/main" val="99492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D19DC-7ED1-D53C-EF9C-11AAA2E36FBD}"/>
              </a:ext>
            </a:extLst>
          </p:cNvPr>
          <p:cNvSpPr>
            <a:spLocks noGrp="1"/>
          </p:cNvSpPr>
          <p:nvPr>
            <p:ph type="ctrTitle"/>
          </p:nvPr>
        </p:nvSpPr>
        <p:spPr/>
        <p:txBody>
          <a:bodyPr/>
          <a:lstStyle/>
          <a:p>
            <a:r>
              <a:rPr lang="en-US" altLang="zh-CN" dirty="0"/>
              <a:t>Tableau</a:t>
            </a:r>
            <a:endParaRPr lang="zh-CN" altLang="en-US" dirty="0"/>
          </a:p>
        </p:txBody>
      </p:sp>
      <p:sp>
        <p:nvSpPr>
          <p:cNvPr id="3" name="副标题 2">
            <a:extLst>
              <a:ext uri="{FF2B5EF4-FFF2-40B4-BE49-F238E27FC236}">
                <a16:creationId xmlns:a16="http://schemas.microsoft.com/office/drawing/2014/main" id="{CCED6103-C3BD-9BB1-0EA2-BDDEC34A8D7D}"/>
              </a:ext>
            </a:extLst>
          </p:cNvPr>
          <p:cNvSpPr>
            <a:spLocks noGrp="1"/>
          </p:cNvSpPr>
          <p:nvPr>
            <p:ph type="subTitle" idx="1"/>
          </p:nvPr>
        </p:nvSpPr>
        <p:spPr/>
        <p:txBody>
          <a:bodyPr/>
          <a:lstStyle/>
          <a:p>
            <a:r>
              <a:rPr lang="en-US" altLang="zh-CN" dirty="0"/>
              <a:t> A visual analytics platform</a:t>
            </a:r>
            <a:endParaRPr lang="zh-CN" altLang="en-US" dirty="0"/>
          </a:p>
        </p:txBody>
      </p:sp>
    </p:spTree>
    <p:extLst>
      <p:ext uri="{BB962C8B-B14F-4D97-AF65-F5344CB8AC3E}">
        <p14:creationId xmlns:p14="http://schemas.microsoft.com/office/powerpoint/2010/main" val="142691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633A1-3BEC-9551-6DEE-423277D7FBBF}"/>
              </a:ext>
            </a:extLst>
          </p:cNvPr>
          <p:cNvSpPr>
            <a:spLocks noGrp="1"/>
          </p:cNvSpPr>
          <p:nvPr>
            <p:ph type="title"/>
          </p:nvPr>
        </p:nvSpPr>
        <p:spPr/>
        <p:txBody>
          <a:bodyPr/>
          <a:lstStyle/>
          <a:p>
            <a:r>
              <a:rPr lang="en-US" altLang="zh-CN" dirty="0"/>
              <a:t>Install tableau</a:t>
            </a:r>
            <a:endParaRPr lang="zh-CN" altLang="en-US" dirty="0"/>
          </a:p>
        </p:txBody>
      </p:sp>
      <p:pic>
        <p:nvPicPr>
          <p:cNvPr id="5" name="内容占位符 4">
            <a:extLst>
              <a:ext uri="{FF2B5EF4-FFF2-40B4-BE49-F238E27FC236}">
                <a16:creationId xmlns:a16="http://schemas.microsoft.com/office/drawing/2014/main" id="{00D08B8F-E0B3-C6B3-5479-6FC1A50284A0}"/>
              </a:ext>
            </a:extLst>
          </p:cNvPr>
          <p:cNvPicPr>
            <a:picLocks noGrp="1" noChangeAspect="1"/>
          </p:cNvPicPr>
          <p:nvPr>
            <p:ph idx="1"/>
          </p:nvPr>
        </p:nvPicPr>
        <p:blipFill>
          <a:blip r:embed="rId2"/>
          <a:stretch>
            <a:fillRect/>
          </a:stretch>
        </p:blipFill>
        <p:spPr>
          <a:xfrm>
            <a:off x="1639939" y="1825625"/>
            <a:ext cx="8912121" cy="4351338"/>
          </a:xfrm>
        </p:spPr>
      </p:pic>
    </p:spTree>
    <p:extLst>
      <p:ext uri="{BB962C8B-B14F-4D97-AF65-F5344CB8AC3E}">
        <p14:creationId xmlns:p14="http://schemas.microsoft.com/office/powerpoint/2010/main" val="429076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B5C97D9-A7F9-3343-8043-3670097FE9B0}"/>
              </a:ext>
            </a:extLst>
          </p:cNvPr>
          <p:cNvPicPr>
            <a:picLocks noGrp="1" noChangeAspect="1"/>
          </p:cNvPicPr>
          <p:nvPr>
            <p:ph idx="1"/>
          </p:nvPr>
        </p:nvPicPr>
        <p:blipFill>
          <a:blip r:embed="rId2"/>
          <a:stretch>
            <a:fillRect/>
          </a:stretch>
        </p:blipFill>
        <p:spPr>
          <a:xfrm>
            <a:off x="1331883" y="718466"/>
            <a:ext cx="5650141" cy="4351338"/>
          </a:xfrm>
        </p:spPr>
      </p:pic>
      <p:sp>
        <p:nvSpPr>
          <p:cNvPr id="7" name="文本框 6">
            <a:extLst>
              <a:ext uri="{FF2B5EF4-FFF2-40B4-BE49-F238E27FC236}">
                <a16:creationId xmlns:a16="http://schemas.microsoft.com/office/drawing/2014/main" id="{FF2D0CAD-39DE-4592-BD87-328CDF6FB6F7}"/>
              </a:ext>
            </a:extLst>
          </p:cNvPr>
          <p:cNvSpPr txBox="1"/>
          <p:nvPr/>
        </p:nvSpPr>
        <p:spPr>
          <a:xfrm>
            <a:off x="1695048" y="5493203"/>
            <a:ext cx="8032611" cy="646331"/>
          </a:xfrm>
          <a:prstGeom prst="rect">
            <a:avLst/>
          </a:prstGeom>
          <a:noFill/>
        </p:spPr>
        <p:txBody>
          <a:bodyPr wrap="square" rtlCol="0">
            <a:spAutoFit/>
          </a:bodyPr>
          <a:lstStyle/>
          <a:p>
            <a:r>
              <a:rPr lang="en-US" altLang="zh-CN" b="0" i="0" dirty="0">
                <a:solidFill>
                  <a:srgbClr val="000000"/>
                </a:solidFill>
                <a:effectLst/>
                <a:latin typeface="-apple-system"/>
              </a:rPr>
              <a:t>Please note that you may be required to upload your student ID card for verification purposes.</a:t>
            </a:r>
            <a:endParaRPr lang="zh-CN" altLang="en-US" dirty="0"/>
          </a:p>
        </p:txBody>
      </p:sp>
      <p:pic>
        <p:nvPicPr>
          <p:cNvPr id="9" name="图片 8">
            <a:extLst>
              <a:ext uri="{FF2B5EF4-FFF2-40B4-BE49-F238E27FC236}">
                <a16:creationId xmlns:a16="http://schemas.microsoft.com/office/drawing/2014/main" id="{3816A077-DAA0-1D51-7EED-C06D5A6B6FE6}"/>
              </a:ext>
            </a:extLst>
          </p:cNvPr>
          <p:cNvPicPr>
            <a:picLocks noChangeAspect="1"/>
          </p:cNvPicPr>
          <p:nvPr/>
        </p:nvPicPr>
        <p:blipFill>
          <a:blip r:embed="rId3"/>
          <a:stretch>
            <a:fillRect/>
          </a:stretch>
        </p:blipFill>
        <p:spPr>
          <a:xfrm>
            <a:off x="7430721" y="548035"/>
            <a:ext cx="4203559" cy="4692200"/>
          </a:xfrm>
          <a:prstGeom prst="rect">
            <a:avLst/>
          </a:prstGeom>
        </p:spPr>
      </p:pic>
    </p:spTree>
    <p:extLst>
      <p:ext uri="{BB962C8B-B14F-4D97-AF65-F5344CB8AC3E}">
        <p14:creationId xmlns:p14="http://schemas.microsoft.com/office/powerpoint/2010/main" val="403893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descr="图形用户界面, 文本, 应用程序, 电子邮件&#10;&#10;描述已自动生成">
            <a:extLst>
              <a:ext uri="{FF2B5EF4-FFF2-40B4-BE49-F238E27FC236}">
                <a16:creationId xmlns:a16="http://schemas.microsoft.com/office/drawing/2014/main" id="{339082C1-7219-327C-160F-5D40250681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774" y="1145334"/>
            <a:ext cx="9867900" cy="4213860"/>
          </a:xfrm>
        </p:spPr>
      </p:pic>
    </p:spTree>
    <p:extLst>
      <p:ext uri="{BB962C8B-B14F-4D97-AF65-F5344CB8AC3E}">
        <p14:creationId xmlns:p14="http://schemas.microsoft.com/office/powerpoint/2010/main" val="7630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7911B69-1F88-BBFA-E6EE-5882D4FA036C}"/>
              </a:ext>
            </a:extLst>
          </p:cNvPr>
          <p:cNvPicPr>
            <a:picLocks noGrp="1" noChangeAspect="1"/>
          </p:cNvPicPr>
          <p:nvPr>
            <p:ph idx="1"/>
          </p:nvPr>
        </p:nvPicPr>
        <p:blipFill>
          <a:blip r:embed="rId2"/>
          <a:stretch>
            <a:fillRect/>
          </a:stretch>
        </p:blipFill>
        <p:spPr>
          <a:xfrm>
            <a:off x="6372917" y="1883991"/>
            <a:ext cx="5865131" cy="4351338"/>
          </a:xfrm>
        </p:spPr>
      </p:pic>
      <p:pic>
        <p:nvPicPr>
          <p:cNvPr id="7" name="图片 6">
            <a:extLst>
              <a:ext uri="{FF2B5EF4-FFF2-40B4-BE49-F238E27FC236}">
                <a16:creationId xmlns:a16="http://schemas.microsoft.com/office/drawing/2014/main" id="{085D807D-60CC-008E-AAD0-B3381144249E}"/>
              </a:ext>
            </a:extLst>
          </p:cNvPr>
          <p:cNvPicPr>
            <a:picLocks noChangeAspect="1"/>
          </p:cNvPicPr>
          <p:nvPr/>
        </p:nvPicPr>
        <p:blipFill>
          <a:blip r:embed="rId3"/>
          <a:stretch>
            <a:fillRect/>
          </a:stretch>
        </p:blipFill>
        <p:spPr>
          <a:xfrm>
            <a:off x="238125" y="636216"/>
            <a:ext cx="6008369" cy="4351338"/>
          </a:xfrm>
          <a:prstGeom prst="rect">
            <a:avLst/>
          </a:prstGeom>
        </p:spPr>
      </p:pic>
    </p:spTree>
    <p:extLst>
      <p:ext uri="{BB962C8B-B14F-4D97-AF65-F5344CB8AC3E}">
        <p14:creationId xmlns:p14="http://schemas.microsoft.com/office/powerpoint/2010/main" val="328312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5C9F1A6-F7DE-1099-F054-C301F111DB36}"/>
              </a:ext>
            </a:extLst>
          </p:cNvPr>
          <p:cNvPicPr>
            <a:picLocks noGrp="1" noChangeAspect="1"/>
          </p:cNvPicPr>
          <p:nvPr>
            <p:ph idx="1"/>
          </p:nvPr>
        </p:nvPicPr>
        <p:blipFill>
          <a:blip r:embed="rId2"/>
          <a:stretch>
            <a:fillRect/>
          </a:stretch>
        </p:blipFill>
        <p:spPr>
          <a:xfrm>
            <a:off x="1806243" y="898660"/>
            <a:ext cx="8136906" cy="4351338"/>
          </a:xfrm>
        </p:spPr>
      </p:pic>
    </p:spTree>
    <p:extLst>
      <p:ext uri="{BB962C8B-B14F-4D97-AF65-F5344CB8AC3E}">
        <p14:creationId xmlns:p14="http://schemas.microsoft.com/office/powerpoint/2010/main" val="402516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E7BCC-B2AC-621C-5753-A8695FC10E9F}"/>
              </a:ext>
            </a:extLst>
          </p:cNvPr>
          <p:cNvSpPr>
            <a:spLocks noGrp="1"/>
          </p:cNvSpPr>
          <p:nvPr>
            <p:ph type="title"/>
          </p:nvPr>
        </p:nvSpPr>
        <p:spPr/>
        <p:txBody>
          <a:bodyPr/>
          <a:lstStyle/>
          <a:p>
            <a:r>
              <a:rPr lang="en-US" altLang="zh-CN" dirty="0"/>
              <a:t>Workflow of Tableau</a:t>
            </a:r>
            <a:endParaRPr lang="zh-CN" altLang="en-US" dirty="0"/>
          </a:p>
        </p:txBody>
      </p:sp>
      <p:sp>
        <p:nvSpPr>
          <p:cNvPr id="3" name="内容占位符 2">
            <a:extLst>
              <a:ext uri="{FF2B5EF4-FFF2-40B4-BE49-F238E27FC236}">
                <a16:creationId xmlns:a16="http://schemas.microsoft.com/office/drawing/2014/main" id="{3735B02B-4018-8BEC-4FC4-6B09B96D701B}"/>
              </a:ext>
            </a:extLst>
          </p:cNvPr>
          <p:cNvSpPr>
            <a:spLocks noGrp="1"/>
          </p:cNvSpPr>
          <p:nvPr>
            <p:ph idx="1"/>
          </p:nvPr>
        </p:nvSpPr>
        <p:spPr/>
        <p:txBody>
          <a:bodyPr/>
          <a:lstStyle/>
          <a:p>
            <a:pPr algn="l">
              <a:buFont typeface="+mj-lt"/>
              <a:buAutoNum type="arabicPeriod"/>
            </a:pPr>
            <a:r>
              <a:rPr lang="en-US" altLang="zh-CN" b="1" i="0" dirty="0">
                <a:solidFill>
                  <a:srgbClr val="000000"/>
                </a:solidFill>
                <a:effectLst/>
                <a:latin typeface="-apple-system"/>
              </a:rPr>
              <a:t>Data Connection</a:t>
            </a:r>
            <a:r>
              <a:rPr lang="en-US" altLang="zh-CN" b="0" i="0" dirty="0">
                <a:solidFill>
                  <a:srgbClr val="000000"/>
                </a:solidFill>
                <a:effectLst/>
                <a:latin typeface="-apple-system"/>
              </a:rPr>
              <a:t>:</a:t>
            </a:r>
            <a:br>
              <a:rPr lang="en-US" altLang="zh-CN" b="0" i="0" dirty="0">
                <a:solidFill>
                  <a:srgbClr val="000000"/>
                </a:solidFill>
                <a:effectLst/>
                <a:latin typeface="-apple-system"/>
              </a:rPr>
            </a:br>
            <a:r>
              <a:rPr lang="en-US" altLang="zh-CN" b="0" i="0" dirty="0">
                <a:solidFill>
                  <a:srgbClr val="000000"/>
                </a:solidFill>
                <a:effectLst/>
                <a:latin typeface="-apple-system"/>
              </a:rPr>
              <a:t>Connect to various data sources and import the data into Tableau.</a:t>
            </a:r>
          </a:p>
          <a:p>
            <a:pPr algn="l">
              <a:buFont typeface="+mj-lt"/>
              <a:buAutoNum type="arabicPeriod"/>
            </a:pPr>
            <a:r>
              <a:rPr lang="en-US" altLang="zh-CN" b="1" i="0" dirty="0">
                <a:solidFill>
                  <a:srgbClr val="000000"/>
                </a:solidFill>
                <a:effectLst/>
                <a:latin typeface="-apple-system"/>
              </a:rPr>
              <a:t>Visualization Creation</a:t>
            </a:r>
            <a:r>
              <a:rPr lang="en-US" altLang="zh-CN" b="0" i="0" dirty="0">
                <a:solidFill>
                  <a:srgbClr val="000000"/>
                </a:solidFill>
                <a:effectLst/>
                <a:latin typeface="-apple-system"/>
              </a:rPr>
              <a:t>:</a:t>
            </a:r>
            <a:br>
              <a:rPr lang="en-US" altLang="zh-CN" b="0" i="0" dirty="0">
                <a:solidFill>
                  <a:srgbClr val="000000"/>
                </a:solidFill>
                <a:effectLst/>
                <a:latin typeface="-apple-system"/>
              </a:rPr>
            </a:br>
            <a:r>
              <a:rPr lang="en-US" altLang="zh-CN" b="0" i="0" dirty="0">
                <a:solidFill>
                  <a:srgbClr val="000000"/>
                </a:solidFill>
                <a:effectLst/>
                <a:latin typeface="-apple-system"/>
              </a:rPr>
              <a:t>Use drag-and-drop to create visualizations, customize them, and combine them into interactive dashboards or stories.</a:t>
            </a:r>
          </a:p>
          <a:p>
            <a:pPr algn="l">
              <a:buFont typeface="+mj-lt"/>
              <a:buAutoNum type="arabicPeriod"/>
            </a:pPr>
            <a:r>
              <a:rPr lang="en-US" altLang="zh-CN" b="1" i="0" dirty="0">
                <a:solidFill>
                  <a:srgbClr val="000000"/>
                </a:solidFill>
                <a:effectLst/>
                <a:latin typeface="-apple-system"/>
              </a:rPr>
              <a:t>Sharing Insights</a:t>
            </a:r>
            <a:r>
              <a:rPr lang="en-US" altLang="zh-CN" b="0" i="0" dirty="0">
                <a:solidFill>
                  <a:srgbClr val="000000"/>
                </a:solidFill>
                <a:effectLst/>
                <a:latin typeface="-apple-system"/>
              </a:rPr>
              <a:t>:</a:t>
            </a:r>
            <a:br>
              <a:rPr lang="en-US" altLang="zh-CN" b="0" i="0" dirty="0">
                <a:solidFill>
                  <a:srgbClr val="000000"/>
                </a:solidFill>
                <a:effectLst/>
                <a:latin typeface="-apple-system"/>
              </a:rPr>
            </a:br>
            <a:r>
              <a:rPr lang="en-US" altLang="zh-CN" b="0" i="0" dirty="0">
                <a:solidFill>
                  <a:srgbClr val="000000"/>
                </a:solidFill>
                <a:effectLst/>
                <a:latin typeface="-apple-system"/>
              </a:rPr>
              <a:t>Publish and share dashboards with others for collaborative analysis and decision-making, with options for ongoing maintenance and updates.</a:t>
            </a:r>
          </a:p>
          <a:p>
            <a:endParaRPr lang="zh-CN" altLang="en-US" dirty="0"/>
          </a:p>
        </p:txBody>
      </p:sp>
    </p:spTree>
    <p:extLst>
      <p:ext uri="{BB962C8B-B14F-4D97-AF65-F5344CB8AC3E}">
        <p14:creationId xmlns:p14="http://schemas.microsoft.com/office/powerpoint/2010/main" val="384162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380B3-5BC2-B1FD-7BEE-C34333BCCE04}"/>
              </a:ext>
            </a:extLst>
          </p:cNvPr>
          <p:cNvSpPr>
            <a:spLocks noGrp="1"/>
          </p:cNvSpPr>
          <p:nvPr>
            <p:ph type="title"/>
          </p:nvPr>
        </p:nvSpPr>
        <p:spPr/>
        <p:txBody>
          <a:bodyPr/>
          <a:lstStyle/>
          <a:p>
            <a:r>
              <a:rPr lang="en-US" altLang="zh-CN" dirty="0"/>
              <a:t>Dimension and Measure</a:t>
            </a:r>
            <a:endParaRPr lang="zh-CN" altLang="en-US" dirty="0"/>
          </a:p>
        </p:txBody>
      </p:sp>
      <p:sp>
        <p:nvSpPr>
          <p:cNvPr id="3" name="内容占位符 2">
            <a:extLst>
              <a:ext uri="{FF2B5EF4-FFF2-40B4-BE49-F238E27FC236}">
                <a16:creationId xmlns:a16="http://schemas.microsoft.com/office/drawing/2014/main" id="{78D52306-239C-7959-1A06-D0AE11591A8A}"/>
              </a:ext>
            </a:extLst>
          </p:cNvPr>
          <p:cNvSpPr>
            <a:spLocks noGrp="1"/>
          </p:cNvSpPr>
          <p:nvPr>
            <p:ph idx="1"/>
          </p:nvPr>
        </p:nvSpPr>
        <p:spPr>
          <a:xfrm>
            <a:off x="450204" y="1688763"/>
            <a:ext cx="8665724" cy="4351338"/>
          </a:xfrm>
        </p:spPr>
        <p:txBody>
          <a:bodyPr>
            <a:normAutofit fontScale="92500" lnSpcReduction="20000"/>
          </a:bodyPr>
          <a:lstStyle/>
          <a:p>
            <a:pPr algn="l">
              <a:buFont typeface="Arial" panose="020B0604020202020204" pitchFamily="34" charset="0"/>
              <a:buChar char="•"/>
            </a:pPr>
            <a:r>
              <a:rPr lang="en-US" altLang="zh-CN" sz="2600" b="1" i="0" dirty="0">
                <a:solidFill>
                  <a:srgbClr val="000000"/>
                </a:solidFill>
                <a:effectLst/>
                <a:latin typeface="-apple-system"/>
              </a:rPr>
              <a:t>Dimension</a:t>
            </a:r>
            <a:r>
              <a:rPr lang="en-US" altLang="zh-CN" sz="2600" b="0" i="0" dirty="0">
                <a:solidFill>
                  <a:srgbClr val="000000"/>
                </a:solidFill>
                <a:effectLst/>
                <a:latin typeface="-apple-system"/>
              </a:rPr>
              <a:t>:</a:t>
            </a:r>
            <a:br>
              <a:rPr lang="en-US" altLang="zh-CN" sz="2600" b="0" i="0" dirty="0">
                <a:solidFill>
                  <a:srgbClr val="000000"/>
                </a:solidFill>
                <a:effectLst/>
                <a:latin typeface="-apple-system"/>
              </a:rPr>
            </a:br>
            <a:r>
              <a:rPr lang="en-US" altLang="zh-CN" sz="2600" b="0" i="0" dirty="0">
                <a:solidFill>
                  <a:srgbClr val="000000"/>
                </a:solidFill>
                <a:effectLst/>
                <a:latin typeface="-apple-system"/>
              </a:rPr>
              <a:t>Dimensions are qualitative values such as names, dates, or geographical data. They are used to categorize, segment, and reveal the details in your data. Dimensions typically appear as headers in a table and define the granularity of the data. They are often used to create the axes on charts or as part of the partitioning for calculations. In Tableau, dimensions are usually represented by blue icons/fields.</a:t>
            </a:r>
          </a:p>
          <a:p>
            <a:pPr algn="l">
              <a:buFont typeface="Arial" panose="020B0604020202020204" pitchFamily="34" charset="0"/>
              <a:buChar char="•"/>
            </a:pPr>
            <a:r>
              <a:rPr lang="en-US" altLang="zh-CN" sz="2600" b="1" i="0" dirty="0">
                <a:solidFill>
                  <a:srgbClr val="000000"/>
                </a:solidFill>
                <a:effectLst/>
                <a:latin typeface="-apple-system"/>
              </a:rPr>
              <a:t>Measure</a:t>
            </a:r>
            <a:r>
              <a:rPr lang="en-US" altLang="zh-CN" sz="2600" b="0" i="0" dirty="0">
                <a:solidFill>
                  <a:srgbClr val="000000"/>
                </a:solidFill>
                <a:effectLst/>
                <a:latin typeface="-apple-system"/>
              </a:rPr>
              <a:t>:</a:t>
            </a:r>
            <a:br>
              <a:rPr lang="en-US" altLang="zh-CN" sz="2600" b="0" i="0" dirty="0">
                <a:solidFill>
                  <a:srgbClr val="000000"/>
                </a:solidFill>
                <a:effectLst/>
                <a:latin typeface="-apple-system"/>
              </a:rPr>
            </a:br>
            <a:r>
              <a:rPr lang="en-US" altLang="zh-CN" sz="2600" b="0" i="0" dirty="0">
                <a:solidFill>
                  <a:srgbClr val="000000"/>
                </a:solidFill>
                <a:effectLst/>
                <a:latin typeface="-apple-system"/>
              </a:rPr>
              <a:t>Measures, on the other hand, are quantitative values. They are the numerical data points that can be aggregated - summed, averaged, counted, etc. Measures are typically used to perform calculations and create the numerical axis of charts or as values in a table. In Tableau, measures are usually represented by green icons/fields.</a:t>
            </a:r>
          </a:p>
          <a:p>
            <a:endParaRPr lang="zh-CN" altLang="en-US" dirty="0"/>
          </a:p>
        </p:txBody>
      </p:sp>
      <p:pic>
        <p:nvPicPr>
          <p:cNvPr id="5" name="图片 4">
            <a:extLst>
              <a:ext uri="{FF2B5EF4-FFF2-40B4-BE49-F238E27FC236}">
                <a16:creationId xmlns:a16="http://schemas.microsoft.com/office/drawing/2014/main" id="{13A56DF7-FBF8-54E0-E20C-15DEAD5760C1}"/>
              </a:ext>
            </a:extLst>
          </p:cNvPr>
          <p:cNvPicPr>
            <a:picLocks noChangeAspect="1"/>
          </p:cNvPicPr>
          <p:nvPr/>
        </p:nvPicPr>
        <p:blipFill>
          <a:blip r:embed="rId2"/>
          <a:stretch>
            <a:fillRect/>
          </a:stretch>
        </p:blipFill>
        <p:spPr>
          <a:xfrm>
            <a:off x="9115928" y="1884880"/>
            <a:ext cx="2200582" cy="3962953"/>
          </a:xfrm>
          <a:prstGeom prst="rect">
            <a:avLst/>
          </a:prstGeom>
        </p:spPr>
      </p:pic>
    </p:spTree>
    <p:extLst>
      <p:ext uri="{BB962C8B-B14F-4D97-AF65-F5344CB8AC3E}">
        <p14:creationId xmlns:p14="http://schemas.microsoft.com/office/powerpoint/2010/main" val="28906554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241</Words>
  <Application>Microsoft Office PowerPoint</Application>
  <PresentationFormat>宽屏</PresentationFormat>
  <Paragraphs>11</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-apple-system</vt:lpstr>
      <vt:lpstr>等线</vt:lpstr>
      <vt:lpstr>等线 Light</vt:lpstr>
      <vt:lpstr>Arial</vt:lpstr>
      <vt:lpstr>Office 主题​​</vt:lpstr>
      <vt:lpstr>Tableau</vt:lpstr>
      <vt:lpstr>Install tableau</vt:lpstr>
      <vt:lpstr>PowerPoint 演示文稿</vt:lpstr>
      <vt:lpstr>PowerPoint 演示文稿</vt:lpstr>
      <vt:lpstr>PowerPoint 演示文稿</vt:lpstr>
      <vt:lpstr>PowerPoint 演示文稿</vt:lpstr>
      <vt:lpstr>Workflow of Tableau</vt:lpstr>
      <vt:lpstr>Dimension and Measure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ZHOU Shu</dc:creator>
  <cp:lastModifiedBy>ZHOU Shu</cp:lastModifiedBy>
  <cp:revision>3</cp:revision>
  <dcterms:created xsi:type="dcterms:W3CDTF">2024-03-06T07:37:48Z</dcterms:created>
  <dcterms:modified xsi:type="dcterms:W3CDTF">2024-03-06T08:22:52Z</dcterms:modified>
</cp:coreProperties>
</file>