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4" r:id="rId4"/>
    <p:sldId id="258" r:id="rId5"/>
    <p:sldId id="265" r:id="rId6"/>
    <p:sldId id="259" r:id="rId7"/>
    <p:sldId id="260" r:id="rId8"/>
    <p:sldId id="261" r:id="rId9"/>
    <p:sldId id="262" r:id="rId10"/>
    <p:sldId id="26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4005E-4446-4E25-9609-B00C9FF4239B}" type="datetimeFigureOut">
              <a:rPr lang="zh-CN" altLang="en-US" smtClean="0"/>
              <a:t>2024/2/7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F9EBF-07C8-4793-8B8A-1C0B063A309C}" type="slidenum">
              <a:rPr lang="zh-CN" altLang="en-US" smtClean="0"/>
              <a:t>‹#›</a:t>
            </a:fld>
            <a:endParaRPr lang="zh-CN" altLang="en-US"/>
          </a:p>
        </p:txBody>
      </p:sp>
    </p:spTree>
    <p:extLst>
      <p:ext uri="{BB962C8B-B14F-4D97-AF65-F5344CB8AC3E}">
        <p14:creationId xmlns:p14="http://schemas.microsoft.com/office/powerpoint/2010/main" val="623548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1" i="0" dirty="0">
                <a:solidFill>
                  <a:srgbClr val="000000"/>
                </a:solidFill>
                <a:effectLst/>
                <a:latin typeface="-apple-system"/>
              </a:rPr>
              <a:t>Web APIs</a:t>
            </a:r>
            <a:r>
              <a:rPr lang="en-US" altLang="zh-CN" b="0" i="0" dirty="0">
                <a:solidFill>
                  <a:srgbClr val="000000"/>
                </a:solidFill>
                <a:effectLst/>
                <a:latin typeface="-apple-system"/>
              </a:rPr>
              <a:t>: These are designed for communication between client and server over the internet. They typically use HTTP/HTTPS protocols and are used by web applications to communicate with backend servers or by services to communicate with each other.</a:t>
            </a:r>
          </a:p>
          <a:p>
            <a:pPr algn="l">
              <a:buFont typeface="+mj-lt"/>
              <a:buAutoNum type="arabicPeriod"/>
            </a:pPr>
            <a:r>
              <a:rPr lang="en-US" altLang="zh-CN" b="1" i="0" dirty="0">
                <a:solidFill>
                  <a:srgbClr val="000000"/>
                </a:solidFill>
                <a:effectLst/>
                <a:latin typeface="-apple-system"/>
              </a:rPr>
              <a:t>Operating System APIs</a:t>
            </a:r>
            <a:r>
              <a:rPr lang="en-US" altLang="zh-CN" b="0" i="0" dirty="0">
                <a:solidFill>
                  <a:srgbClr val="000000"/>
                </a:solidFill>
                <a:effectLst/>
                <a:latin typeface="-apple-system"/>
              </a:rPr>
              <a:t>: These provide the building blocks for software development on a specific operating system, like Windows, MacOS, or Linux. They allow developers to perform common tasks like accessing the file system, handling input/output operations, and creating user interfaces.</a:t>
            </a:r>
          </a:p>
          <a:p>
            <a:pPr algn="l">
              <a:buFont typeface="+mj-lt"/>
              <a:buAutoNum type="arabicPeriod"/>
            </a:pPr>
            <a:r>
              <a:rPr lang="en-US" altLang="zh-CN" b="1" i="0" dirty="0">
                <a:solidFill>
                  <a:srgbClr val="000000"/>
                </a:solidFill>
                <a:effectLst/>
                <a:latin typeface="-apple-system"/>
              </a:rPr>
              <a:t>Database APIs</a:t>
            </a:r>
            <a:r>
              <a:rPr lang="en-US" altLang="zh-CN" b="0" i="0" dirty="0">
                <a:solidFill>
                  <a:srgbClr val="000000"/>
                </a:solidFill>
                <a:effectLst/>
                <a:latin typeface="-apple-system"/>
              </a:rPr>
              <a:t>: These allow applications to communicate with database management systems. SQL is a well-known example, enabling applications to manage and query data stored in a relational database.</a:t>
            </a:r>
          </a:p>
          <a:p>
            <a:pPr algn="l">
              <a:buFont typeface="+mj-lt"/>
              <a:buAutoNum type="arabicPeriod"/>
            </a:pPr>
            <a:r>
              <a:rPr lang="en-US" altLang="zh-CN" b="1" i="0" dirty="0">
                <a:solidFill>
                  <a:srgbClr val="000000"/>
                </a:solidFill>
                <a:effectLst/>
                <a:latin typeface="-apple-system"/>
              </a:rPr>
              <a:t>Remote APIs</a:t>
            </a:r>
            <a:r>
              <a:rPr lang="en-US" altLang="zh-CN" b="0" i="0" dirty="0">
                <a:solidFill>
                  <a:srgbClr val="000000"/>
                </a:solidFill>
                <a:effectLst/>
                <a:latin typeface="-apple-system"/>
              </a:rPr>
              <a:t>: These are used for communication between software on different machines across a network. They are designed to handle all the complexities of network communication, such as remote procedure calls (RPC).</a:t>
            </a:r>
          </a:p>
          <a:p>
            <a:endParaRPr lang="zh-CN" altLang="en-US" dirty="0"/>
          </a:p>
        </p:txBody>
      </p:sp>
      <p:sp>
        <p:nvSpPr>
          <p:cNvPr id="4" name="灯片编号占位符 3"/>
          <p:cNvSpPr>
            <a:spLocks noGrp="1"/>
          </p:cNvSpPr>
          <p:nvPr>
            <p:ph type="sldNum" sz="quarter" idx="5"/>
          </p:nvPr>
        </p:nvSpPr>
        <p:spPr/>
        <p:txBody>
          <a:bodyPr/>
          <a:lstStyle/>
          <a:p>
            <a:fld id="{B37F9EBF-07C8-4793-8B8A-1C0B063A309C}" type="slidenum">
              <a:rPr lang="zh-CN" altLang="en-US" smtClean="0"/>
              <a:t>2</a:t>
            </a:fld>
            <a:endParaRPr lang="zh-CN" altLang="en-US"/>
          </a:p>
        </p:txBody>
      </p:sp>
    </p:spTree>
    <p:extLst>
      <p:ext uri="{BB962C8B-B14F-4D97-AF65-F5344CB8AC3E}">
        <p14:creationId xmlns:p14="http://schemas.microsoft.com/office/powerpoint/2010/main" val="3669453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19117-254B-4964-99EF-E3ECFBC6280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DB801A-572F-3E36-9E79-BD2CBB0B2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A83FD31-F40C-683E-6E45-F4B91B531D6B}"/>
              </a:ext>
            </a:extLst>
          </p:cNvPr>
          <p:cNvSpPr>
            <a:spLocks noGrp="1"/>
          </p:cNvSpPr>
          <p:nvPr>
            <p:ph type="dt" sz="half" idx="10"/>
          </p:nvPr>
        </p:nvSpPr>
        <p:spPr/>
        <p:txBody>
          <a:bodyPr/>
          <a:lstStyle/>
          <a:p>
            <a:fld id="{8518B371-7317-47A7-9C7E-986CE286D384}" type="datetimeFigureOut">
              <a:rPr lang="zh-CN" altLang="en-US" smtClean="0"/>
              <a:t>2024/2/7</a:t>
            </a:fld>
            <a:endParaRPr lang="zh-CN" altLang="en-US"/>
          </a:p>
        </p:txBody>
      </p:sp>
      <p:sp>
        <p:nvSpPr>
          <p:cNvPr id="5" name="页脚占位符 4">
            <a:extLst>
              <a:ext uri="{FF2B5EF4-FFF2-40B4-BE49-F238E27FC236}">
                <a16:creationId xmlns:a16="http://schemas.microsoft.com/office/drawing/2014/main" id="{F235D18B-2261-A456-5312-1D1959396E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8A0F96-8F88-8F5E-93FB-8D4BAA841EDD}"/>
              </a:ext>
            </a:extLst>
          </p:cNvPr>
          <p:cNvSpPr>
            <a:spLocks noGrp="1"/>
          </p:cNvSpPr>
          <p:nvPr>
            <p:ph type="sldNum" sz="quarter" idx="12"/>
          </p:nvPr>
        </p:nvSpPr>
        <p:spPr/>
        <p:txBody>
          <a:bodyPr/>
          <a:lstStyle/>
          <a:p>
            <a:fld id="{F7C1E3FD-0111-494D-A50E-DA34CC8F0886}" type="slidenum">
              <a:rPr lang="zh-CN" altLang="en-US" smtClean="0"/>
              <a:t>‹#›</a:t>
            </a:fld>
            <a:endParaRPr lang="zh-CN" altLang="en-US"/>
          </a:p>
        </p:txBody>
      </p:sp>
    </p:spTree>
    <p:extLst>
      <p:ext uri="{BB962C8B-B14F-4D97-AF65-F5344CB8AC3E}">
        <p14:creationId xmlns:p14="http://schemas.microsoft.com/office/powerpoint/2010/main" val="351570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1A5FA-A121-BACE-E036-E299915AEA0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829DA22-9297-B52E-8FB3-2BB63A925B5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38A4F6-39DE-D617-BF8B-52A544943F5F}"/>
              </a:ext>
            </a:extLst>
          </p:cNvPr>
          <p:cNvSpPr>
            <a:spLocks noGrp="1"/>
          </p:cNvSpPr>
          <p:nvPr>
            <p:ph type="dt" sz="half" idx="10"/>
          </p:nvPr>
        </p:nvSpPr>
        <p:spPr/>
        <p:txBody>
          <a:bodyPr/>
          <a:lstStyle/>
          <a:p>
            <a:fld id="{8518B371-7317-47A7-9C7E-986CE286D384}" type="datetimeFigureOut">
              <a:rPr lang="zh-CN" altLang="en-US" smtClean="0"/>
              <a:t>2024/2/7</a:t>
            </a:fld>
            <a:endParaRPr lang="zh-CN" altLang="en-US"/>
          </a:p>
        </p:txBody>
      </p:sp>
      <p:sp>
        <p:nvSpPr>
          <p:cNvPr id="5" name="页脚占位符 4">
            <a:extLst>
              <a:ext uri="{FF2B5EF4-FFF2-40B4-BE49-F238E27FC236}">
                <a16:creationId xmlns:a16="http://schemas.microsoft.com/office/drawing/2014/main" id="{53DABC54-5E6B-F74D-DB2B-4E95F5116B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971757-63CE-E8B5-64C3-314F4AC49222}"/>
              </a:ext>
            </a:extLst>
          </p:cNvPr>
          <p:cNvSpPr>
            <a:spLocks noGrp="1"/>
          </p:cNvSpPr>
          <p:nvPr>
            <p:ph type="sldNum" sz="quarter" idx="12"/>
          </p:nvPr>
        </p:nvSpPr>
        <p:spPr/>
        <p:txBody>
          <a:bodyPr/>
          <a:lstStyle/>
          <a:p>
            <a:fld id="{F7C1E3FD-0111-494D-A50E-DA34CC8F0886}" type="slidenum">
              <a:rPr lang="zh-CN" altLang="en-US" smtClean="0"/>
              <a:t>‹#›</a:t>
            </a:fld>
            <a:endParaRPr lang="zh-CN" altLang="en-US"/>
          </a:p>
        </p:txBody>
      </p:sp>
    </p:spTree>
    <p:extLst>
      <p:ext uri="{BB962C8B-B14F-4D97-AF65-F5344CB8AC3E}">
        <p14:creationId xmlns:p14="http://schemas.microsoft.com/office/powerpoint/2010/main" val="304942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CB3A6F-A1FF-6ECC-635F-490F5DA858E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8F4968A-6D49-067A-6DAB-3BC7C0BF205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269777-6C21-853D-D64A-4A2B159AB943}"/>
              </a:ext>
            </a:extLst>
          </p:cNvPr>
          <p:cNvSpPr>
            <a:spLocks noGrp="1"/>
          </p:cNvSpPr>
          <p:nvPr>
            <p:ph type="dt" sz="half" idx="10"/>
          </p:nvPr>
        </p:nvSpPr>
        <p:spPr/>
        <p:txBody>
          <a:bodyPr/>
          <a:lstStyle/>
          <a:p>
            <a:fld id="{8518B371-7317-47A7-9C7E-986CE286D384}" type="datetimeFigureOut">
              <a:rPr lang="zh-CN" altLang="en-US" smtClean="0"/>
              <a:t>2024/2/7</a:t>
            </a:fld>
            <a:endParaRPr lang="zh-CN" altLang="en-US"/>
          </a:p>
        </p:txBody>
      </p:sp>
      <p:sp>
        <p:nvSpPr>
          <p:cNvPr id="5" name="页脚占位符 4">
            <a:extLst>
              <a:ext uri="{FF2B5EF4-FFF2-40B4-BE49-F238E27FC236}">
                <a16:creationId xmlns:a16="http://schemas.microsoft.com/office/drawing/2014/main" id="{97DF5769-6E5C-D3AC-D84B-D1E1B95FEE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54B00D-5BE4-5C85-6255-ADD50C58F0ED}"/>
              </a:ext>
            </a:extLst>
          </p:cNvPr>
          <p:cNvSpPr>
            <a:spLocks noGrp="1"/>
          </p:cNvSpPr>
          <p:nvPr>
            <p:ph type="sldNum" sz="quarter" idx="12"/>
          </p:nvPr>
        </p:nvSpPr>
        <p:spPr/>
        <p:txBody>
          <a:bodyPr/>
          <a:lstStyle/>
          <a:p>
            <a:fld id="{F7C1E3FD-0111-494D-A50E-DA34CC8F0886}" type="slidenum">
              <a:rPr lang="zh-CN" altLang="en-US" smtClean="0"/>
              <a:t>‹#›</a:t>
            </a:fld>
            <a:endParaRPr lang="zh-CN" altLang="en-US"/>
          </a:p>
        </p:txBody>
      </p:sp>
    </p:spTree>
    <p:extLst>
      <p:ext uri="{BB962C8B-B14F-4D97-AF65-F5344CB8AC3E}">
        <p14:creationId xmlns:p14="http://schemas.microsoft.com/office/powerpoint/2010/main" val="194348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0A8B8-6E9D-70EE-4F8E-A7A1CB175B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3D9B42-D9C9-E59B-BE13-7E3ACAAB8F8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356FDD-05CE-A591-2C53-D4CCC1351B2D}"/>
              </a:ext>
            </a:extLst>
          </p:cNvPr>
          <p:cNvSpPr>
            <a:spLocks noGrp="1"/>
          </p:cNvSpPr>
          <p:nvPr>
            <p:ph type="dt" sz="half" idx="10"/>
          </p:nvPr>
        </p:nvSpPr>
        <p:spPr/>
        <p:txBody>
          <a:bodyPr/>
          <a:lstStyle/>
          <a:p>
            <a:fld id="{8518B371-7317-47A7-9C7E-986CE286D384}" type="datetimeFigureOut">
              <a:rPr lang="zh-CN" altLang="en-US" smtClean="0"/>
              <a:t>2024/2/7</a:t>
            </a:fld>
            <a:endParaRPr lang="zh-CN" altLang="en-US"/>
          </a:p>
        </p:txBody>
      </p:sp>
      <p:sp>
        <p:nvSpPr>
          <p:cNvPr id="5" name="页脚占位符 4">
            <a:extLst>
              <a:ext uri="{FF2B5EF4-FFF2-40B4-BE49-F238E27FC236}">
                <a16:creationId xmlns:a16="http://schemas.microsoft.com/office/drawing/2014/main" id="{356C3EF5-B47F-CF14-A9BD-6BEF049BC2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CAAA95-CF80-FF1C-1EE3-38DC661BC4A1}"/>
              </a:ext>
            </a:extLst>
          </p:cNvPr>
          <p:cNvSpPr>
            <a:spLocks noGrp="1"/>
          </p:cNvSpPr>
          <p:nvPr>
            <p:ph type="sldNum" sz="quarter" idx="12"/>
          </p:nvPr>
        </p:nvSpPr>
        <p:spPr/>
        <p:txBody>
          <a:bodyPr/>
          <a:lstStyle/>
          <a:p>
            <a:fld id="{F7C1E3FD-0111-494D-A50E-DA34CC8F0886}" type="slidenum">
              <a:rPr lang="zh-CN" altLang="en-US" smtClean="0"/>
              <a:t>‹#›</a:t>
            </a:fld>
            <a:endParaRPr lang="zh-CN" altLang="en-US"/>
          </a:p>
        </p:txBody>
      </p:sp>
    </p:spTree>
    <p:extLst>
      <p:ext uri="{BB962C8B-B14F-4D97-AF65-F5344CB8AC3E}">
        <p14:creationId xmlns:p14="http://schemas.microsoft.com/office/powerpoint/2010/main" val="282684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E1856-610C-83E5-AD55-6A9FC4AF3A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A58A08-1BB8-0CA5-1A24-C2E6D43703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201C75D-7939-ED3A-BCBD-67533A7F717A}"/>
              </a:ext>
            </a:extLst>
          </p:cNvPr>
          <p:cNvSpPr>
            <a:spLocks noGrp="1"/>
          </p:cNvSpPr>
          <p:nvPr>
            <p:ph type="dt" sz="half" idx="10"/>
          </p:nvPr>
        </p:nvSpPr>
        <p:spPr/>
        <p:txBody>
          <a:bodyPr/>
          <a:lstStyle/>
          <a:p>
            <a:fld id="{8518B371-7317-47A7-9C7E-986CE286D384}" type="datetimeFigureOut">
              <a:rPr lang="zh-CN" altLang="en-US" smtClean="0"/>
              <a:t>2024/2/7</a:t>
            </a:fld>
            <a:endParaRPr lang="zh-CN" altLang="en-US"/>
          </a:p>
        </p:txBody>
      </p:sp>
      <p:sp>
        <p:nvSpPr>
          <p:cNvPr id="5" name="页脚占位符 4">
            <a:extLst>
              <a:ext uri="{FF2B5EF4-FFF2-40B4-BE49-F238E27FC236}">
                <a16:creationId xmlns:a16="http://schemas.microsoft.com/office/drawing/2014/main" id="{FA5E9E72-838C-8DE6-ED2C-E5C1E9BC53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80B554-B744-FC7D-1A95-562C9061626F}"/>
              </a:ext>
            </a:extLst>
          </p:cNvPr>
          <p:cNvSpPr>
            <a:spLocks noGrp="1"/>
          </p:cNvSpPr>
          <p:nvPr>
            <p:ph type="sldNum" sz="quarter" idx="12"/>
          </p:nvPr>
        </p:nvSpPr>
        <p:spPr/>
        <p:txBody>
          <a:bodyPr/>
          <a:lstStyle/>
          <a:p>
            <a:fld id="{F7C1E3FD-0111-494D-A50E-DA34CC8F0886}" type="slidenum">
              <a:rPr lang="zh-CN" altLang="en-US" smtClean="0"/>
              <a:t>‹#›</a:t>
            </a:fld>
            <a:endParaRPr lang="zh-CN" altLang="en-US"/>
          </a:p>
        </p:txBody>
      </p:sp>
    </p:spTree>
    <p:extLst>
      <p:ext uri="{BB962C8B-B14F-4D97-AF65-F5344CB8AC3E}">
        <p14:creationId xmlns:p14="http://schemas.microsoft.com/office/powerpoint/2010/main" val="148842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73975-6346-3F04-5E03-BD03F88B5A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5E0A21-2143-5BB8-9169-340454F9CE5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E99C30F-4B63-B725-4AE7-297421BEBC2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A634C2C-D75D-C558-6177-1F5C4FFFA139}"/>
              </a:ext>
            </a:extLst>
          </p:cNvPr>
          <p:cNvSpPr>
            <a:spLocks noGrp="1"/>
          </p:cNvSpPr>
          <p:nvPr>
            <p:ph type="dt" sz="half" idx="10"/>
          </p:nvPr>
        </p:nvSpPr>
        <p:spPr/>
        <p:txBody>
          <a:bodyPr/>
          <a:lstStyle/>
          <a:p>
            <a:fld id="{8518B371-7317-47A7-9C7E-986CE286D384}" type="datetimeFigureOut">
              <a:rPr lang="zh-CN" altLang="en-US" smtClean="0"/>
              <a:t>2024/2/7</a:t>
            </a:fld>
            <a:endParaRPr lang="zh-CN" altLang="en-US"/>
          </a:p>
        </p:txBody>
      </p:sp>
      <p:sp>
        <p:nvSpPr>
          <p:cNvPr id="6" name="页脚占位符 5">
            <a:extLst>
              <a:ext uri="{FF2B5EF4-FFF2-40B4-BE49-F238E27FC236}">
                <a16:creationId xmlns:a16="http://schemas.microsoft.com/office/drawing/2014/main" id="{ECA7F613-F2DD-A3F6-4A94-D583F1CBCD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5DC46D-BD84-9943-823A-A733C38987E2}"/>
              </a:ext>
            </a:extLst>
          </p:cNvPr>
          <p:cNvSpPr>
            <a:spLocks noGrp="1"/>
          </p:cNvSpPr>
          <p:nvPr>
            <p:ph type="sldNum" sz="quarter" idx="12"/>
          </p:nvPr>
        </p:nvSpPr>
        <p:spPr/>
        <p:txBody>
          <a:bodyPr/>
          <a:lstStyle/>
          <a:p>
            <a:fld id="{F7C1E3FD-0111-494D-A50E-DA34CC8F0886}" type="slidenum">
              <a:rPr lang="zh-CN" altLang="en-US" smtClean="0"/>
              <a:t>‹#›</a:t>
            </a:fld>
            <a:endParaRPr lang="zh-CN" altLang="en-US"/>
          </a:p>
        </p:txBody>
      </p:sp>
    </p:spTree>
    <p:extLst>
      <p:ext uri="{BB962C8B-B14F-4D97-AF65-F5344CB8AC3E}">
        <p14:creationId xmlns:p14="http://schemas.microsoft.com/office/powerpoint/2010/main" val="285536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A4565-2E45-6BBA-C907-EDAFC24078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9A823E-03F7-72AF-2299-995A52590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B409B25-6A90-321A-1BB4-518050258C9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FCA47F-D853-96C6-DD1A-EA3D0B487D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BA31C10-27D4-3268-F6E8-5F49057A104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37145E9-868E-B899-08C1-9649CA8463EB}"/>
              </a:ext>
            </a:extLst>
          </p:cNvPr>
          <p:cNvSpPr>
            <a:spLocks noGrp="1"/>
          </p:cNvSpPr>
          <p:nvPr>
            <p:ph type="dt" sz="half" idx="10"/>
          </p:nvPr>
        </p:nvSpPr>
        <p:spPr/>
        <p:txBody>
          <a:bodyPr/>
          <a:lstStyle/>
          <a:p>
            <a:fld id="{8518B371-7317-47A7-9C7E-986CE286D384}" type="datetimeFigureOut">
              <a:rPr lang="zh-CN" altLang="en-US" smtClean="0"/>
              <a:t>2024/2/7</a:t>
            </a:fld>
            <a:endParaRPr lang="zh-CN" altLang="en-US"/>
          </a:p>
        </p:txBody>
      </p:sp>
      <p:sp>
        <p:nvSpPr>
          <p:cNvPr id="8" name="页脚占位符 7">
            <a:extLst>
              <a:ext uri="{FF2B5EF4-FFF2-40B4-BE49-F238E27FC236}">
                <a16:creationId xmlns:a16="http://schemas.microsoft.com/office/drawing/2014/main" id="{E02501EF-7C8B-400A-7245-E162D293F3F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C6E1CFF-80DF-3166-20F0-79AF39BD8F30}"/>
              </a:ext>
            </a:extLst>
          </p:cNvPr>
          <p:cNvSpPr>
            <a:spLocks noGrp="1"/>
          </p:cNvSpPr>
          <p:nvPr>
            <p:ph type="sldNum" sz="quarter" idx="12"/>
          </p:nvPr>
        </p:nvSpPr>
        <p:spPr/>
        <p:txBody>
          <a:bodyPr/>
          <a:lstStyle/>
          <a:p>
            <a:fld id="{F7C1E3FD-0111-494D-A50E-DA34CC8F0886}" type="slidenum">
              <a:rPr lang="zh-CN" altLang="en-US" smtClean="0"/>
              <a:t>‹#›</a:t>
            </a:fld>
            <a:endParaRPr lang="zh-CN" altLang="en-US"/>
          </a:p>
        </p:txBody>
      </p:sp>
    </p:spTree>
    <p:extLst>
      <p:ext uri="{BB962C8B-B14F-4D97-AF65-F5344CB8AC3E}">
        <p14:creationId xmlns:p14="http://schemas.microsoft.com/office/powerpoint/2010/main" val="324495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3E055-EE34-715B-35CA-51C7A19CA4A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4729BC3-831C-3407-9B98-C4865234481F}"/>
              </a:ext>
            </a:extLst>
          </p:cNvPr>
          <p:cNvSpPr>
            <a:spLocks noGrp="1"/>
          </p:cNvSpPr>
          <p:nvPr>
            <p:ph type="dt" sz="half" idx="10"/>
          </p:nvPr>
        </p:nvSpPr>
        <p:spPr/>
        <p:txBody>
          <a:bodyPr/>
          <a:lstStyle/>
          <a:p>
            <a:fld id="{8518B371-7317-47A7-9C7E-986CE286D384}" type="datetimeFigureOut">
              <a:rPr lang="zh-CN" altLang="en-US" smtClean="0"/>
              <a:t>2024/2/7</a:t>
            </a:fld>
            <a:endParaRPr lang="zh-CN" altLang="en-US"/>
          </a:p>
        </p:txBody>
      </p:sp>
      <p:sp>
        <p:nvSpPr>
          <p:cNvPr id="4" name="页脚占位符 3">
            <a:extLst>
              <a:ext uri="{FF2B5EF4-FFF2-40B4-BE49-F238E27FC236}">
                <a16:creationId xmlns:a16="http://schemas.microsoft.com/office/drawing/2014/main" id="{A7D68E3B-18F3-E96D-3061-E4DC447FD9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4A9E015-7D1E-B5C7-0661-3EA0B50073E4}"/>
              </a:ext>
            </a:extLst>
          </p:cNvPr>
          <p:cNvSpPr>
            <a:spLocks noGrp="1"/>
          </p:cNvSpPr>
          <p:nvPr>
            <p:ph type="sldNum" sz="quarter" idx="12"/>
          </p:nvPr>
        </p:nvSpPr>
        <p:spPr/>
        <p:txBody>
          <a:bodyPr/>
          <a:lstStyle/>
          <a:p>
            <a:fld id="{F7C1E3FD-0111-494D-A50E-DA34CC8F0886}" type="slidenum">
              <a:rPr lang="zh-CN" altLang="en-US" smtClean="0"/>
              <a:t>‹#›</a:t>
            </a:fld>
            <a:endParaRPr lang="zh-CN" altLang="en-US"/>
          </a:p>
        </p:txBody>
      </p:sp>
    </p:spTree>
    <p:extLst>
      <p:ext uri="{BB962C8B-B14F-4D97-AF65-F5344CB8AC3E}">
        <p14:creationId xmlns:p14="http://schemas.microsoft.com/office/powerpoint/2010/main" val="309331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49E0CA-1C92-2D73-0950-B63562D6FAD2}"/>
              </a:ext>
            </a:extLst>
          </p:cNvPr>
          <p:cNvSpPr>
            <a:spLocks noGrp="1"/>
          </p:cNvSpPr>
          <p:nvPr>
            <p:ph type="dt" sz="half" idx="10"/>
          </p:nvPr>
        </p:nvSpPr>
        <p:spPr/>
        <p:txBody>
          <a:bodyPr/>
          <a:lstStyle/>
          <a:p>
            <a:fld id="{8518B371-7317-47A7-9C7E-986CE286D384}" type="datetimeFigureOut">
              <a:rPr lang="zh-CN" altLang="en-US" smtClean="0"/>
              <a:t>2024/2/7</a:t>
            </a:fld>
            <a:endParaRPr lang="zh-CN" altLang="en-US"/>
          </a:p>
        </p:txBody>
      </p:sp>
      <p:sp>
        <p:nvSpPr>
          <p:cNvPr id="3" name="页脚占位符 2">
            <a:extLst>
              <a:ext uri="{FF2B5EF4-FFF2-40B4-BE49-F238E27FC236}">
                <a16:creationId xmlns:a16="http://schemas.microsoft.com/office/drawing/2014/main" id="{DB8068EC-65E7-739B-2946-CD7B666A634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AA2DEC5-8248-E59C-2A01-728FC0F3E11B}"/>
              </a:ext>
            </a:extLst>
          </p:cNvPr>
          <p:cNvSpPr>
            <a:spLocks noGrp="1"/>
          </p:cNvSpPr>
          <p:nvPr>
            <p:ph type="sldNum" sz="quarter" idx="12"/>
          </p:nvPr>
        </p:nvSpPr>
        <p:spPr/>
        <p:txBody>
          <a:bodyPr/>
          <a:lstStyle/>
          <a:p>
            <a:fld id="{F7C1E3FD-0111-494D-A50E-DA34CC8F0886}" type="slidenum">
              <a:rPr lang="zh-CN" altLang="en-US" smtClean="0"/>
              <a:t>‹#›</a:t>
            </a:fld>
            <a:endParaRPr lang="zh-CN" altLang="en-US"/>
          </a:p>
        </p:txBody>
      </p:sp>
    </p:spTree>
    <p:extLst>
      <p:ext uri="{BB962C8B-B14F-4D97-AF65-F5344CB8AC3E}">
        <p14:creationId xmlns:p14="http://schemas.microsoft.com/office/powerpoint/2010/main" val="832961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1322F-C002-0982-7BB2-2FE3A9AB24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898A588-7EF7-2223-7909-F4DD4448C4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C7918BD-A9A9-03B7-9C31-510F567A9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878444-D26F-FF00-A7B4-A236D05A24DE}"/>
              </a:ext>
            </a:extLst>
          </p:cNvPr>
          <p:cNvSpPr>
            <a:spLocks noGrp="1"/>
          </p:cNvSpPr>
          <p:nvPr>
            <p:ph type="dt" sz="half" idx="10"/>
          </p:nvPr>
        </p:nvSpPr>
        <p:spPr/>
        <p:txBody>
          <a:bodyPr/>
          <a:lstStyle/>
          <a:p>
            <a:fld id="{8518B371-7317-47A7-9C7E-986CE286D384}" type="datetimeFigureOut">
              <a:rPr lang="zh-CN" altLang="en-US" smtClean="0"/>
              <a:t>2024/2/7</a:t>
            </a:fld>
            <a:endParaRPr lang="zh-CN" altLang="en-US"/>
          </a:p>
        </p:txBody>
      </p:sp>
      <p:sp>
        <p:nvSpPr>
          <p:cNvPr id="6" name="页脚占位符 5">
            <a:extLst>
              <a:ext uri="{FF2B5EF4-FFF2-40B4-BE49-F238E27FC236}">
                <a16:creationId xmlns:a16="http://schemas.microsoft.com/office/drawing/2014/main" id="{2DFF50A8-AA0C-2BC6-6513-1A5E215028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5F38B0-EBA9-42C7-D642-7520C6D1C549}"/>
              </a:ext>
            </a:extLst>
          </p:cNvPr>
          <p:cNvSpPr>
            <a:spLocks noGrp="1"/>
          </p:cNvSpPr>
          <p:nvPr>
            <p:ph type="sldNum" sz="quarter" idx="12"/>
          </p:nvPr>
        </p:nvSpPr>
        <p:spPr/>
        <p:txBody>
          <a:bodyPr/>
          <a:lstStyle/>
          <a:p>
            <a:fld id="{F7C1E3FD-0111-494D-A50E-DA34CC8F0886}" type="slidenum">
              <a:rPr lang="zh-CN" altLang="en-US" smtClean="0"/>
              <a:t>‹#›</a:t>
            </a:fld>
            <a:endParaRPr lang="zh-CN" altLang="en-US"/>
          </a:p>
        </p:txBody>
      </p:sp>
    </p:spTree>
    <p:extLst>
      <p:ext uri="{BB962C8B-B14F-4D97-AF65-F5344CB8AC3E}">
        <p14:creationId xmlns:p14="http://schemas.microsoft.com/office/powerpoint/2010/main" val="221972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FC45A-F4F4-BAB3-23BF-E08CC1D97E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63586AB-69E8-6880-6A5A-7D88E6096C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1DBE41-471E-AFFD-2E1D-5A3C11E58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738C764-7289-AFF2-C700-CF6B5A44DE3F}"/>
              </a:ext>
            </a:extLst>
          </p:cNvPr>
          <p:cNvSpPr>
            <a:spLocks noGrp="1"/>
          </p:cNvSpPr>
          <p:nvPr>
            <p:ph type="dt" sz="half" idx="10"/>
          </p:nvPr>
        </p:nvSpPr>
        <p:spPr/>
        <p:txBody>
          <a:bodyPr/>
          <a:lstStyle/>
          <a:p>
            <a:fld id="{8518B371-7317-47A7-9C7E-986CE286D384}" type="datetimeFigureOut">
              <a:rPr lang="zh-CN" altLang="en-US" smtClean="0"/>
              <a:t>2024/2/7</a:t>
            </a:fld>
            <a:endParaRPr lang="zh-CN" altLang="en-US"/>
          </a:p>
        </p:txBody>
      </p:sp>
      <p:sp>
        <p:nvSpPr>
          <p:cNvPr id="6" name="页脚占位符 5">
            <a:extLst>
              <a:ext uri="{FF2B5EF4-FFF2-40B4-BE49-F238E27FC236}">
                <a16:creationId xmlns:a16="http://schemas.microsoft.com/office/drawing/2014/main" id="{00E57451-E674-B6C1-713B-580D144F6A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3452AF-2D8B-C1AD-03BC-DF9ABD6ADC28}"/>
              </a:ext>
            </a:extLst>
          </p:cNvPr>
          <p:cNvSpPr>
            <a:spLocks noGrp="1"/>
          </p:cNvSpPr>
          <p:nvPr>
            <p:ph type="sldNum" sz="quarter" idx="12"/>
          </p:nvPr>
        </p:nvSpPr>
        <p:spPr/>
        <p:txBody>
          <a:bodyPr/>
          <a:lstStyle/>
          <a:p>
            <a:fld id="{F7C1E3FD-0111-494D-A50E-DA34CC8F0886}" type="slidenum">
              <a:rPr lang="zh-CN" altLang="en-US" smtClean="0"/>
              <a:t>‹#›</a:t>
            </a:fld>
            <a:endParaRPr lang="zh-CN" altLang="en-US"/>
          </a:p>
        </p:txBody>
      </p:sp>
    </p:spTree>
    <p:extLst>
      <p:ext uri="{BB962C8B-B14F-4D97-AF65-F5344CB8AC3E}">
        <p14:creationId xmlns:p14="http://schemas.microsoft.com/office/powerpoint/2010/main" val="407387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30B9CE9-9EFB-3E8F-37E5-6F7ED3CE28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9DDBA2F-C49F-7057-AF44-F50361864E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2833F1-E91C-2F5D-C8F7-D88A52F6A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8B371-7317-47A7-9C7E-986CE286D384}" type="datetimeFigureOut">
              <a:rPr lang="zh-CN" altLang="en-US" smtClean="0"/>
              <a:t>2024/2/7</a:t>
            </a:fld>
            <a:endParaRPr lang="zh-CN" altLang="en-US"/>
          </a:p>
        </p:txBody>
      </p:sp>
      <p:sp>
        <p:nvSpPr>
          <p:cNvPr id="5" name="页脚占位符 4">
            <a:extLst>
              <a:ext uri="{FF2B5EF4-FFF2-40B4-BE49-F238E27FC236}">
                <a16:creationId xmlns:a16="http://schemas.microsoft.com/office/drawing/2014/main" id="{0BB1AAAD-4861-15AC-9A72-FB8549D538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DE555C5-6185-5D73-1B2F-CE13EDA326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1E3FD-0111-494D-A50E-DA34CC8F0886}" type="slidenum">
              <a:rPr lang="zh-CN" altLang="en-US" smtClean="0"/>
              <a:t>‹#›</a:t>
            </a:fld>
            <a:endParaRPr lang="zh-CN" altLang="en-US"/>
          </a:p>
        </p:txBody>
      </p:sp>
    </p:spTree>
    <p:extLst>
      <p:ext uri="{BB962C8B-B14F-4D97-AF65-F5344CB8AC3E}">
        <p14:creationId xmlns:p14="http://schemas.microsoft.com/office/powerpoint/2010/main" val="179747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75104-9F96-26D7-CC8C-71A11956AE8F}"/>
              </a:ext>
            </a:extLst>
          </p:cNvPr>
          <p:cNvSpPr>
            <a:spLocks noGrp="1"/>
          </p:cNvSpPr>
          <p:nvPr>
            <p:ph type="ctrTitle"/>
          </p:nvPr>
        </p:nvSpPr>
        <p:spPr/>
        <p:txBody>
          <a:bodyPr/>
          <a:lstStyle/>
          <a:p>
            <a:r>
              <a:rPr lang="en-AU" altLang="zh-CN" dirty="0"/>
              <a:t>API and scraping</a:t>
            </a:r>
            <a:endParaRPr lang="zh-CN" altLang="en-US" dirty="0"/>
          </a:p>
        </p:txBody>
      </p:sp>
    </p:spTree>
    <p:extLst>
      <p:ext uri="{BB962C8B-B14F-4D97-AF65-F5344CB8AC3E}">
        <p14:creationId xmlns:p14="http://schemas.microsoft.com/office/powerpoint/2010/main" val="3606632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42044-6C67-34BD-91C3-8A4A5BB77318}"/>
              </a:ext>
            </a:extLst>
          </p:cNvPr>
          <p:cNvSpPr>
            <a:spLocks noGrp="1"/>
          </p:cNvSpPr>
          <p:nvPr>
            <p:ph type="title"/>
          </p:nvPr>
        </p:nvSpPr>
        <p:spPr/>
        <p:txBody>
          <a:bodyPr/>
          <a:lstStyle/>
          <a:p>
            <a:r>
              <a:rPr lang="en-US" altLang="zh-CN" dirty="0"/>
              <a:t>Python tools</a:t>
            </a:r>
            <a:endParaRPr lang="zh-CN" altLang="en-US" dirty="0"/>
          </a:p>
        </p:txBody>
      </p:sp>
      <p:sp>
        <p:nvSpPr>
          <p:cNvPr id="3" name="内容占位符 2">
            <a:extLst>
              <a:ext uri="{FF2B5EF4-FFF2-40B4-BE49-F238E27FC236}">
                <a16:creationId xmlns:a16="http://schemas.microsoft.com/office/drawing/2014/main" id="{81028B52-E4CC-6865-E4D0-12314FE7DC0E}"/>
              </a:ext>
            </a:extLst>
          </p:cNvPr>
          <p:cNvSpPr>
            <a:spLocks noGrp="1"/>
          </p:cNvSpPr>
          <p:nvPr>
            <p:ph idx="1"/>
          </p:nvPr>
        </p:nvSpPr>
        <p:spPr/>
        <p:txBody>
          <a:bodyPr>
            <a:normAutofit/>
          </a:bodyPr>
          <a:lstStyle/>
          <a:p>
            <a:r>
              <a:rPr lang="en-US" altLang="zh-CN" sz="2400" b="1" dirty="0"/>
              <a:t>Scrapy</a:t>
            </a:r>
            <a:r>
              <a:rPr lang="en-US" altLang="zh-CN" sz="2400" dirty="0"/>
              <a:t>: An open-source and collaborative framework for extracting the data you need from websites. It's a complete framework for web scraping projects, from data extraction to storage.</a:t>
            </a:r>
          </a:p>
          <a:p>
            <a:endParaRPr lang="en-US" altLang="zh-CN" sz="2400" dirty="0"/>
          </a:p>
          <a:p>
            <a:r>
              <a:rPr lang="en-US" altLang="zh-CN" sz="2400" b="1" i="0" dirty="0">
                <a:solidFill>
                  <a:srgbClr val="000000"/>
                </a:solidFill>
                <a:effectLst/>
                <a:latin typeface="-apple-system"/>
              </a:rPr>
              <a:t>Selenium</a:t>
            </a:r>
            <a:r>
              <a:rPr lang="en-US" altLang="zh-CN" sz="2400" b="0" i="0" dirty="0">
                <a:solidFill>
                  <a:srgbClr val="000000"/>
                </a:solidFill>
                <a:effectLst/>
                <a:latin typeface="-apple-system"/>
              </a:rPr>
              <a:t>: A tool that allows you to automate web browsers. It's useful when you need to scrape data from websites that rely heavily on JavaScript to render content.</a:t>
            </a:r>
          </a:p>
          <a:p>
            <a:endParaRPr lang="en-US" altLang="zh-CN" sz="2400" dirty="0">
              <a:solidFill>
                <a:srgbClr val="000000"/>
              </a:solidFill>
              <a:latin typeface="-apple-system"/>
            </a:endParaRPr>
          </a:p>
          <a:p>
            <a:r>
              <a:rPr lang="en-US" altLang="zh-CN" sz="2400" b="1" dirty="0" err="1">
                <a:solidFill>
                  <a:srgbClr val="000000"/>
                </a:solidFill>
                <a:latin typeface="-apple-system"/>
              </a:rPr>
              <a:t>MechanicalSoup</a:t>
            </a:r>
            <a:r>
              <a:rPr lang="en-US" altLang="zh-CN" sz="2400" dirty="0"/>
              <a:t>: A library that automates interacting with websites. It combines the Requests library and </a:t>
            </a:r>
            <a:r>
              <a:rPr lang="en-US" altLang="zh-CN" sz="2400" dirty="0" err="1"/>
              <a:t>BeautifulSoup</a:t>
            </a:r>
            <a:r>
              <a:rPr lang="en-US" altLang="zh-CN" sz="2400" dirty="0"/>
              <a:t> to simulate a browser, but without the overhead of actual browser automation tools like Selenium.</a:t>
            </a:r>
            <a:endParaRPr lang="zh-CN" altLang="en-US" sz="2400" dirty="0"/>
          </a:p>
        </p:txBody>
      </p:sp>
    </p:spTree>
    <p:extLst>
      <p:ext uri="{BB962C8B-B14F-4D97-AF65-F5344CB8AC3E}">
        <p14:creationId xmlns:p14="http://schemas.microsoft.com/office/powerpoint/2010/main" val="276033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C748C-EBF0-6530-C055-DA697865F559}"/>
              </a:ext>
            </a:extLst>
          </p:cNvPr>
          <p:cNvSpPr>
            <a:spLocks noGrp="1"/>
          </p:cNvSpPr>
          <p:nvPr>
            <p:ph type="title"/>
          </p:nvPr>
        </p:nvSpPr>
        <p:spPr/>
        <p:txBody>
          <a:bodyPr/>
          <a:lstStyle/>
          <a:p>
            <a:r>
              <a:rPr lang="en-AU" altLang="zh-CN" dirty="0"/>
              <a:t>What is the API</a:t>
            </a:r>
            <a:endParaRPr lang="zh-CN" altLang="en-US" dirty="0"/>
          </a:p>
        </p:txBody>
      </p:sp>
      <p:sp>
        <p:nvSpPr>
          <p:cNvPr id="3" name="内容占位符 2">
            <a:extLst>
              <a:ext uri="{FF2B5EF4-FFF2-40B4-BE49-F238E27FC236}">
                <a16:creationId xmlns:a16="http://schemas.microsoft.com/office/drawing/2014/main" id="{5E8BE040-22C9-EEF6-F8AC-50F201263041}"/>
              </a:ext>
            </a:extLst>
          </p:cNvPr>
          <p:cNvSpPr>
            <a:spLocks noGrp="1"/>
          </p:cNvSpPr>
          <p:nvPr>
            <p:ph idx="1"/>
          </p:nvPr>
        </p:nvSpPr>
        <p:spPr>
          <a:xfrm>
            <a:off x="838200" y="1620909"/>
            <a:ext cx="10515600" cy="4351338"/>
          </a:xfrm>
        </p:spPr>
        <p:txBody>
          <a:bodyPr>
            <a:normAutofit/>
          </a:bodyPr>
          <a:lstStyle/>
          <a:p>
            <a:pPr algn="l"/>
            <a:r>
              <a:rPr lang="en-US" altLang="zh-CN" sz="2400" b="0" i="0" dirty="0">
                <a:solidFill>
                  <a:srgbClr val="000000"/>
                </a:solidFill>
                <a:effectLst/>
                <a:latin typeface="-apple-system"/>
              </a:rPr>
              <a:t>An API, or Application Programming Interface, is a set of rules and protocols for building and interacting with software applications. APIs define the methods and data formats that programs should use to communicate with each other, effectively allowing different software systems to connect and share information.</a:t>
            </a:r>
          </a:p>
          <a:p>
            <a:pPr algn="l"/>
            <a:endParaRPr lang="en-US" altLang="zh-CN" sz="2400" b="0" i="0" dirty="0">
              <a:solidFill>
                <a:srgbClr val="000000"/>
              </a:solidFill>
              <a:effectLst/>
              <a:latin typeface="-apple-system"/>
            </a:endParaRPr>
          </a:p>
          <a:p>
            <a:pPr algn="l"/>
            <a:r>
              <a:rPr lang="en-US" altLang="zh-CN" sz="2400" b="0" i="0" dirty="0">
                <a:solidFill>
                  <a:srgbClr val="000000"/>
                </a:solidFill>
                <a:effectLst/>
                <a:latin typeface="-apple-system"/>
              </a:rPr>
              <a:t>APIs can be broadly categorized into various types, including </a:t>
            </a:r>
            <a:r>
              <a:rPr lang="en-US" altLang="zh-CN" sz="2400" b="1" i="0" dirty="0">
                <a:solidFill>
                  <a:srgbClr val="000000"/>
                </a:solidFill>
                <a:effectLst/>
                <a:latin typeface="-apple-system"/>
              </a:rPr>
              <a:t>Web APIs, </a:t>
            </a:r>
            <a:r>
              <a:rPr lang="en-US" altLang="zh-CN" sz="2400" i="0" dirty="0">
                <a:solidFill>
                  <a:srgbClr val="000000"/>
                </a:solidFill>
                <a:effectLst/>
                <a:latin typeface="-apple-system"/>
              </a:rPr>
              <a:t>Database APIs</a:t>
            </a:r>
            <a:r>
              <a:rPr lang="en-US" altLang="zh-CN" sz="2400" dirty="0">
                <a:solidFill>
                  <a:srgbClr val="000000"/>
                </a:solidFill>
                <a:latin typeface="-apple-system"/>
              </a:rPr>
              <a:t>, </a:t>
            </a:r>
            <a:r>
              <a:rPr lang="en-US" altLang="zh-CN" sz="2400" i="0" dirty="0">
                <a:solidFill>
                  <a:srgbClr val="000000"/>
                </a:solidFill>
                <a:effectLst/>
                <a:latin typeface="-apple-system"/>
              </a:rPr>
              <a:t>Remote APIs, Operating System APIs</a:t>
            </a:r>
          </a:p>
        </p:txBody>
      </p:sp>
      <p:pic>
        <p:nvPicPr>
          <p:cNvPr id="1026" name="Picture 2" descr="What is an API? (Application Programming Interface) - YouTube">
            <a:extLst>
              <a:ext uri="{FF2B5EF4-FFF2-40B4-BE49-F238E27FC236}">
                <a16:creationId xmlns:a16="http://schemas.microsoft.com/office/drawing/2014/main" id="{7D360F32-4FB0-6242-4C7E-24F6D78072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895" y="4723832"/>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21C8930-1EE5-B76C-1229-4AE97F120479}"/>
              </a:ext>
            </a:extLst>
          </p:cNvPr>
          <p:cNvSpPr txBox="1"/>
          <p:nvPr/>
        </p:nvSpPr>
        <p:spPr>
          <a:xfrm>
            <a:off x="4900969" y="5048917"/>
            <a:ext cx="6097136" cy="923330"/>
          </a:xfrm>
          <a:prstGeom prst="rect">
            <a:avLst/>
          </a:prstGeom>
          <a:noFill/>
        </p:spPr>
        <p:txBody>
          <a:bodyPr wrap="square">
            <a:spAutoFit/>
          </a:bodyPr>
          <a:lstStyle/>
          <a:p>
            <a:r>
              <a:rPr lang="en-US" altLang="zh-CN" b="0" i="0" dirty="0">
                <a:solidFill>
                  <a:srgbClr val="000000"/>
                </a:solidFill>
                <a:effectLst/>
                <a:latin typeface="-apple-system"/>
              </a:rPr>
              <a:t>For developers, APIs simplify the coding process, as they provide a clear set of building blocks that are designed to work well together.</a:t>
            </a:r>
            <a:endParaRPr lang="zh-CN" altLang="en-US" dirty="0"/>
          </a:p>
        </p:txBody>
      </p:sp>
    </p:spTree>
    <p:extLst>
      <p:ext uri="{BB962C8B-B14F-4D97-AF65-F5344CB8AC3E}">
        <p14:creationId xmlns:p14="http://schemas.microsoft.com/office/powerpoint/2010/main" val="169342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131D0-43DE-7FC9-0A30-D38331A72831}"/>
              </a:ext>
            </a:extLst>
          </p:cNvPr>
          <p:cNvSpPr>
            <a:spLocks noGrp="1"/>
          </p:cNvSpPr>
          <p:nvPr>
            <p:ph type="title"/>
          </p:nvPr>
        </p:nvSpPr>
        <p:spPr/>
        <p:txBody>
          <a:bodyPr/>
          <a:lstStyle/>
          <a:p>
            <a:r>
              <a:rPr lang="en-US" altLang="zh-CN" dirty="0"/>
              <a:t>Json (JavaScript Object Notation)</a:t>
            </a:r>
            <a:endParaRPr lang="zh-CN" altLang="en-US" dirty="0"/>
          </a:p>
        </p:txBody>
      </p:sp>
      <p:sp>
        <p:nvSpPr>
          <p:cNvPr id="3" name="内容占位符 2">
            <a:extLst>
              <a:ext uri="{FF2B5EF4-FFF2-40B4-BE49-F238E27FC236}">
                <a16:creationId xmlns:a16="http://schemas.microsoft.com/office/drawing/2014/main" id="{1194F7B3-2153-1BBF-C5C1-0D6F3117B003}"/>
              </a:ext>
            </a:extLst>
          </p:cNvPr>
          <p:cNvSpPr>
            <a:spLocks noGrp="1"/>
          </p:cNvSpPr>
          <p:nvPr>
            <p:ph idx="1"/>
          </p:nvPr>
        </p:nvSpPr>
        <p:spPr>
          <a:xfrm>
            <a:off x="772212" y="1455459"/>
            <a:ext cx="10515600" cy="4351338"/>
          </a:xfrm>
        </p:spPr>
        <p:txBody>
          <a:bodyPr>
            <a:normAutofit/>
          </a:bodyPr>
          <a:lstStyle/>
          <a:p>
            <a:r>
              <a:rPr lang="en-US" altLang="zh-CN" sz="2400" dirty="0">
                <a:solidFill>
                  <a:srgbClr val="000000"/>
                </a:solidFill>
                <a:latin typeface="-apple-system"/>
              </a:rPr>
              <a:t>The JSON format is often used for transmitting structured data over a network connection, particularly between a server and web applications. It serves as an alternative to XML and has become the de facto standard for REST APIs due to its simplicity and ease of use.</a:t>
            </a:r>
          </a:p>
          <a:p>
            <a:endParaRPr lang="en-US" altLang="zh-CN" sz="2400" dirty="0">
              <a:solidFill>
                <a:srgbClr val="000000"/>
              </a:solidFill>
              <a:latin typeface="-apple-system"/>
            </a:endParaRPr>
          </a:p>
          <a:p>
            <a:r>
              <a:rPr lang="en-US" altLang="zh-CN" sz="2400" dirty="0">
                <a:solidFill>
                  <a:srgbClr val="000000"/>
                </a:solidFill>
                <a:latin typeface="-apple-system"/>
              </a:rPr>
              <a:t>JSON represents data as a collection of name-value pairs (similar to a JavaScript object) . In JSON:</a:t>
            </a:r>
          </a:p>
          <a:p>
            <a:pPr lvl="1"/>
            <a:r>
              <a:rPr lang="en-US" altLang="zh-CN" sz="1800" dirty="0">
                <a:solidFill>
                  <a:srgbClr val="000000"/>
                </a:solidFill>
                <a:latin typeface="-apple-system"/>
              </a:rPr>
              <a:t>A name/value pair consists of a field name (in double quotes), followed by a colon, followed by a value.</a:t>
            </a:r>
          </a:p>
          <a:p>
            <a:pPr lvl="1"/>
            <a:r>
              <a:rPr lang="en-US" altLang="zh-CN" sz="1800" dirty="0">
                <a:solidFill>
                  <a:srgbClr val="000000"/>
                </a:solidFill>
                <a:latin typeface="-apple-system"/>
              </a:rPr>
              <a:t>Values can be strings (in double quotes), numbers, objects, arrays, true, false, or null.</a:t>
            </a:r>
          </a:p>
          <a:p>
            <a:pPr lvl="1"/>
            <a:r>
              <a:rPr lang="en-US" altLang="zh-CN" sz="1800" dirty="0">
                <a:solidFill>
                  <a:srgbClr val="000000"/>
                </a:solidFill>
                <a:latin typeface="-apple-system"/>
              </a:rPr>
              <a:t>Here is an example of a JSON object:</a:t>
            </a:r>
          </a:p>
          <a:p>
            <a:endParaRPr lang="zh-CN" altLang="en-US" dirty="0"/>
          </a:p>
        </p:txBody>
      </p:sp>
      <p:sp>
        <p:nvSpPr>
          <p:cNvPr id="5" name="Rectangle 2">
            <a:extLst>
              <a:ext uri="{FF2B5EF4-FFF2-40B4-BE49-F238E27FC236}">
                <a16:creationId xmlns:a16="http://schemas.microsoft.com/office/drawing/2014/main" id="{5474492C-2003-E0E2-AD52-6A9A9F41AEEC}"/>
              </a:ext>
            </a:extLst>
          </p:cNvPr>
          <p:cNvSpPr>
            <a:spLocks noChangeArrowheads="1"/>
          </p:cNvSpPr>
          <p:nvPr/>
        </p:nvSpPr>
        <p:spPr bwMode="auto">
          <a:xfrm>
            <a:off x="5458120" y="4953992"/>
            <a:ext cx="3959258" cy="153888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F8F8F2"/>
                </a:solidFill>
                <a:effectLst/>
                <a:latin typeface="Consolas" panose="020B0609020204030204" pitchFamily="49" charset="0"/>
              </a:rPr>
              <a:t>{ </a:t>
            </a:r>
            <a:endParaRPr kumimoji="0" lang="en-US" altLang="zh-CN" sz="1000"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F8F8F2"/>
                </a:solidFill>
                <a:effectLst/>
                <a:latin typeface="Consolas" panose="020B0609020204030204" pitchFamily="49" charset="0"/>
              </a:rPr>
              <a:t>"name": </a:t>
            </a:r>
            <a:r>
              <a:rPr kumimoji="0" lang="zh-CN" altLang="zh-CN" sz="1000" b="0" i="0" u="none" strike="noStrike" cap="none" normalizeH="0" baseline="0" dirty="0">
                <a:ln>
                  <a:noFill/>
                </a:ln>
                <a:solidFill>
                  <a:srgbClr val="ABE338"/>
                </a:solidFill>
                <a:effectLst/>
                <a:latin typeface="Consolas" panose="020B0609020204030204" pitchFamily="49" charset="0"/>
              </a:rPr>
              <a:t>"John Doe"</a:t>
            </a:r>
            <a:r>
              <a:rPr kumimoji="0" lang="zh-CN" altLang="zh-CN" sz="1000" b="0" i="0" u="none" strike="noStrike" cap="none" normalizeH="0" baseline="0" dirty="0">
                <a:ln>
                  <a:noFill/>
                </a:ln>
                <a:solidFill>
                  <a:srgbClr val="F8F8F2"/>
                </a:solidFill>
                <a:effectLst/>
                <a:latin typeface="Consolas" panose="020B0609020204030204" pitchFamily="49" charset="0"/>
              </a:rPr>
              <a:t>, </a:t>
            </a:r>
            <a:endParaRPr kumimoji="0" lang="en-US" altLang="zh-CN" sz="1000"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F8F8F2"/>
                </a:solidFill>
                <a:effectLst/>
                <a:latin typeface="Consolas" panose="020B0609020204030204" pitchFamily="49" charset="0"/>
              </a:rPr>
              <a:t>"age": </a:t>
            </a:r>
            <a:r>
              <a:rPr kumimoji="0" lang="zh-CN" altLang="zh-CN" sz="1000" b="0" i="0" u="none" strike="noStrike" cap="none" normalizeH="0" baseline="0" dirty="0">
                <a:ln>
                  <a:noFill/>
                </a:ln>
                <a:solidFill>
                  <a:srgbClr val="F5AB35"/>
                </a:solidFill>
                <a:effectLst/>
                <a:latin typeface="Consolas" panose="020B0609020204030204" pitchFamily="49" charset="0"/>
              </a:rPr>
              <a:t>30</a:t>
            </a:r>
            <a:r>
              <a:rPr kumimoji="0" lang="zh-CN" altLang="zh-CN" sz="1000" b="0" i="0" u="none" strike="noStrike" cap="none" normalizeH="0" baseline="0" dirty="0">
                <a:ln>
                  <a:noFill/>
                </a:ln>
                <a:solidFill>
                  <a:srgbClr val="F8F8F2"/>
                </a:solidFill>
                <a:effectLst/>
                <a:latin typeface="Consolas" panose="020B0609020204030204" pitchFamily="49" charset="0"/>
              </a:rPr>
              <a:t>, </a:t>
            </a:r>
            <a:endParaRPr kumimoji="0" lang="en-US" altLang="zh-CN" sz="1000"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F8F8F2"/>
                </a:solidFill>
                <a:effectLst/>
                <a:latin typeface="Consolas" panose="020B0609020204030204" pitchFamily="49" charset="0"/>
              </a:rPr>
              <a:t>"isStudent": </a:t>
            </a:r>
            <a:r>
              <a:rPr kumimoji="0" lang="zh-CN" altLang="zh-CN" sz="1000" b="0" i="0" u="none" strike="noStrike" cap="none" normalizeH="0" baseline="0" dirty="0">
                <a:ln>
                  <a:noFill/>
                </a:ln>
                <a:solidFill>
                  <a:srgbClr val="F5AB35"/>
                </a:solidFill>
                <a:effectLst/>
                <a:latin typeface="Consolas" panose="020B0609020204030204" pitchFamily="49" charset="0"/>
              </a:rPr>
              <a:t>false</a:t>
            </a:r>
            <a:r>
              <a:rPr kumimoji="0" lang="zh-CN" altLang="zh-CN" sz="1000" b="0" i="0" u="none" strike="noStrike" cap="none" normalizeH="0" baseline="0" dirty="0">
                <a:ln>
                  <a:noFill/>
                </a:ln>
                <a:solidFill>
                  <a:srgbClr val="F8F8F2"/>
                </a:solidFill>
                <a:effectLst/>
                <a:latin typeface="Consolas" panose="020B0609020204030204" pitchFamily="49" charset="0"/>
              </a:rPr>
              <a:t>, </a:t>
            </a:r>
            <a:endParaRPr kumimoji="0" lang="en-US" altLang="zh-CN" sz="1000"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F8F8F2"/>
                </a:solidFill>
                <a:effectLst/>
                <a:latin typeface="Consolas" panose="020B0609020204030204" pitchFamily="49" charset="0"/>
              </a:rPr>
              <a:t>"courses": [</a:t>
            </a:r>
            <a:r>
              <a:rPr kumimoji="0" lang="zh-CN" altLang="zh-CN" sz="1000" b="0" i="0" u="none" strike="noStrike" cap="none" normalizeH="0" baseline="0" dirty="0">
                <a:ln>
                  <a:noFill/>
                </a:ln>
                <a:solidFill>
                  <a:srgbClr val="ABE338"/>
                </a:solidFill>
                <a:effectLst/>
                <a:latin typeface="Consolas" panose="020B0609020204030204" pitchFamily="49" charset="0"/>
              </a:rPr>
              <a:t>"Mathematics"</a:t>
            </a:r>
            <a:r>
              <a:rPr kumimoji="0" lang="zh-CN" altLang="zh-CN" sz="1000" b="0" i="0" u="none" strike="noStrike" cap="none" normalizeH="0" baseline="0" dirty="0">
                <a:ln>
                  <a:noFill/>
                </a:ln>
                <a:solidFill>
                  <a:srgbClr val="F8F8F2"/>
                </a:solidFill>
                <a:effectLst/>
                <a:latin typeface="Consolas" panose="020B0609020204030204" pitchFamily="49" charset="0"/>
              </a:rPr>
              <a:t>, </a:t>
            </a:r>
            <a:r>
              <a:rPr kumimoji="0" lang="zh-CN" altLang="zh-CN" sz="1000" b="0" i="0" u="none" strike="noStrike" cap="none" normalizeH="0" baseline="0" dirty="0">
                <a:ln>
                  <a:noFill/>
                </a:ln>
                <a:solidFill>
                  <a:srgbClr val="ABE338"/>
                </a:solidFill>
                <a:effectLst/>
                <a:latin typeface="Consolas" panose="020B0609020204030204" pitchFamily="49" charset="0"/>
              </a:rPr>
              <a:t>"Physics"</a:t>
            </a:r>
            <a:r>
              <a:rPr kumimoji="0" lang="zh-CN" altLang="zh-CN" sz="1000" b="0" i="0" u="none" strike="noStrike" cap="none" normalizeH="0" baseline="0" dirty="0">
                <a:ln>
                  <a:noFill/>
                </a:ln>
                <a:solidFill>
                  <a:srgbClr val="F8F8F2"/>
                </a:solidFill>
                <a:effectLst/>
                <a:latin typeface="Consolas" panose="020B0609020204030204" pitchFamily="49" charset="0"/>
              </a:rPr>
              <a:t>], </a:t>
            </a:r>
            <a:endParaRPr kumimoji="0" lang="en-US" altLang="zh-CN" sz="1000"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F8F8F2"/>
                </a:solidFill>
                <a:effectLst/>
                <a:latin typeface="Consolas" panose="020B0609020204030204" pitchFamily="49" charset="0"/>
              </a:rPr>
              <a:t>"address": { </a:t>
            </a:r>
            <a:endParaRPr kumimoji="0" lang="en-US" altLang="zh-CN" sz="1000"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dirty="0">
                <a:solidFill>
                  <a:srgbClr val="F8F8F2"/>
                </a:solidFill>
                <a:latin typeface="Consolas" panose="020B0609020204030204" pitchFamily="49" charset="0"/>
              </a:rPr>
              <a:t>	</a:t>
            </a:r>
            <a:r>
              <a:rPr kumimoji="0" lang="zh-CN" altLang="zh-CN" sz="1000" b="0" i="0" u="none" strike="noStrike" cap="none" normalizeH="0" baseline="0" dirty="0">
                <a:ln>
                  <a:noFill/>
                </a:ln>
                <a:solidFill>
                  <a:srgbClr val="F8F8F2"/>
                </a:solidFill>
                <a:effectLst/>
                <a:latin typeface="Consolas" panose="020B0609020204030204" pitchFamily="49" charset="0"/>
              </a:rPr>
              <a:t>"street": </a:t>
            </a:r>
            <a:r>
              <a:rPr kumimoji="0" lang="zh-CN" altLang="zh-CN" sz="1000" b="0" i="0" u="none" strike="noStrike" cap="none" normalizeH="0" baseline="0" dirty="0">
                <a:ln>
                  <a:noFill/>
                </a:ln>
                <a:solidFill>
                  <a:srgbClr val="ABE338"/>
                </a:solidFill>
                <a:effectLst/>
                <a:latin typeface="Consolas" panose="020B0609020204030204" pitchFamily="49" charset="0"/>
              </a:rPr>
              <a:t>"123 Main St"</a:t>
            </a:r>
            <a:r>
              <a:rPr kumimoji="0" lang="zh-CN" altLang="zh-CN" sz="1000" b="0" i="0" u="none" strike="noStrike" cap="none" normalizeH="0" baseline="0" dirty="0">
                <a:ln>
                  <a:noFill/>
                </a:ln>
                <a:solidFill>
                  <a:srgbClr val="F8F8F2"/>
                </a:solidFill>
                <a:effectLst/>
                <a:latin typeface="Consolas" panose="020B0609020204030204" pitchFamily="49" charset="0"/>
              </a:rPr>
              <a:t>, </a:t>
            </a:r>
            <a:endParaRPr kumimoji="0" lang="en-US" altLang="zh-CN" sz="1000"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dirty="0">
                <a:solidFill>
                  <a:srgbClr val="F8F8F2"/>
                </a:solidFill>
                <a:latin typeface="Consolas" panose="020B0609020204030204" pitchFamily="49" charset="0"/>
              </a:rPr>
              <a:t>	</a:t>
            </a:r>
            <a:r>
              <a:rPr kumimoji="0" lang="zh-CN" altLang="zh-CN" sz="1000" b="0" i="0" u="none" strike="noStrike" cap="none" normalizeH="0" baseline="0" dirty="0">
                <a:ln>
                  <a:noFill/>
                </a:ln>
                <a:solidFill>
                  <a:srgbClr val="F8F8F2"/>
                </a:solidFill>
                <a:effectLst/>
                <a:latin typeface="Consolas" panose="020B0609020204030204" pitchFamily="49" charset="0"/>
              </a:rPr>
              <a:t>"city": </a:t>
            </a:r>
            <a:r>
              <a:rPr kumimoji="0" lang="zh-CN" altLang="zh-CN" sz="1000" b="0" i="0" u="none" strike="noStrike" cap="none" normalizeH="0" baseline="0" dirty="0">
                <a:ln>
                  <a:noFill/>
                </a:ln>
                <a:solidFill>
                  <a:srgbClr val="ABE338"/>
                </a:solidFill>
                <a:effectLst/>
                <a:latin typeface="Consolas" panose="020B0609020204030204" pitchFamily="49" charset="0"/>
              </a:rPr>
              <a:t>"Anytown"</a:t>
            </a:r>
            <a:r>
              <a:rPr kumimoji="0" lang="zh-CN" altLang="zh-CN" sz="1000" b="0" i="0" u="none" strike="noStrike" cap="none" normalizeH="0" baseline="0" dirty="0">
                <a:ln>
                  <a:noFill/>
                </a:ln>
                <a:solidFill>
                  <a:srgbClr val="F8F8F2"/>
                </a:solidFill>
                <a:effectLst/>
                <a:latin typeface="Consolas" panose="020B0609020204030204" pitchFamily="49" charset="0"/>
              </a:rPr>
              <a:t> </a:t>
            </a:r>
            <a:endParaRPr kumimoji="0" lang="en-US" altLang="zh-CN" sz="1000"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dirty="0">
                <a:solidFill>
                  <a:srgbClr val="F8F8F2"/>
                </a:solidFill>
                <a:latin typeface="Consolas" panose="020B0609020204030204" pitchFamily="49" charset="0"/>
              </a:rPr>
              <a:t>	</a:t>
            </a:r>
            <a:r>
              <a:rPr kumimoji="0" lang="zh-CN" altLang="zh-CN" sz="1000" b="0" i="0" u="none" strike="noStrike" cap="none" normalizeH="0" baseline="0" dirty="0">
                <a:ln>
                  <a:noFill/>
                </a:ln>
                <a:solidFill>
                  <a:srgbClr val="F8F8F2"/>
                </a:solidFill>
                <a:effectLst/>
                <a:latin typeface="Consolas" panose="020B0609020204030204" pitchFamily="49" charset="0"/>
              </a:rPr>
              <a:t>} </a:t>
            </a:r>
            <a:endParaRPr kumimoji="0" lang="en-US" altLang="zh-CN" sz="1000" b="0" i="0" u="none" strike="noStrike" cap="none" normalizeH="0" baseline="0" dirty="0">
              <a:ln>
                <a:noFill/>
              </a:ln>
              <a:solidFill>
                <a:srgbClr val="F8F8F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F8F8F2"/>
                </a:solidFill>
                <a:effectLst/>
                <a:latin typeface="Consolas" panose="020B0609020204030204" pitchFamily="49" charset="0"/>
              </a:rPr>
              <a:t>}</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29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99833-4FFA-B1C8-E479-32C3B23797A6}"/>
              </a:ext>
            </a:extLst>
          </p:cNvPr>
          <p:cNvSpPr>
            <a:spLocks noGrp="1"/>
          </p:cNvSpPr>
          <p:nvPr>
            <p:ph type="title"/>
          </p:nvPr>
        </p:nvSpPr>
        <p:spPr/>
        <p:txBody>
          <a:bodyPr/>
          <a:lstStyle/>
          <a:p>
            <a:r>
              <a:rPr lang="en-AU" altLang="zh-CN" dirty="0"/>
              <a:t>What is the scraping</a:t>
            </a:r>
            <a:endParaRPr lang="zh-CN" altLang="en-US" dirty="0"/>
          </a:p>
        </p:txBody>
      </p:sp>
      <p:sp>
        <p:nvSpPr>
          <p:cNvPr id="3" name="内容占位符 2">
            <a:extLst>
              <a:ext uri="{FF2B5EF4-FFF2-40B4-BE49-F238E27FC236}">
                <a16:creationId xmlns:a16="http://schemas.microsoft.com/office/drawing/2014/main" id="{D88EB560-C429-A137-0EF2-AECDDCDA8905}"/>
              </a:ext>
            </a:extLst>
          </p:cNvPr>
          <p:cNvSpPr>
            <a:spLocks noGrp="1"/>
          </p:cNvSpPr>
          <p:nvPr>
            <p:ph idx="1"/>
          </p:nvPr>
        </p:nvSpPr>
        <p:spPr/>
        <p:txBody>
          <a:bodyPr>
            <a:normAutofit lnSpcReduction="10000"/>
          </a:bodyPr>
          <a:lstStyle/>
          <a:p>
            <a:r>
              <a:rPr lang="en-US" altLang="zh-CN" sz="2400" dirty="0">
                <a:solidFill>
                  <a:srgbClr val="000000"/>
                </a:solidFill>
                <a:latin typeface="-apple-system"/>
              </a:rPr>
              <a:t>Web scraping is a technique used to extract data from websites. This is done through programmatically accessing web pages and pulling out the necessary information, which is typically done with a web scraper, a specialized tool or piece of code that sends requests to the target web page and then parses the HTML document returned to extract the data.</a:t>
            </a:r>
          </a:p>
          <a:p>
            <a:endParaRPr lang="en-US" altLang="zh-CN" sz="2400" dirty="0">
              <a:solidFill>
                <a:srgbClr val="000000"/>
              </a:solidFill>
              <a:latin typeface="-apple-system"/>
            </a:endParaRPr>
          </a:p>
          <a:p>
            <a:r>
              <a:rPr lang="en-US" altLang="zh-CN" sz="2400" dirty="0">
                <a:solidFill>
                  <a:srgbClr val="000000"/>
                </a:solidFill>
                <a:latin typeface="-apple-system"/>
              </a:rPr>
              <a:t>A typical web scraping process: </a:t>
            </a:r>
          </a:p>
          <a:p>
            <a:pPr lvl="1"/>
            <a:r>
              <a:rPr lang="en-US" altLang="zh-CN" sz="2000" dirty="0">
                <a:solidFill>
                  <a:srgbClr val="000000"/>
                </a:solidFill>
                <a:latin typeface="-apple-system"/>
              </a:rPr>
              <a:t>Sending HTTP requests: </a:t>
            </a:r>
            <a:r>
              <a:rPr lang="en-US" altLang="zh-CN" sz="1600" b="0" i="0" dirty="0">
                <a:solidFill>
                  <a:srgbClr val="000000"/>
                </a:solidFill>
                <a:effectLst/>
                <a:latin typeface="-apple-system"/>
              </a:rPr>
              <a:t> GET request for static websites, POST requests for interaction</a:t>
            </a:r>
            <a:endParaRPr lang="en-US" altLang="zh-CN" sz="2000" dirty="0">
              <a:solidFill>
                <a:srgbClr val="000000"/>
              </a:solidFill>
              <a:latin typeface="-apple-system"/>
            </a:endParaRPr>
          </a:p>
          <a:p>
            <a:pPr lvl="1"/>
            <a:r>
              <a:rPr lang="en-US" altLang="zh-CN" sz="2000" dirty="0">
                <a:solidFill>
                  <a:srgbClr val="000000"/>
                </a:solidFill>
                <a:latin typeface="-apple-system"/>
              </a:rPr>
              <a:t>Parsing HTML: </a:t>
            </a:r>
            <a:r>
              <a:rPr lang="en-US" altLang="zh-CN" sz="1600" dirty="0">
                <a:solidFill>
                  <a:srgbClr val="000000"/>
                </a:solidFill>
                <a:latin typeface="-apple-system"/>
              </a:rPr>
              <a:t>Navigate the HTML document tree and select elements based on their tags, classes, IDs, and other attributes. Python: </a:t>
            </a:r>
            <a:r>
              <a:rPr lang="en-US" altLang="zh-CN" sz="1600" b="0" i="0" dirty="0" err="1">
                <a:solidFill>
                  <a:srgbClr val="000000"/>
                </a:solidFill>
                <a:effectLst/>
                <a:latin typeface="-apple-system"/>
              </a:rPr>
              <a:t>BeautifulSoup</a:t>
            </a:r>
            <a:r>
              <a:rPr lang="en-US" altLang="zh-CN" sz="1600" b="0" i="0" dirty="0">
                <a:solidFill>
                  <a:srgbClr val="000000"/>
                </a:solidFill>
                <a:effectLst/>
                <a:latin typeface="-apple-system"/>
              </a:rPr>
              <a:t> </a:t>
            </a:r>
            <a:endParaRPr lang="en-US" altLang="zh-CN" sz="2000" dirty="0">
              <a:solidFill>
                <a:srgbClr val="000000"/>
              </a:solidFill>
              <a:latin typeface="-apple-system"/>
            </a:endParaRPr>
          </a:p>
          <a:p>
            <a:pPr lvl="1"/>
            <a:r>
              <a:rPr lang="en-US" altLang="zh-CN" sz="2000" dirty="0">
                <a:solidFill>
                  <a:srgbClr val="000000"/>
                </a:solidFill>
                <a:latin typeface="-apple-system"/>
              </a:rPr>
              <a:t>Data extraction: </a:t>
            </a:r>
            <a:r>
              <a:rPr lang="en-US" altLang="zh-CN" sz="1600" b="0" i="0" dirty="0">
                <a:solidFill>
                  <a:srgbClr val="000000"/>
                </a:solidFill>
                <a:effectLst/>
                <a:latin typeface="-apple-system"/>
              </a:rPr>
              <a:t>This data could be anything from product details on e-commerce sites, to stock prices, to sports statistics, and more.</a:t>
            </a:r>
            <a:endParaRPr lang="en-US" altLang="zh-CN" sz="2000" dirty="0">
              <a:solidFill>
                <a:srgbClr val="000000"/>
              </a:solidFill>
              <a:latin typeface="-apple-system"/>
            </a:endParaRPr>
          </a:p>
          <a:p>
            <a:pPr lvl="1"/>
            <a:r>
              <a:rPr lang="en-US" altLang="zh-CN" sz="2000" dirty="0">
                <a:solidFill>
                  <a:srgbClr val="000000"/>
                </a:solidFill>
                <a:latin typeface="-apple-system"/>
              </a:rPr>
              <a:t>Data processing: </a:t>
            </a:r>
            <a:r>
              <a:rPr lang="en-US" altLang="zh-CN" sz="1600" dirty="0">
                <a:solidFill>
                  <a:srgbClr val="000000"/>
                </a:solidFill>
                <a:latin typeface="-apple-system"/>
              </a:rPr>
              <a:t>R</a:t>
            </a:r>
            <a:r>
              <a:rPr lang="en-US" altLang="zh-CN" sz="1600" b="0" i="0" dirty="0">
                <a:solidFill>
                  <a:srgbClr val="000000"/>
                </a:solidFill>
                <a:effectLst/>
                <a:latin typeface="-apple-system"/>
              </a:rPr>
              <a:t>estructuring the data into a more convenient format like JSON or CSV.</a:t>
            </a:r>
            <a:endParaRPr lang="en-US" altLang="zh-CN" sz="2000" dirty="0">
              <a:solidFill>
                <a:srgbClr val="000000"/>
              </a:solidFill>
              <a:latin typeface="-apple-system"/>
            </a:endParaRPr>
          </a:p>
          <a:p>
            <a:pPr lvl="1"/>
            <a:r>
              <a:rPr lang="en-US" altLang="zh-CN" sz="2000" dirty="0">
                <a:solidFill>
                  <a:srgbClr val="000000"/>
                </a:solidFill>
                <a:latin typeface="-apple-system"/>
              </a:rPr>
              <a:t>Storing the data: </a:t>
            </a:r>
            <a:r>
              <a:rPr lang="en-US" altLang="zh-CN" sz="1600" b="0" i="0" dirty="0">
                <a:solidFill>
                  <a:srgbClr val="000000"/>
                </a:solidFill>
                <a:effectLst/>
                <a:latin typeface="-apple-system"/>
              </a:rPr>
              <a:t>This could be in a file, a database, or some other storage system.</a:t>
            </a:r>
            <a:endParaRPr lang="en-US" altLang="zh-CN" sz="2000" dirty="0">
              <a:solidFill>
                <a:srgbClr val="000000"/>
              </a:solidFill>
              <a:latin typeface="-apple-system"/>
            </a:endParaRPr>
          </a:p>
          <a:p>
            <a:endParaRPr lang="en-US" altLang="zh-CN" sz="2400" dirty="0">
              <a:solidFill>
                <a:srgbClr val="000000"/>
              </a:solidFill>
              <a:latin typeface="-apple-system"/>
            </a:endParaRPr>
          </a:p>
          <a:p>
            <a:pPr marL="0" indent="0">
              <a:buNone/>
            </a:pPr>
            <a:endParaRPr lang="zh-CN" altLang="en-US" sz="2400" dirty="0">
              <a:solidFill>
                <a:srgbClr val="000000"/>
              </a:solidFill>
              <a:latin typeface="-apple-system"/>
            </a:endParaRPr>
          </a:p>
        </p:txBody>
      </p:sp>
      <p:pic>
        <p:nvPicPr>
          <p:cNvPr id="2050" name="Picture 2" descr="Python Web Scraping And Rest Api - Notebook by Aakash Rao N S (aakashns) |  Jovian">
            <a:extLst>
              <a:ext uri="{FF2B5EF4-FFF2-40B4-BE49-F238E27FC236}">
                <a16:creationId xmlns:a16="http://schemas.microsoft.com/office/drawing/2014/main" id="{09610D85-651A-148E-2738-B1F43858F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335" y="230188"/>
            <a:ext cx="3248025"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970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6742B-525B-C8A1-F46D-BD180BF2C096}"/>
              </a:ext>
            </a:extLst>
          </p:cNvPr>
          <p:cNvSpPr>
            <a:spLocks noGrp="1"/>
          </p:cNvSpPr>
          <p:nvPr>
            <p:ph type="title"/>
          </p:nvPr>
        </p:nvSpPr>
        <p:spPr>
          <a:xfrm>
            <a:off x="395141" y="180968"/>
            <a:ext cx="10515600" cy="1325563"/>
          </a:xfrm>
        </p:spPr>
        <p:txBody>
          <a:bodyPr/>
          <a:lstStyle/>
          <a:p>
            <a:r>
              <a:rPr lang="en-US" altLang="zh-CN" dirty="0"/>
              <a:t>HTML (</a:t>
            </a:r>
            <a:r>
              <a:rPr lang="en-US" altLang="zh-CN" dirty="0" err="1"/>
              <a:t>HyperText</a:t>
            </a:r>
            <a:r>
              <a:rPr lang="en-US" altLang="zh-CN" dirty="0"/>
              <a:t> Markup Language)</a:t>
            </a:r>
            <a:endParaRPr lang="zh-CN" altLang="en-US" dirty="0"/>
          </a:p>
        </p:txBody>
      </p:sp>
      <p:sp>
        <p:nvSpPr>
          <p:cNvPr id="3" name="内容占位符 2">
            <a:extLst>
              <a:ext uri="{FF2B5EF4-FFF2-40B4-BE49-F238E27FC236}">
                <a16:creationId xmlns:a16="http://schemas.microsoft.com/office/drawing/2014/main" id="{D27F5140-2202-2467-7EAE-32CA6C934496}"/>
              </a:ext>
            </a:extLst>
          </p:cNvPr>
          <p:cNvSpPr>
            <a:spLocks noGrp="1"/>
          </p:cNvSpPr>
          <p:nvPr>
            <p:ph idx="1"/>
          </p:nvPr>
        </p:nvSpPr>
        <p:spPr>
          <a:xfrm>
            <a:off x="225458" y="1520671"/>
            <a:ext cx="10515600" cy="4351338"/>
          </a:xfrm>
        </p:spPr>
        <p:txBody>
          <a:bodyPr>
            <a:normAutofit fontScale="92500" lnSpcReduction="20000"/>
          </a:bodyPr>
          <a:lstStyle/>
          <a:p>
            <a:r>
              <a:rPr lang="en-US" altLang="zh-CN" sz="1800" dirty="0"/>
              <a:t>HTML uses so-called "tags" to denote different elements within the content, which browsers interpret to display the content in a particular format. Tags are usually enclosed in angle brackets. For example, &lt;p&gt; signifies a paragraph, and &lt;a&gt; denotes a hyperlink.</a:t>
            </a:r>
          </a:p>
          <a:p>
            <a:endParaRPr lang="en-US" altLang="zh-CN" sz="1800" dirty="0"/>
          </a:p>
          <a:p>
            <a:r>
              <a:rPr lang="en-US" altLang="zh-CN" sz="1800" dirty="0"/>
              <a:t>Here's a simple example of HTML:</a:t>
            </a:r>
          </a:p>
          <a:p>
            <a:endParaRPr lang="en-US" altLang="zh-CN" sz="1400" dirty="0"/>
          </a:p>
          <a:p>
            <a:pPr marL="914400" lvl="2" indent="0">
              <a:buNone/>
            </a:pPr>
            <a:r>
              <a:rPr lang="en-US" altLang="zh-CN" sz="1400" dirty="0"/>
              <a:t>&lt;!DOCTYPE html&gt;</a:t>
            </a:r>
          </a:p>
          <a:p>
            <a:pPr marL="914400" lvl="2" indent="0">
              <a:buNone/>
            </a:pPr>
            <a:r>
              <a:rPr lang="en-US" altLang="zh-CN" sz="1400" dirty="0"/>
              <a:t>&lt;html&gt;</a:t>
            </a:r>
          </a:p>
          <a:p>
            <a:pPr marL="914400" lvl="2" indent="0">
              <a:buNone/>
            </a:pPr>
            <a:r>
              <a:rPr lang="en-US" altLang="zh-CN" sz="1400" dirty="0"/>
              <a:t>&lt;head&gt;</a:t>
            </a:r>
          </a:p>
          <a:p>
            <a:pPr marL="914400" lvl="2" indent="0">
              <a:buNone/>
            </a:pPr>
            <a:r>
              <a:rPr lang="en-US" altLang="zh-CN" sz="1400" dirty="0"/>
              <a:t>    &lt;title&gt;Page Title&lt;/title&gt;</a:t>
            </a:r>
          </a:p>
          <a:p>
            <a:pPr marL="914400" lvl="2" indent="0">
              <a:buNone/>
            </a:pPr>
            <a:r>
              <a:rPr lang="en-US" altLang="zh-CN" sz="1400" dirty="0"/>
              <a:t>&lt;/head&gt;</a:t>
            </a:r>
          </a:p>
          <a:p>
            <a:pPr marL="914400" lvl="2" indent="0">
              <a:buNone/>
            </a:pPr>
            <a:r>
              <a:rPr lang="en-US" altLang="zh-CN" sz="1400" dirty="0"/>
              <a:t>&lt;body&gt;</a:t>
            </a:r>
          </a:p>
          <a:p>
            <a:pPr marL="914400" lvl="2" indent="0">
              <a:buNone/>
            </a:pPr>
            <a:endParaRPr lang="en-US" altLang="zh-CN" sz="1400" dirty="0"/>
          </a:p>
          <a:p>
            <a:pPr marL="914400" lvl="2" indent="0">
              <a:buNone/>
            </a:pPr>
            <a:r>
              <a:rPr lang="en-US" altLang="zh-CN" sz="1400" dirty="0"/>
              <a:t>    &lt;h1&gt;My First Heading&lt;/h1&gt;</a:t>
            </a:r>
          </a:p>
          <a:p>
            <a:pPr marL="914400" lvl="2" indent="0">
              <a:buNone/>
            </a:pPr>
            <a:r>
              <a:rPr lang="en-US" altLang="zh-CN" sz="1400" dirty="0"/>
              <a:t>    &lt;p&gt;My first paragraph.&lt;/p&gt;</a:t>
            </a:r>
          </a:p>
          <a:p>
            <a:pPr marL="914400" lvl="2" indent="0">
              <a:buNone/>
            </a:pPr>
            <a:r>
              <a:rPr lang="en-US" altLang="zh-CN" sz="1400" dirty="0"/>
              <a:t>    &lt;a </a:t>
            </a:r>
            <a:r>
              <a:rPr lang="en-US" altLang="zh-CN" sz="1400" dirty="0" err="1"/>
              <a:t>href</a:t>
            </a:r>
            <a:r>
              <a:rPr lang="en-US" altLang="zh-CN" sz="1400" dirty="0"/>
              <a:t>="https://www.example.com"&gt;This is a link&lt;/a&gt;</a:t>
            </a:r>
          </a:p>
          <a:p>
            <a:pPr marL="914400" lvl="2" indent="0">
              <a:buNone/>
            </a:pPr>
            <a:endParaRPr lang="en-US" altLang="zh-CN" sz="1400" dirty="0"/>
          </a:p>
          <a:p>
            <a:pPr marL="914400" lvl="2" indent="0">
              <a:buNone/>
            </a:pPr>
            <a:r>
              <a:rPr lang="en-US" altLang="zh-CN" sz="1400" dirty="0"/>
              <a:t>&lt;/body&gt;</a:t>
            </a:r>
          </a:p>
          <a:p>
            <a:pPr marL="914400" lvl="2" indent="0">
              <a:buNone/>
            </a:pPr>
            <a:r>
              <a:rPr lang="en-US" altLang="zh-CN" sz="1400" dirty="0"/>
              <a:t>&lt;/html&gt;</a:t>
            </a:r>
            <a:endParaRPr lang="zh-CN" altLang="en-US" sz="1400" dirty="0"/>
          </a:p>
        </p:txBody>
      </p:sp>
      <p:sp>
        <p:nvSpPr>
          <p:cNvPr id="11" name="Rectangle 7">
            <a:extLst>
              <a:ext uri="{FF2B5EF4-FFF2-40B4-BE49-F238E27FC236}">
                <a16:creationId xmlns:a16="http://schemas.microsoft.com/office/drawing/2014/main" id="{0A5CFCB8-608C-84C6-EDD2-08D99BB09F94}"/>
              </a:ext>
            </a:extLst>
          </p:cNvPr>
          <p:cNvSpPr>
            <a:spLocks noChangeArrowheads="1"/>
          </p:cNvSpPr>
          <p:nvPr/>
        </p:nvSpPr>
        <p:spPr bwMode="auto">
          <a:xfrm>
            <a:off x="5483258" y="2413403"/>
            <a:ext cx="6017526" cy="347274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fontAlgn="base">
              <a:lnSpc>
                <a:spcPct val="90000"/>
              </a:lnSpc>
              <a:spcBef>
                <a:spcPts val="1000"/>
              </a:spcBef>
              <a:spcAft>
                <a:spcPct val="0"/>
              </a:spcAft>
              <a:buClrTx/>
              <a:buSzTx/>
              <a:buFont typeface="Arial" panose="020B0604020202020204" pitchFamily="34" charset="0"/>
              <a:buChar char="•"/>
              <a:tabLst/>
            </a:pPr>
            <a:endParaRPr lang="zh-CN" altLang="zh-CN" sz="1200" dirty="0"/>
          </a:p>
          <a:p>
            <a:pPr marL="228600" marR="0" lvl="0" indent="-228600" fontAlgn="base">
              <a:lnSpc>
                <a:spcPct val="90000"/>
              </a:lnSpc>
              <a:spcBef>
                <a:spcPts val="1000"/>
              </a:spcBef>
              <a:spcAft>
                <a:spcPct val="0"/>
              </a:spcAft>
              <a:buClrTx/>
              <a:buSzTx/>
              <a:buFont typeface="Arial" panose="020B0604020202020204" pitchFamily="34" charset="0"/>
              <a:buChar char="•"/>
              <a:tabLst/>
            </a:pPr>
            <a:r>
              <a:rPr lang="zh-CN" altLang="zh-CN" sz="1200" dirty="0"/>
              <a:t>The &lt;!DOCTYPE html&gt; declaration defines the document type and HTML version.</a:t>
            </a:r>
          </a:p>
          <a:p>
            <a:pPr marL="228600" marR="0" lvl="0" indent="-228600" fontAlgn="base">
              <a:lnSpc>
                <a:spcPct val="90000"/>
              </a:lnSpc>
              <a:spcBef>
                <a:spcPts val="1000"/>
              </a:spcBef>
              <a:spcAft>
                <a:spcPct val="0"/>
              </a:spcAft>
              <a:buClrTx/>
              <a:buSzTx/>
              <a:buFont typeface="Arial" panose="020B0604020202020204" pitchFamily="34" charset="0"/>
              <a:buChar char="•"/>
              <a:tabLst/>
            </a:pPr>
            <a:r>
              <a:rPr lang="zh-CN" altLang="zh-CN" sz="1200" dirty="0"/>
              <a:t>The &lt;html&gt; element is the root element of an HTML page.</a:t>
            </a:r>
          </a:p>
          <a:p>
            <a:pPr marL="228600" marR="0" lvl="0" indent="-228600" fontAlgn="base">
              <a:lnSpc>
                <a:spcPct val="90000"/>
              </a:lnSpc>
              <a:spcBef>
                <a:spcPts val="1000"/>
              </a:spcBef>
              <a:spcAft>
                <a:spcPct val="0"/>
              </a:spcAft>
              <a:buClrTx/>
              <a:buSzTx/>
              <a:buFont typeface="Arial" panose="020B0604020202020204" pitchFamily="34" charset="0"/>
              <a:buChar char="•"/>
              <a:tabLst/>
            </a:pPr>
            <a:r>
              <a:rPr lang="zh-CN" altLang="zh-CN" sz="1200" dirty="0"/>
              <a:t>The &lt;head&gt; element contains meta-information about the HTML document, like its title.</a:t>
            </a:r>
          </a:p>
          <a:p>
            <a:pPr marL="228600" marR="0" lvl="0" indent="-228600" fontAlgn="base">
              <a:lnSpc>
                <a:spcPct val="90000"/>
              </a:lnSpc>
              <a:spcBef>
                <a:spcPts val="1000"/>
              </a:spcBef>
              <a:spcAft>
                <a:spcPct val="0"/>
              </a:spcAft>
              <a:buClrTx/>
              <a:buSzTx/>
              <a:buFont typeface="Arial" panose="020B0604020202020204" pitchFamily="34" charset="0"/>
              <a:buChar char="•"/>
              <a:tabLst/>
            </a:pPr>
            <a:r>
              <a:rPr lang="zh-CN" altLang="zh-CN" sz="1200" dirty="0"/>
              <a:t>The &lt;title&gt; tag specifies a title for the document, which is shown in the browser's title bar or in the page's tab.</a:t>
            </a:r>
          </a:p>
          <a:p>
            <a:pPr marL="228600" marR="0" lvl="0" indent="-228600" fontAlgn="base">
              <a:lnSpc>
                <a:spcPct val="90000"/>
              </a:lnSpc>
              <a:spcBef>
                <a:spcPts val="1000"/>
              </a:spcBef>
              <a:spcAft>
                <a:spcPct val="0"/>
              </a:spcAft>
              <a:buClrTx/>
              <a:buSzTx/>
              <a:buFont typeface="Arial" panose="020B0604020202020204" pitchFamily="34" charset="0"/>
              <a:buChar char="•"/>
              <a:tabLst/>
            </a:pPr>
            <a:r>
              <a:rPr lang="zh-CN" altLang="zh-CN" sz="1200" dirty="0"/>
              <a:t>The &lt;body&gt; tag contains the content of the document, such as text, images, links, etc.</a:t>
            </a:r>
          </a:p>
          <a:p>
            <a:pPr marL="228600" marR="0" lvl="0" indent="-228600" fontAlgn="base">
              <a:lnSpc>
                <a:spcPct val="90000"/>
              </a:lnSpc>
              <a:spcBef>
                <a:spcPts val="1000"/>
              </a:spcBef>
              <a:spcAft>
                <a:spcPct val="0"/>
              </a:spcAft>
              <a:buClrTx/>
              <a:buSzTx/>
              <a:buFont typeface="Arial" panose="020B0604020202020204" pitchFamily="34" charset="0"/>
              <a:buChar char="•"/>
              <a:tabLst/>
            </a:pPr>
            <a:r>
              <a:rPr lang="zh-CN" altLang="zh-CN" sz="1200" dirty="0"/>
              <a:t>The &lt;h1&gt; element defines a large heading.</a:t>
            </a:r>
          </a:p>
          <a:p>
            <a:pPr marL="228600" marR="0" lvl="0" indent="-228600" fontAlgn="base">
              <a:lnSpc>
                <a:spcPct val="90000"/>
              </a:lnSpc>
              <a:spcBef>
                <a:spcPts val="1000"/>
              </a:spcBef>
              <a:spcAft>
                <a:spcPct val="0"/>
              </a:spcAft>
              <a:buClrTx/>
              <a:buSzTx/>
              <a:buFont typeface="Arial" panose="020B0604020202020204" pitchFamily="34" charset="0"/>
              <a:buChar char="•"/>
              <a:tabLst/>
            </a:pPr>
            <a:r>
              <a:rPr lang="zh-CN" altLang="zh-CN" sz="1200" dirty="0"/>
              <a:t>The &lt;p&gt; element defines a paragraph.</a:t>
            </a:r>
          </a:p>
          <a:p>
            <a:pPr marL="228600" marR="0" lvl="0" indent="-228600" fontAlgn="base">
              <a:lnSpc>
                <a:spcPct val="90000"/>
              </a:lnSpc>
              <a:spcBef>
                <a:spcPts val="1000"/>
              </a:spcBef>
              <a:spcAft>
                <a:spcPct val="0"/>
              </a:spcAft>
              <a:buClrTx/>
              <a:buSzTx/>
              <a:buFont typeface="Arial" panose="020B0604020202020204" pitchFamily="34" charset="0"/>
              <a:buChar char="•"/>
              <a:tabLst/>
            </a:pPr>
            <a:r>
              <a:rPr lang="zh-CN" altLang="zh-CN" sz="1200" dirty="0"/>
              <a:t>The &lt;a&gt; tag defines a hyperlink and has an attribute href that specifies the link's destination</a:t>
            </a:r>
            <a:r>
              <a:rPr lang="zh-CN" altLang="zh-CN"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179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327A3CA-3BF9-B9CB-C0BA-638E3F71545F}"/>
              </a:ext>
            </a:extLst>
          </p:cNvPr>
          <p:cNvSpPr txBox="1"/>
          <p:nvPr/>
        </p:nvSpPr>
        <p:spPr>
          <a:xfrm>
            <a:off x="3715966" y="679386"/>
            <a:ext cx="6867159" cy="923330"/>
          </a:xfrm>
          <a:prstGeom prst="rect">
            <a:avLst/>
          </a:prstGeom>
          <a:noFill/>
        </p:spPr>
        <p:txBody>
          <a:bodyPr wrap="square">
            <a:spAutoFit/>
          </a:bodyPr>
          <a:lstStyle/>
          <a:p>
            <a:r>
              <a:rPr lang="en-AU" altLang="zh-CN" dirty="0"/>
              <a:t>URL: </a:t>
            </a:r>
            <a:r>
              <a:rPr lang="zh-CN" altLang="en-US" dirty="0"/>
              <a:t>https://en.wikipedia.org/w/index.php/?title=List_of_Game_of_Thrones_episodes&amp;oldid=802553687</a:t>
            </a:r>
          </a:p>
        </p:txBody>
      </p:sp>
      <p:pic>
        <p:nvPicPr>
          <p:cNvPr id="9" name="图片 8">
            <a:extLst>
              <a:ext uri="{FF2B5EF4-FFF2-40B4-BE49-F238E27FC236}">
                <a16:creationId xmlns:a16="http://schemas.microsoft.com/office/drawing/2014/main" id="{0E3B2B1B-493C-8FA8-8DA8-C22B9314269A}"/>
              </a:ext>
            </a:extLst>
          </p:cNvPr>
          <p:cNvPicPr>
            <a:picLocks noChangeAspect="1"/>
          </p:cNvPicPr>
          <p:nvPr/>
        </p:nvPicPr>
        <p:blipFill>
          <a:blip r:embed="rId2"/>
          <a:stretch>
            <a:fillRect/>
          </a:stretch>
        </p:blipFill>
        <p:spPr>
          <a:xfrm>
            <a:off x="2137193" y="2085562"/>
            <a:ext cx="8687502" cy="4186502"/>
          </a:xfrm>
          <a:prstGeom prst="rect">
            <a:avLst/>
          </a:prstGeom>
        </p:spPr>
      </p:pic>
      <p:sp>
        <p:nvSpPr>
          <p:cNvPr id="13" name="文本框 12">
            <a:extLst>
              <a:ext uri="{FF2B5EF4-FFF2-40B4-BE49-F238E27FC236}">
                <a16:creationId xmlns:a16="http://schemas.microsoft.com/office/drawing/2014/main" id="{B1FD6AE9-1B30-1114-4E12-E9DDC743B52D}"/>
              </a:ext>
            </a:extLst>
          </p:cNvPr>
          <p:cNvSpPr txBox="1"/>
          <p:nvPr/>
        </p:nvSpPr>
        <p:spPr>
          <a:xfrm>
            <a:off x="436825" y="956385"/>
            <a:ext cx="6096000" cy="369332"/>
          </a:xfrm>
          <a:prstGeom prst="rect">
            <a:avLst/>
          </a:prstGeom>
          <a:noFill/>
        </p:spPr>
        <p:txBody>
          <a:bodyPr wrap="square">
            <a:spAutoFit/>
          </a:bodyPr>
          <a:lstStyle/>
          <a:p>
            <a:r>
              <a:rPr lang="en-US" altLang="zh-CN" sz="1800" dirty="0">
                <a:solidFill>
                  <a:srgbClr val="000000"/>
                </a:solidFill>
                <a:latin typeface="-apple-system"/>
              </a:rPr>
              <a:t>Sending HTTP requests: </a:t>
            </a:r>
            <a:r>
              <a:rPr lang="en-US" altLang="zh-CN" sz="1400" b="0" i="0" dirty="0">
                <a:solidFill>
                  <a:srgbClr val="000000"/>
                </a:solidFill>
                <a:effectLst/>
                <a:latin typeface="-apple-system"/>
              </a:rPr>
              <a:t> </a:t>
            </a:r>
            <a:endParaRPr lang="zh-CN" altLang="en-US" dirty="0"/>
          </a:p>
        </p:txBody>
      </p:sp>
      <p:sp>
        <p:nvSpPr>
          <p:cNvPr id="15" name="文本框 14">
            <a:extLst>
              <a:ext uri="{FF2B5EF4-FFF2-40B4-BE49-F238E27FC236}">
                <a16:creationId xmlns:a16="http://schemas.microsoft.com/office/drawing/2014/main" id="{B83DA2EB-CA8A-DFE4-9B0C-EE323BFCD2E5}"/>
              </a:ext>
            </a:extLst>
          </p:cNvPr>
          <p:cNvSpPr txBox="1"/>
          <p:nvPr/>
        </p:nvSpPr>
        <p:spPr>
          <a:xfrm>
            <a:off x="436825" y="3318753"/>
            <a:ext cx="6096000" cy="369332"/>
          </a:xfrm>
          <a:prstGeom prst="rect">
            <a:avLst/>
          </a:prstGeom>
          <a:noFill/>
        </p:spPr>
        <p:txBody>
          <a:bodyPr wrap="square">
            <a:spAutoFit/>
          </a:bodyPr>
          <a:lstStyle/>
          <a:p>
            <a:r>
              <a:rPr lang="en-US" altLang="zh-CN" sz="1800" dirty="0">
                <a:solidFill>
                  <a:srgbClr val="000000"/>
                </a:solidFill>
                <a:latin typeface="-apple-system"/>
              </a:rPr>
              <a:t>Parsing HTML: </a:t>
            </a:r>
            <a:endParaRPr lang="zh-CN" altLang="en-US" dirty="0"/>
          </a:p>
        </p:txBody>
      </p:sp>
    </p:spTree>
    <p:extLst>
      <p:ext uri="{BB962C8B-B14F-4D97-AF65-F5344CB8AC3E}">
        <p14:creationId xmlns:p14="http://schemas.microsoft.com/office/powerpoint/2010/main" val="2694085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A1867E9-FBE4-FE86-8158-95F280155E22}"/>
              </a:ext>
            </a:extLst>
          </p:cNvPr>
          <p:cNvSpPr txBox="1"/>
          <p:nvPr/>
        </p:nvSpPr>
        <p:spPr>
          <a:xfrm>
            <a:off x="3294435" y="5046184"/>
            <a:ext cx="8501974" cy="369332"/>
          </a:xfrm>
          <a:prstGeom prst="rect">
            <a:avLst/>
          </a:prstGeom>
          <a:noFill/>
        </p:spPr>
        <p:txBody>
          <a:bodyPr wrap="square">
            <a:spAutoFit/>
          </a:bodyPr>
          <a:lstStyle/>
          <a:p>
            <a:r>
              <a:rPr lang="zh-CN" altLang="en-US" dirty="0"/>
              <a:t>Winter Is Coming</a:t>
            </a:r>
          </a:p>
        </p:txBody>
      </p:sp>
      <p:sp>
        <p:nvSpPr>
          <p:cNvPr id="11" name="文本框 10">
            <a:extLst>
              <a:ext uri="{FF2B5EF4-FFF2-40B4-BE49-F238E27FC236}">
                <a16:creationId xmlns:a16="http://schemas.microsoft.com/office/drawing/2014/main" id="{1CE13FFC-8E96-FEFB-12EE-A732EC7CD60B}"/>
              </a:ext>
            </a:extLst>
          </p:cNvPr>
          <p:cNvSpPr txBox="1"/>
          <p:nvPr/>
        </p:nvSpPr>
        <p:spPr>
          <a:xfrm>
            <a:off x="830094" y="2472605"/>
            <a:ext cx="6097136" cy="369332"/>
          </a:xfrm>
          <a:prstGeom prst="rect">
            <a:avLst/>
          </a:prstGeom>
          <a:noFill/>
        </p:spPr>
        <p:txBody>
          <a:bodyPr wrap="square">
            <a:spAutoFit/>
          </a:bodyPr>
          <a:lstStyle/>
          <a:p>
            <a:r>
              <a:rPr lang="en-US" altLang="zh-CN" sz="1800" dirty="0">
                <a:solidFill>
                  <a:srgbClr val="000000"/>
                </a:solidFill>
                <a:latin typeface="-apple-system"/>
              </a:rPr>
              <a:t>Data extraction</a:t>
            </a:r>
            <a:endParaRPr lang="zh-CN" altLang="en-US" dirty="0"/>
          </a:p>
        </p:txBody>
      </p:sp>
      <p:pic>
        <p:nvPicPr>
          <p:cNvPr id="13" name="图片 12">
            <a:extLst>
              <a:ext uri="{FF2B5EF4-FFF2-40B4-BE49-F238E27FC236}">
                <a16:creationId xmlns:a16="http://schemas.microsoft.com/office/drawing/2014/main" id="{4D14C1A6-AF34-01C3-F0D3-A81B2766F941}"/>
              </a:ext>
            </a:extLst>
          </p:cNvPr>
          <p:cNvPicPr>
            <a:picLocks noChangeAspect="1"/>
          </p:cNvPicPr>
          <p:nvPr/>
        </p:nvPicPr>
        <p:blipFill>
          <a:blip r:embed="rId2"/>
          <a:stretch>
            <a:fillRect/>
          </a:stretch>
        </p:blipFill>
        <p:spPr>
          <a:xfrm>
            <a:off x="3213421" y="654952"/>
            <a:ext cx="7983064" cy="3524742"/>
          </a:xfrm>
          <a:prstGeom prst="rect">
            <a:avLst/>
          </a:prstGeom>
        </p:spPr>
      </p:pic>
      <p:pic>
        <p:nvPicPr>
          <p:cNvPr id="15" name="图片 14">
            <a:extLst>
              <a:ext uri="{FF2B5EF4-FFF2-40B4-BE49-F238E27FC236}">
                <a16:creationId xmlns:a16="http://schemas.microsoft.com/office/drawing/2014/main" id="{CC25AAF8-AF2F-0C4F-9E84-96BFFF4C75DA}"/>
              </a:ext>
            </a:extLst>
          </p:cNvPr>
          <p:cNvPicPr>
            <a:picLocks noChangeAspect="1"/>
          </p:cNvPicPr>
          <p:nvPr/>
        </p:nvPicPr>
        <p:blipFill>
          <a:blip r:embed="rId3"/>
          <a:stretch>
            <a:fillRect/>
          </a:stretch>
        </p:blipFill>
        <p:spPr>
          <a:xfrm>
            <a:off x="5323117" y="4281019"/>
            <a:ext cx="5010849" cy="2381582"/>
          </a:xfrm>
          <a:prstGeom prst="rect">
            <a:avLst/>
          </a:prstGeom>
        </p:spPr>
      </p:pic>
      <p:sp>
        <p:nvSpPr>
          <p:cNvPr id="17" name="文本框 16">
            <a:extLst>
              <a:ext uri="{FF2B5EF4-FFF2-40B4-BE49-F238E27FC236}">
                <a16:creationId xmlns:a16="http://schemas.microsoft.com/office/drawing/2014/main" id="{62E0E3F7-880C-2207-330C-F98ADF7E3D41}"/>
              </a:ext>
            </a:extLst>
          </p:cNvPr>
          <p:cNvSpPr txBox="1"/>
          <p:nvPr/>
        </p:nvSpPr>
        <p:spPr>
          <a:xfrm>
            <a:off x="831230" y="5046184"/>
            <a:ext cx="6096000" cy="369332"/>
          </a:xfrm>
          <a:prstGeom prst="rect">
            <a:avLst/>
          </a:prstGeom>
          <a:noFill/>
        </p:spPr>
        <p:txBody>
          <a:bodyPr wrap="square">
            <a:spAutoFit/>
          </a:bodyPr>
          <a:lstStyle/>
          <a:p>
            <a:r>
              <a:rPr lang="en-US" altLang="zh-CN" sz="1800" dirty="0">
                <a:solidFill>
                  <a:srgbClr val="000000"/>
                </a:solidFill>
                <a:latin typeface="-apple-system"/>
              </a:rPr>
              <a:t>Data processing/ storing</a:t>
            </a:r>
            <a:endParaRPr lang="zh-CN" altLang="en-US" dirty="0"/>
          </a:p>
        </p:txBody>
      </p:sp>
    </p:spTree>
    <p:extLst>
      <p:ext uri="{BB962C8B-B14F-4D97-AF65-F5344CB8AC3E}">
        <p14:creationId xmlns:p14="http://schemas.microsoft.com/office/powerpoint/2010/main" val="749041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83A31-3BDA-BCF7-C101-C22D8F216D6B}"/>
              </a:ext>
            </a:extLst>
          </p:cNvPr>
          <p:cNvSpPr>
            <a:spLocks noGrp="1"/>
          </p:cNvSpPr>
          <p:nvPr>
            <p:ph type="title"/>
          </p:nvPr>
        </p:nvSpPr>
        <p:spPr/>
        <p:txBody>
          <a:bodyPr/>
          <a:lstStyle/>
          <a:p>
            <a:r>
              <a:rPr lang="en-US" altLang="zh-CN" dirty="0"/>
              <a:t>API vs. Scraping</a:t>
            </a:r>
            <a:endParaRPr lang="zh-CN" altLang="en-US" dirty="0"/>
          </a:p>
        </p:txBody>
      </p:sp>
      <p:sp>
        <p:nvSpPr>
          <p:cNvPr id="3" name="内容占位符 2">
            <a:extLst>
              <a:ext uri="{FF2B5EF4-FFF2-40B4-BE49-F238E27FC236}">
                <a16:creationId xmlns:a16="http://schemas.microsoft.com/office/drawing/2014/main" id="{76870D61-B5BA-74F1-E3AD-9A28F474DBBD}"/>
              </a:ext>
            </a:extLst>
          </p:cNvPr>
          <p:cNvSpPr>
            <a:spLocks noGrp="1"/>
          </p:cNvSpPr>
          <p:nvPr>
            <p:ph idx="1"/>
          </p:nvPr>
        </p:nvSpPr>
        <p:spPr>
          <a:xfrm>
            <a:off x="838200" y="1825625"/>
            <a:ext cx="10515600" cy="807328"/>
          </a:xfrm>
        </p:spPr>
        <p:txBody>
          <a:bodyPr>
            <a:normAutofit/>
          </a:bodyPr>
          <a:lstStyle/>
          <a:p>
            <a:r>
              <a:rPr lang="en-US" altLang="zh-CN" sz="1800" dirty="0"/>
              <a:t>APIs and web scraping both serve the purpose of accessing data from web services, but they do so in different ways and come with their own sets of advantages and considerations.</a:t>
            </a:r>
            <a:endParaRPr lang="zh-CN" altLang="en-US" sz="1800" dirty="0"/>
          </a:p>
        </p:txBody>
      </p:sp>
      <p:sp>
        <p:nvSpPr>
          <p:cNvPr id="5" name="文本框 4">
            <a:extLst>
              <a:ext uri="{FF2B5EF4-FFF2-40B4-BE49-F238E27FC236}">
                <a16:creationId xmlns:a16="http://schemas.microsoft.com/office/drawing/2014/main" id="{9D4094B2-713B-79DF-0B51-33ADD67D8974}"/>
              </a:ext>
            </a:extLst>
          </p:cNvPr>
          <p:cNvSpPr txBox="1"/>
          <p:nvPr/>
        </p:nvSpPr>
        <p:spPr>
          <a:xfrm>
            <a:off x="570689" y="2632953"/>
            <a:ext cx="5116749" cy="3877985"/>
          </a:xfrm>
          <a:prstGeom prst="rect">
            <a:avLst/>
          </a:prstGeom>
          <a:noFill/>
        </p:spPr>
        <p:txBody>
          <a:bodyPr wrap="square">
            <a:spAutoFit/>
          </a:bodyPr>
          <a:lstStyle/>
          <a:p>
            <a:pPr algn="l"/>
            <a:r>
              <a:rPr lang="en-US" altLang="zh-CN" b="1" i="0" dirty="0">
                <a:solidFill>
                  <a:srgbClr val="000000"/>
                </a:solidFill>
                <a:effectLst/>
                <a:latin typeface="-apple-system"/>
              </a:rPr>
              <a:t>API</a:t>
            </a:r>
          </a:p>
          <a:p>
            <a:pPr algn="l"/>
            <a:endParaRPr lang="en-US" altLang="zh-CN" b="1" i="0" dirty="0">
              <a:solidFill>
                <a:srgbClr val="000000"/>
              </a:solidFill>
              <a:effectLst/>
              <a:latin typeface="-apple-system"/>
            </a:endParaRPr>
          </a:p>
          <a:p>
            <a:pPr algn="l">
              <a:buFont typeface="Arial" panose="020B0604020202020204" pitchFamily="34" charset="0"/>
              <a:buChar char="•"/>
            </a:pPr>
            <a:r>
              <a:rPr lang="en-US" altLang="zh-CN" sz="1400" b="1" i="0" dirty="0">
                <a:solidFill>
                  <a:srgbClr val="000000"/>
                </a:solidFill>
                <a:effectLst/>
                <a:latin typeface="-apple-system"/>
              </a:rPr>
              <a:t>Structured Data Access</a:t>
            </a:r>
            <a:r>
              <a:rPr lang="en-US" altLang="zh-CN" sz="1400" b="0" i="0" dirty="0">
                <a:solidFill>
                  <a:srgbClr val="000000"/>
                </a:solidFill>
                <a:effectLst/>
                <a:latin typeface="-apple-system"/>
              </a:rPr>
              <a:t>: APIs provide a structured way to retrieve data, often in formats like JSON or XML, which are easy to parse and use in applications.</a:t>
            </a:r>
          </a:p>
          <a:p>
            <a:pPr algn="l">
              <a:buFont typeface="Arial" panose="020B0604020202020204" pitchFamily="34" charset="0"/>
              <a:buChar char="•"/>
            </a:pPr>
            <a:r>
              <a:rPr lang="en-US" altLang="zh-CN" sz="1400" b="1" i="0" dirty="0">
                <a:solidFill>
                  <a:srgbClr val="000000"/>
                </a:solidFill>
                <a:effectLst/>
                <a:latin typeface="-apple-system"/>
              </a:rPr>
              <a:t>Efficiency</a:t>
            </a:r>
            <a:r>
              <a:rPr lang="en-US" altLang="zh-CN" sz="1400" b="0" i="0" dirty="0">
                <a:solidFill>
                  <a:srgbClr val="000000"/>
                </a:solidFill>
                <a:effectLst/>
                <a:latin typeface="-apple-system"/>
              </a:rPr>
              <a:t>: Using an API can be more efficient because it allows for specific queries to return only the data you need.</a:t>
            </a:r>
          </a:p>
          <a:p>
            <a:pPr algn="l">
              <a:buFont typeface="Arial" panose="020B0604020202020204" pitchFamily="34" charset="0"/>
              <a:buChar char="•"/>
            </a:pPr>
            <a:r>
              <a:rPr lang="en-US" altLang="zh-CN" sz="1400" b="1" i="0" dirty="0">
                <a:solidFill>
                  <a:srgbClr val="000000"/>
                </a:solidFill>
                <a:effectLst/>
                <a:latin typeface="-apple-system"/>
              </a:rPr>
              <a:t>Reliability</a:t>
            </a:r>
            <a:r>
              <a:rPr lang="en-US" altLang="zh-CN" sz="1400" b="0" i="0" dirty="0">
                <a:solidFill>
                  <a:srgbClr val="000000"/>
                </a:solidFill>
                <a:effectLst/>
                <a:latin typeface="-apple-system"/>
              </a:rPr>
              <a:t>: APIs are maintained by the service provider and are designed to be stable interfaces for programmatic data access.</a:t>
            </a:r>
          </a:p>
          <a:p>
            <a:pPr algn="l">
              <a:buFont typeface="Arial" panose="020B0604020202020204" pitchFamily="34" charset="0"/>
              <a:buChar char="•"/>
            </a:pPr>
            <a:r>
              <a:rPr lang="en-US" altLang="zh-CN" sz="1400" b="1" i="0" dirty="0">
                <a:solidFill>
                  <a:srgbClr val="000000"/>
                </a:solidFill>
                <a:effectLst/>
                <a:latin typeface="-apple-system"/>
              </a:rPr>
              <a:t>Rate Limiting</a:t>
            </a:r>
            <a:r>
              <a:rPr lang="en-US" altLang="zh-CN" sz="1400" b="0" i="0" dirty="0">
                <a:solidFill>
                  <a:srgbClr val="000000"/>
                </a:solidFill>
                <a:effectLst/>
                <a:latin typeface="-apple-system"/>
              </a:rPr>
              <a:t>: API usage is often controlled through rate limits to prevent abuse and overloading of the service.</a:t>
            </a:r>
          </a:p>
          <a:p>
            <a:pPr algn="l">
              <a:buFont typeface="Arial" panose="020B0604020202020204" pitchFamily="34" charset="0"/>
              <a:buChar char="•"/>
            </a:pPr>
            <a:r>
              <a:rPr lang="en-US" altLang="zh-CN" sz="1400" b="1" i="0" dirty="0">
                <a:solidFill>
                  <a:srgbClr val="000000"/>
                </a:solidFill>
                <a:effectLst/>
                <a:latin typeface="-apple-system"/>
              </a:rPr>
              <a:t>Documentation</a:t>
            </a:r>
            <a:r>
              <a:rPr lang="en-US" altLang="zh-CN" sz="1400" b="0" i="0" dirty="0">
                <a:solidFill>
                  <a:srgbClr val="000000"/>
                </a:solidFill>
                <a:effectLst/>
                <a:latin typeface="-apple-system"/>
              </a:rPr>
              <a:t>: Well-documented APIs make it easier for developers to understand how to use them and what data they can access.</a:t>
            </a:r>
          </a:p>
          <a:p>
            <a:pPr algn="l">
              <a:buFont typeface="Arial" panose="020B0604020202020204" pitchFamily="34" charset="0"/>
              <a:buChar char="•"/>
            </a:pPr>
            <a:r>
              <a:rPr lang="en-US" altLang="zh-CN" sz="1400" b="1" i="0" dirty="0">
                <a:solidFill>
                  <a:srgbClr val="000000"/>
                </a:solidFill>
                <a:effectLst/>
                <a:latin typeface="-apple-system"/>
              </a:rPr>
              <a:t>Legality and Permissions</a:t>
            </a:r>
            <a:r>
              <a:rPr lang="en-US" altLang="zh-CN" sz="1400" b="0" i="0" dirty="0">
                <a:solidFill>
                  <a:srgbClr val="000000"/>
                </a:solidFill>
                <a:effectLst/>
                <a:latin typeface="-apple-system"/>
              </a:rPr>
              <a:t>: Accessing data through an API is typically sanctioned by the service provider, and the terms of use are clearly stated.</a:t>
            </a:r>
          </a:p>
        </p:txBody>
      </p:sp>
      <p:sp>
        <p:nvSpPr>
          <p:cNvPr id="7" name="文本框 6">
            <a:extLst>
              <a:ext uri="{FF2B5EF4-FFF2-40B4-BE49-F238E27FC236}">
                <a16:creationId xmlns:a16="http://schemas.microsoft.com/office/drawing/2014/main" id="{B8385F83-088D-A627-E13F-6AECE7D285A1}"/>
              </a:ext>
            </a:extLst>
          </p:cNvPr>
          <p:cNvSpPr txBox="1"/>
          <p:nvPr/>
        </p:nvSpPr>
        <p:spPr>
          <a:xfrm>
            <a:off x="6250832" y="2767890"/>
            <a:ext cx="4539574" cy="3539430"/>
          </a:xfrm>
          <a:prstGeom prst="rect">
            <a:avLst/>
          </a:prstGeom>
          <a:noFill/>
        </p:spPr>
        <p:txBody>
          <a:bodyPr wrap="square">
            <a:spAutoFit/>
          </a:bodyPr>
          <a:lstStyle/>
          <a:p>
            <a:pPr algn="l"/>
            <a:r>
              <a:rPr lang="en-US" altLang="zh-CN" sz="1400" b="1" i="0" dirty="0">
                <a:solidFill>
                  <a:srgbClr val="000000"/>
                </a:solidFill>
                <a:effectLst/>
                <a:latin typeface="-apple-system"/>
              </a:rPr>
              <a:t>Web Scraping</a:t>
            </a:r>
          </a:p>
          <a:p>
            <a:pPr algn="l"/>
            <a:endParaRPr lang="en-US" altLang="zh-CN" sz="1400" b="1" i="0" dirty="0">
              <a:solidFill>
                <a:srgbClr val="000000"/>
              </a:solidFill>
              <a:effectLst/>
              <a:latin typeface="-apple-system"/>
            </a:endParaRPr>
          </a:p>
          <a:p>
            <a:pPr algn="l">
              <a:buFont typeface="Arial" panose="020B0604020202020204" pitchFamily="34" charset="0"/>
              <a:buChar char="•"/>
            </a:pPr>
            <a:r>
              <a:rPr lang="en-US" altLang="zh-CN" sz="1400" b="1" i="0" dirty="0">
                <a:solidFill>
                  <a:srgbClr val="000000"/>
                </a:solidFill>
                <a:effectLst/>
                <a:latin typeface="-apple-system"/>
              </a:rPr>
              <a:t>Flexibility</a:t>
            </a:r>
            <a:r>
              <a:rPr lang="en-US" altLang="zh-CN" sz="1400" b="0" i="0" dirty="0">
                <a:solidFill>
                  <a:srgbClr val="000000"/>
                </a:solidFill>
                <a:effectLst/>
                <a:latin typeface="-apple-system"/>
              </a:rPr>
              <a:t>: Scraping can access any data that is available on a web page, even if there is no API provided for that data.</a:t>
            </a:r>
          </a:p>
          <a:p>
            <a:pPr algn="l">
              <a:buFont typeface="Arial" panose="020B0604020202020204" pitchFamily="34" charset="0"/>
              <a:buChar char="•"/>
            </a:pPr>
            <a:r>
              <a:rPr lang="en-US" altLang="zh-CN" sz="1400" b="1" i="0" dirty="0">
                <a:solidFill>
                  <a:srgbClr val="000000"/>
                </a:solidFill>
                <a:effectLst/>
                <a:latin typeface="-apple-system"/>
              </a:rPr>
              <a:t>Complexity</a:t>
            </a:r>
            <a:r>
              <a:rPr lang="en-US" altLang="zh-CN" sz="1400" b="0" i="0" dirty="0">
                <a:solidFill>
                  <a:srgbClr val="000000"/>
                </a:solidFill>
                <a:effectLst/>
                <a:latin typeface="-apple-system"/>
              </a:rPr>
              <a:t>: Scraping requires more effort to handle the parsing of HTML and to maintain the scraper if the website layout changes.</a:t>
            </a:r>
          </a:p>
          <a:p>
            <a:pPr algn="l">
              <a:buFont typeface="Arial" panose="020B0604020202020204" pitchFamily="34" charset="0"/>
              <a:buChar char="•"/>
            </a:pPr>
            <a:r>
              <a:rPr lang="en-US" altLang="zh-CN" sz="1400" b="1" i="0" dirty="0">
                <a:solidFill>
                  <a:srgbClr val="000000"/>
                </a:solidFill>
                <a:effectLst/>
                <a:latin typeface="-apple-system"/>
              </a:rPr>
              <a:t>Effort</a:t>
            </a:r>
            <a:r>
              <a:rPr lang="en-US" altLang="zh-CN" sz="1400" b="0" i="0" dirty="0">
                <a:solidFill>
                  <a:srgbClr val="000000"/>
                </a:solidFill>
                <a:effectLst/>
                <a:latin typeface="-apple-system"/>
              </a:rPr>
              <a:t>: You may need to handle issues like pagination, session management, and dynamically loaded content through JavaScript when scraping.</a:t>
            </a:r>
          </a:p>
          <a:p>
            <a:pPr algn="l">
              <a:buFont typeface="Arial" panose="020B0604020202020204" pitchFamily="34" charset="0"/>
              <a:buChar char="•"/>
            </a:pPr>
            <a:r>
              <a:rPr lang="en-US" altLang="zh-CN" sz="1400" b="1" i="0" dirty="0">
                <a:solidFill>
                  <a:srgbClr val="000000"/>
                </a:solidFill>
                <a:effectLst/>
                <a:latin typeface="-apple-system"/>
              </a:rPr>
              <a:t>Potential for Disruption</a:t>
            </a:r>
            <a:r>
              <a:rPr lang="en-US" altLang="zh-CN" sz="1400" b="0" i="0" dirty="0">
                <a:solidFill>
                  <a:srgbClr val="000000"/>
                </a:solidFill>
                <a:effectLst/>
                <a:latin typeface="-apple-system"/>
              </a:rPr>
              <a:t>: Scraping can put a load on the website’s server and can potentially violate a website’s terms of service.</a:t>
            </a:r>
          </a:p>
          <a:p>
            <a:pPr algn="l">
              <a:buFont typeface="Arial" panose="020B0604020202020204" pitchFamily="34" charset="0"/>
              <a:buChar char="•"/>
            </a:pPr>
            <a:r>
              <a:rPr lang="en-US" altLang="zh-CN" sz="1400" b="1" i="0" dirty="0">
                <a:solidFill>
                  <a:srgbClr val="000000"/>
                </a:solidFill>
                <a:effectLst/>
                <a:latin typeface="-apple-system"/>
              </a:rPr>
              <a:t>Legal and Ethical Considerations</a:t>
            </a:r>
            <a:r>
              <a:rPr lang="en-US" altLang="zh-CN" sz="1400" b="0" i="0" dirty="0">
                <a:solidFill>
                  <a:srgbClr val="000000"/>
                </a:solidFill>
                <a:effectLst/>
                <a:latin typeface="-apple-system"/>
              </a:rPr>
              <a:t>: There may be legal and ethical issues to consider when scraping websites, especially regarding data privacy, copyright, and terms of service.</a:t>
            </a:r>
          </a:p>
        </p:txBody>
      </p:sp>
    </p:spTree>
    <p:extLst>
      <p:ext uri="{BB962C8B-B14F-4D97-AF65-F5344CB8AC3E}">
        <p14:creationId xmlns:p14="http://schemas.microsoft.com/office/powerpoint/2010/main" val="1090780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57B6A-461E-62B7-FCF8-AA5EAB111C56}"/>
              </a:ext>
            </a:extLst>
          </p:cNvPr>
          <p:cNvSpPr>
            <a:spLocks noGrp="1"/>
          </p:cNvSpPr>
          <p:nvPr>
            <p:ph type="title"/>
          </p:nvPr>
        </p:nvSpPr>
        <p:spPr/>
        <p:txBody>
          <a:bodyPr/>
          <a:lstStyle/>
          <a:p>
            <a:r>
              <a:rPr lang="en-US" altLang="zh-CN" dirty="0"/>
              <a:t>Commercial Scraping tools:  </a:t>
            </a:r>
            <a:r>
              <a:rPr lang="en-US" altLang="zh-CN" dirty="0" err="1"/>
              <a:t>Octoparse</a:t>
            </a:r>
            <a:r>
              <a:rPr lang="en-US" altLang="zh-CN" dirty="0"/>
              <a:t> </a:t>
            </a:r>
            <a:endParaRPr lang="zh-CN" altLang="en-US" dirty="0"/>
          </a:p>
        </p:txBody>
      </p:sp>
      <p:pic>
        <p:nvPicPr>
          <p:cNvPr id="5" name="内容占位符 4">
            <a:extLst>
              <a:ext uri="{FF2B5EF4-FFF2-40B4-BE49-F238E27FC236}">
                <a16:creationId xmlns:a16="http://schemas.microsoft.com/office/drawing/2014/main" id="{347B127E-BB43-5A66-0765-778332B0A48B}"/>
              </a:ext>
            </a:extLst>
          </p:cNvPr>
          <p:cNvPicPr>
            <a:picLocks noGrp="1" noChangeAspect="1"/>
          </p:cNvPicPr>
          <p:nvPr>
            <p:ph idx="1"/>
          </p:nvPr>
        </p:nvPicPr>
        <p:blipFill>
          <a:blip r:embed="rId2"/>
          <a:stretch>
            <a:fillRect/>
          </a:stretch>
        </p:blipFill>
        <p:spPr>
          <a:xfrm>
            <a:off x="1330781" y="1825625"/>
            <a:ext cx="9530437" cy="4351338"/>
          </a:xfrm>
        </p:spPr>
      </p:pic>
    </p:spTree>
    <p:extLst>
      <p:ext uri="{BB962C8B-B14F-4D97-AF65-F5344CB8AC3E}">
        <p14:creationId xmlns:p14="http://schemas.microsoft.com/office/powerpoint/2010/main" val="22900602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1371</Words>
  <Application>Microsoft Office PowerPoint</Application>
  <PresentationFormat>宽屏</PresentationFormat>
  <Paragraphs>94</Paragraphs>
  <Slides>10</Slides>
  <Notes>1</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-apple-system</vt:lpstr>
      <vt:lpstr>等线</vt:lpstr>
      <vt:lpstr>等线 Light</vt:lpstr>
      <vt:lpstr>Arial</vt:lpstr>
      <vt:lpstr>Consolas</vt:lpstr>
      <vt:lpstr>Office 主题​​</vt:lpstr>
      <vt:lpstr>API and scraping</vt:lpstr>
      <vt:lpstr>What is the API</vt:lpstr>
      <vt:lpstr>Json (JavaScript Object Notation)</vt:lpstr>
      <vt:lpstr>What is the scraping</vt:lpstr>
      <vt:lpstr>HTML (HyperText Markup Language)</vt:lpstr>
      <vt:lpstr>PowerPoint 演示文稿</vt:lpstr>
      <vt:lpstr>PowerPoint 演示文稿</vt:lpstr>
      <vt:lpstr>API vs. Scraping</vt:lpstr>
      <vt:lpstr>Commercial Scraping tools:  Octoparse </vt:lpstr>
      <vt:lpstr>Python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and scraping</dc:title>
  <dc:creator>ZHOU Shu</dc:creator>
  <cp:lastModifiedBy>ZHOU Shu</cp:lastModifiedBy>
  <cp:revision>4</cp:revision>
  <dcterms:created xsi:type="dcterms:W3CDTF">2024-02-01T09:10:31Z</dcterms:created>
  <dcterms:modified xsi:type="dcterms:W3CDTF">2024-02-07T08:30:48Z</dcterms:modified>
</cp:coreProperties>
</file>