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6" r:id="rId32"/>
    <p:sldId id="287" r:id="rId33"/>
    <p:sldId id="288" r:id="rId34"/>
    <p:sldId id="285" r:id="rId35"/>
    <p:sldId id="290" r:id="rId36"/>
    <p:sldId id="291" r:id="rId37"/>
    <p:sldId id="292" r:id="rId38"/>
    <p:sldId id="305" r:id="rId39"/>
    <p:sldId id="306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2957-FCF5-490D-8D54-A8D6AF86FAFE}" type="datetimeFigureOut">
              <a:rPr lang="en-HK" smtClean="0"/>
              <a:t>23/10/2023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1BA0-77E6-4E43-81A5-A2D3929DDF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80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EDB-BBB0-41F8-B961-EB12E3B9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71DC-48EB-4C81-B6B5-10451C1E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4E6D-432C-4497-833A-F07FF27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57B0-910F-4027-88E6-D15C2D4FBAF0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15FE-CC17-48E6-9627-0F52F099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1BA8-3260-409C-A579-773EFC00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2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A5C-4E7B-4E8C-9179-28FF124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76F5-318D-4F84-B578-A3D3343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6A6C-8808-4DEA-820D-094B481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01A-4587-4CDD-86EA-E7950B4FBE19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D3F-94FB-4C3E-A437-7E38593D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E94F-A0E1-4C7B-B02E-10EF4C07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6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F48B-9A74-414B-9DEC-D7BA3D74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0A1-A1B0-4F22-8F2E-BC364533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5678-627F-4A6B-845C-51F5BE13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01B-F830-4545-8C6A-2D14A7B4CE87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44F5-5314-46A4-8C3F-4F14301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1830-13D5-425B-9AF1-EB24A24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42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D38-E321-41C4-8129-B89F7BE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DDA-7EAA-4935-865A-50581D0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DDF-F765-49F6-BF3B-A59CA5DB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9923-C09B-4DE3-9238-777DF3B9ABB2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673-2E19-44B5-9F34-07AD588D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A00F-CAE1-4AA7-877B-4702628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52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8C2-9B50-497A-B427-4AA4E9A7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EE00-457C-4987-9BC1-0C6D0067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CE4-8E66-4856-A53B-0ABDB56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4902-0AF6-44BA-90BF-39FD7938D13E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62E8-74E3-492D-8EB9-17817B3A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561-FA72-4349-AA9F-89D4CC8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4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7D5-D15F-4C5F-AC28-918A4C6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AE0C-8D6C-43A3-88D0-0BE3AD41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34A-B29D-4E2F-935D-399F0EA1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C140-1F1E-48B9-B533-747B7DCC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819-D2B4-455A-AC6E-A455BF90263C}" type="datetime1">
              <a:rPr lang="en-HK" smtClean="0"/>
              <a:t>23/10/2023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569E-E37F-4ACB-8212-7BBD115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3136-D393-4016-A8AD-2E7C668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7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07F-247E-4ACC-AB32-086C72A7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F39D-3269-4766-9B8F-9FB54AFF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593AC-A5D9-448C-9F1B-72F79F84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AC5F-42F6-4A22-B184-B785D573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1CD6-504B-455B-9C56-6D8F78C87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0A1A-6698-4F3C-B727-6B726DC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0817-94B7-4235-A3B7-34B6FE07338D}" type="datetime1">
              <a:rPr lang="en-HK" smtClean="0"/>
              <a:t>23/10/2023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6FAD-119A-4AEB-A448-7A9250A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5058-66B6-473B-A338-20DC33F9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93B-BA2C-4532-8AB1-63D79D99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48FE0-F5FC-4C57-97AA-64759B6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C1EE-E869-4954-8A20-EAC66F37D337}" type="datetime1">
              <a:rPr lang="en-HK" smtClean="0"/>
              <a:t>23/10/2023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D499-8529-4A7D-B83C-D4693A1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FAAF-B5A0-415A-9F7B-09561B4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9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B224-74FE-4122-9D00-22671192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0CB6-D53D-4963-BC31-24C0982EF183}" type="datetime1">
              <a:rPr lang="en-HK" smtClean="0"/>
              <a:t>23/10/2023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0779-9697-4A41-AB87-FA9B6395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CBE4-F12A-43F1-BDDE-BDAB84C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83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584D-54D3-493F-B42C-17EB09E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0EB-5729-453F-BDB4-CFCEA3DB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E864-FD2F-489C-9472-AD3D9939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A31A-CF85-413B-A783-DBE4D89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8FC8-BB44-4E21-AC7D-698B9EBE101A}" type="datetime1">
              <a:rPr lang="en-HK" smtClean="0"/>
              <a:t>23/10/2023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2118-A7E0-4E45-8C35-B60297E3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F3D9-144C-4041-BA2A-28DA647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60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015-B58A-43B5-B362-E96EA3B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3C82-F798-4C3C-AAC0-CDD5A2F5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554E-27E2-4859-A675-A7656549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56A9-DDD4-43BB-BE1A-B43D750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D4E2-39BD-4CFE-89CB-72C46458F6B0}" type="datetime1">
              <a:rPr lang="en-HK" smtClean="0"/>
              <a:t>23/10/2023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D81C-31D9-43B8-B1F2-F641089E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7709-1F1B-41A8-AE28-302F479A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8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0804-CC3D-4751-8AB9-91DB309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D504-C5DF-4B0A-A204-C83E9B03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CFF6-E5B8-4018-B295-38150BF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35B8-B709-484F-AA2C-BFD6BB66F2DE}" type="datetime1">
              <a:rPr lang="en-HK" smtClean="0"/>
              <a:t>23/10/2023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1188-A370-405F-BCA6-0A48FE7A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8072-E45B-4BA3-9C78-BF5A3FB1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sz="6700" b="1" dirty="0"/>
              <a:t>MSDM 5003 Lecture 7</a:t>
            </a:r>
            <a:br>
              <a:rPr lang="en-HK" dirty="0"/>
            </a:br>
            <a:r>
              <a:rPr lang="en-HK" sz="4400" dirty="0"/>
              <a:t>19 October 2023</a:t>
            </a:r>
            <a:br>
              <a:rPr lang="en-HK" dirty="0"/>
            </a:br>
            <a:r>
              <a:rPr lang="en-HK" b="1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145"/>
            <a:ext cx="9144000" cy="3303067"/>
          </a:xfrm>
        </p:spPr>
        <p:txBody>
          <a:bodyPr>
            <a:normAutofit/>
          </a:bodyPr>
          <a:lstStyle/>
          <a:p>
            <a:pPr algn="l"/>
            <a:r>
              <a:rPr lang="en-HK" dirty="0"/>
              <a:t>Outline:</a:t>
            </a:r>
          </a:p>
          <a:p>
            <a:pPr algn="l"/>
            <a:r>
              <a:rPr lang="en-HK" dirty="0"/>
              <a:t>1. Maximum variance formulation</a:t>
            </a:r>
          </a:p>
          <a:p>
            <a:pPr algn="l"/>
            <a:r>
              <a:rPr lang="en-HK" dirty="0"/>
              <a:t>2. Minimum error formulation</a:t>
            </a:r>
          </a:p>
          <a:p>
            <a:pPr algn="l"/>
            <a:r>
              <a:rPr lang="en-HK" dirty="0"/>
              <a:t>3. Applications of PCA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compression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pre-processing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visualization</a:t>
            </a:r>
          </a:p>
          <a:p>
            <a:pPr algn="l"/>
            <a:r>
              <a:rPr lang="en-HK" dirty="0"/>
              <a:t>4. Application to portfolio management in finance</a:t>
            </a:r>
          </a:p>
          <a:p>
            <a:pPr algn="l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D913-4260-4743-A3E5-7D114E44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38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42410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consider the unconstrained maximization of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 to zero,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Multiplying both sides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summing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 making use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  <a:blipFill>
                <a:blip r:embed="rId2"/>
                <a:stretch>
                  <a:fillRect l="-884" t="-1615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1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11</a:t>
            </a:fld>
            <a:endParaRPr lang="en-HK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for projection onto an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subspace, the variance is maximized when the data points are projected onto the space spanned by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principal components, which are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corresponding to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largest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subspace is called the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subspace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may interpret the projection of a data point onto this maximum variance subspace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most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descriptive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data point.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blipFill>
                <a:blip r:embed="rId2"/>
                <a:stretch>
                  <a:fillRect l="-1481" t="-886" r="-494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2DF81EF-4C9D-4390-BA7C-2FE49CE8A3BE}"/>
              </a:ext>
            </a:extLst>
          </p:cNvPr>
          <p:cNvGrpSpPr/>
          <p:nvPr/>
        </p:nvGrpSpPr>
        <p:grpSpPr>
          <a:xfrm>
            <a:off x="6882572" y="1298261"/>
            <a:ext cx="5136620" cy="5203965"/>
            <a:chOff x="6960953" y="1298261"/>
            <a:chExt cx="5136620" cy="5203965"/>
          </a:xfrm>
        </p:grpSpPr>
        <p:pic>
          <p:nvPicPr>
            <p:cNvPr id="2107" name="Picture 1">
              <a:extLst>
                <a:ext uri="{FF2B5EF4-FFF2-40B4-BE49-F238E27FC236}">
                  <a16:creationId xmlns:a16="http://schemas.microsoft.com/office/drawing/2014/main" id="{102393C8-7CD2-436C-8283-D41991886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9018" y="1298261"/>
              <a:ext cx="4587240" cy="249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">
              <a:extLst>
                <a:ext uri="{FF2B5EF4-FFF2-40B4-BE49-F238E27FC236}">
                  <a16:creationId xmlns:a16="http://schemas.microsoft.com/office/drawing/2014/main" id="{1E8270D0-C5EC-4AE4-9B95-A969FE556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0953" y="4009868"/>
              <a:ext cx="4587240" cy="2492358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D5F1D7-368D-4FA1-B958-FBF059E73585}"/>
                </a:ext>
              </a:extLst>
            </p:cNvPr>
            <p:cNvCxnSpPr/>
            <p:nvPr/>
          </p:nvCxnSpPr>
          <p:spPr>
            <a:xfrm flipV="1">
              <a:off x="8715017" y="2178798"/>
              <a:ext cx="1548765" cy="4540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078CB7-7D56-44E9-BCD8-B8A8AC1DCF6C}"/>
                </a:ext>
              </a:extLst>
            </p:cNvPr>
            <p:cNvCxnSpPr/>
            <p:nvPr/>
          </p:nvCxnSpPr>
          <p:spPr>
            <a:xfrm flipH="1" flipV="1">
              <a:off x="9435558" y="2079365"/>
              <a:ext cx="177800" cy="6070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gonal Stripe 57">
              <a:extLst>
                <a:ext uri="{FF2B5EF4-FFF2-40B4-BE49-F238E27FC236}">
                  <a16:creationId xmlns:a16="http://schemas.microsoft.com/office/drawing/2014/main" id="{98B1DEE1-4516-46C8-B4C9-829C5586253C}"/>
                </a:ext>
              </a:extLst>
            </p:cNvPr>
            <p:cNvSpPr/>
            <p:nvPr/>
          </p:nvSpPr>
          <p:spPr>
            <a:xfrm rot="12498478">
              <a:off x="9217753" y="2084023"/>
              <a:ext cx="791210" cy="788670"/>
            </a:xfrm>
            <a:prstGeom prst="diagStripe">
              <a:avLst>
                <a:gd name="adj" fmla="val 86247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A5561740-9661-4A0E-BE21-957BBC340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27352">
              <a:off x="8743561" y="2546819"/>
              <a:ext cx="1911809" cy="47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9D415EB-951F-4F99-AC6F-16C5D973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334213">
              <a:off x="7791773" y="2415391"/>
              <a:ext cx="1170158" cy="69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Diagonal Stripe 60">
              <a:extLst>
                <a:ext uri="{FF2B5EF4-FFF2-40B4-BE49-F238E27FC236}">
                  <a16:creationId xmlns:a16="http://schemas.microsoft.com/office/drawing/2014/main" id="{4DC78F28-4999-40A0-BBA1-4286D9F56F91}"/>
                </a:ext>
              </a:extLst>
            </p:cNvPr>
            <p:cNvSpPr/>
            <p:nvPr/>
          </p:nvSpPr>
          <p:spPr>
            <a:xfrm rot="18069732">
              <a:off x="8715660" y="2377263"/>
              <a:ext cx="328295" cy="353060"/>
            </a:xfrm>
            <a:prstGeom prst="diagStripe">
              <a:avLst>
                <a:gd name="adj" fmla="val 56915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E15B00-ED22-4753-9321-0DA606346542}"/>
                </a:ext>
              </a:extLst>
            </p:cNvPr>
            <p:cNvCxnSpPr/>
            <p:nvPr/>
          </p:nvCxnSpPr>
          <p:spPr>
            <a:xfrm flipV="1">
              <a:off x="9129676" y="4575175"/>
              <a:ext cx="920115" cy="9525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iagonal Stripe 64">
              <a:extLst>
                <a:ext uri="{FF2B5EF4-FFF2-40B4-BE49-F238E27FC236}">
                  <a16:creationId xmlns:a16="http://schemas.microsoft.com/office/drawing/2014/main" id="{F8E08F54-05F8-4F50-AC36-14F00747AA98}"/>
                </a:ext>
              </a:extLst>
            </p:cNvPr>
            <p:cNvSpPr/>
            <p:nvPr/>
          </p:nvSpPr>
          <p:spPr>
            <a:xfrm rot="21383466">
              <a:off x="9129645" y="4734155"/>
              <a:ext cx="619760" cy="546735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9">
              <a:extLst>
                <a:ext uri="{FF2B5EF4-FFF2-40B4-BE49-F238E27FC236}">
                  <a16:creationId xmlns:a16="http://schemas.microsoft.com/office/drawing/2014/main" id="{695E69D3-EEC8-4713-B441-00873AFAE2D6}"/>
                </a:ext>
              </a:extLst>
            </p:cNvPr>
            <p:cNvSpPr txBox="1"/>
            <p:nvPr/>
          </p:nvSpPr>
          <p:spPr>
            <a:xfrm>
              <a:off x="9815873" y="4098763"/>
              <a:ext cx="2281700" cy="39717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HK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lang="en-HK" b="1" baseline="-250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118FB9A-1566-49F5-9DC8-69D749BB96A0}"/>
                </a:ext>
              </a:extLst>
            </p:cNvPr>
            <p:cNvSpPr/>
            <p:nvPr/>
          </p:nvSpPr>
          <p:spPr>
            <a:xfrm>
              <a:off x="8481067" y="1783485"/>
              <a:ext cx="1496643" cy="1336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0E14C45-C552-4A3C-A44D-039BF38E823B}"/>
                </a:ext>
              </a:extLst>
            </p:cNvPr>
            <p:cNvSpPr/>
            <p:nvPr/>
          </p:nvSpPr>
          <p:spPr>
            <a:xfrm>
              <a:off x="8412471" y="4479280"/>
              <a:ext cx="1496643" cy="1664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6C10994C-AD7F-472F-B780-9A43E6CC8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20968">
              <a:off x="8316289" y="4619067"/>
              <a:ext cx="1826199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3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12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real symmetric matrix, the eigenvectors of different eigenvalues are orthogonal.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u="sng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u="sng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eigenvectors corresponding to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Then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Considering the transpose of the first equation,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blipFill>
                <a:blip r:embed="rId2"/>
                <a:stretch>
                  <a:fillRect l="-822" t="-370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13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symmetric,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Hence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arrive at the orthogonality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Requiring that the eigenvectors are normalized,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say that the eigenvectors are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标準正交</a:t>
                </a:r>
                <a:r>
                  <a:rPr lang="en-US" altLang="zh-TW" sz="240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),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both orthogonal and normalized.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blipFill>
                <a:blip r:embed="rId2"/>
                <a:stretch>
                  <a:fillRect l="-822" t="-753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14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/>
                  <a:t> respectively, and summing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dummy indices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the first summation,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1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Hence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arrive at the orthogonality condition: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blipFill>
                <a:blip r:embed="rId2"/>
                <a:stretch>
                  <a:fillRect l="-822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7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16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All vectors in the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space can be expressed as a linear combination of the eigenvectors. We say that the eigenvectors form a complete set. Hence for all </a:t>
                </a:r>
                <a:r>
                  <a:rPr lang="en-US" sz="2400" b="1" dirty="0"/>
                  <a:t>x</a:t>
                </a:r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using the orthonormality condition,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blipFill>
                <a:blip r:embed="rId2"/>
                <a:stretch>
                  <a:fillRect l="-82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8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17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arbitrary, this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completeness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完整性</a:t>
                </a:r>
                <a:r>
                  <a:rPr lang="en-US" altLang="zh-TW" sz="2400" dirty="0"/>
                  <a:t>)</a:t>
                </a:r>
                <a:r>
                  <a:rPr lang="en-US" altLang="zh-TW" sz="2000" dirty="0"/>
                  <a:t> </a:t>
                </a:r>
                <a:r>
                  <a:rPr lang="en-US" sz="2400" dirty="0"/>
                  <a:t>condition.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blipFill>
                <a:blip r:embed="rId2"/>
                <a:stretch>
                  <a:fillRect l="-877" t="-977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3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1.6 Unitary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18</a:t>
            </a:fld>
            <a:endParaRPr lang="en-HK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Consider the matrix formed by pooling the eigenvectors together.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Then the orthonormality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completeness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said to be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unitary </a:t>
                </a:r>
                <a:r>
                  <a:rPr lang="en-US" sz="2400" dirty="0"/>
                  <a:t>(</a:t>
                </a:r>
                <a:r>
                  <a:rPr lang="zh-CN" altLang="en-US" sz="2400" dirty="0"/>
                  <a:t>酉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blipFill>
                <a:blip r:embed="rId2"/>
                <a:stretch>
                  <a:fillRect l="-822" t="-926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5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1.7 Matrix Diagonalization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Writing the eigenvalues and eigenvectors of the covariance matrix in a single expression,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Introducing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Note that the unitarity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dirty="0"/>
                  <a:t>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process of transforming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</a:t>
                </a:r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matrix diagonalization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对角化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blipFill>
                <a:blip r:embed="rId2"/>
                <a:stretch>
                  <a:fillRect l="-822" t="-948" r="-603" b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8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50"/>
            <a:ext cx="914400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Principal Component Analysis</a:t>
            </a:r>
            <a:r>
              <a:rPr lang="en-HK" sz="5400" b="1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96" y="1573732"/>
            <a:ext cx="11039302" cy="10530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many information processing tasks, a small number of 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degrees of freedom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is embedded in a high dimensional space. </a:t>
            </a: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A0BD-A4A6-47EA-9712-3AD1CA14E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54592"/>
            <a:ext cx="5943600" cy="1948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58352-F7F1-445B-AED8-E145CD1BA424}"/>
              </a:ext>
            </a:extLst>
          </p:cNvPr>
          <p:cNvSpPr txBox="1"/>
          <p:nvPr/>
        </p:nvSpPr>
        <p:spPr>
          <a:xfrm>
            <a:off x="371302" y="4368150"/>
            <a:ext cx="11532523" cy="186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the above example, the degrees of freedom correspond to the horizontal displacement, vertical displacement, and the rotations, although the image has 10</a:t>
            </a:r>
            <a:r>
              <a:rPr lang="en-US" sz="24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pixels.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PCA is a common technique to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extract low dimension features from high-dimensional data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There are two formulations of PCA.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3BB3-465D-4D82-8976-A4440AA6B5F2}"/>
              </a:ext>
            </a:extLst>
          </p:cNvPr>
          <p:cNvSpPr txBox="1"/>
          <p:nvPr/>
        </p:nvSpPr>
        <p:spPr>
          <a:xfrm>
            <a:off x="410096" y="6334150"/>
            <a:ext cx="8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Bishop CM (2006)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Pattern Recognition and Machine Learning.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Springer. Chapter 12.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40A4E-B7D5-4708-A45A-02CF68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518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Eigenvector Properties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Orthonormality: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Completeness: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Unitarity: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Matrix diagonalization: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𝐔𝐋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blipFill>
                <a:blip r:embed="rId2"/>
                <a:stretch>
                  <a:fillRect t="-592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3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the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21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data set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data points,</a:t>
                </a:r>
              </a:p>
              <a:p>
                <a:r>
                  <a:rPr lang="en-US" sz="2400" dirty="0"/>
                  <a:t>Calculate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covariance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largest eigenvalues and their corresponding eigenvectors.</a:t>
                </a:r>
              </a:p>
              <a:p>
                <a:r>
                  <a:rPr lang="en-US" sz="2400" dirty="0"/>
                  <a:t>The projection of a data point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onto the principal subspace is given by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𝑃𝐶𝐴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the normalized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blipFill>
                <a:blip r:embed="rId2"/>
                <a:stretch>
                  <a:fillRect l="-822" t="-11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7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 Minimum Error Formulation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2.1 The Approximation</a:t>
                </a:r>
                <a:endParaRPr lang="en-US" sz="2400" dirty="0"/>
              </a:p>
              <a:p>
                <a:r>
                  <a:rPr lang="en-US" sz="2400" dirty="0"/>
                  <a:t>In this formulation, the goal is to minimize the projection error.</a:t>
                </a:r>
              </a:p>
              <a:p>
                <a:r>
                  <a:rPr lang="en-US" sz="2400" dirty="0"/>
                  <a:t>To do this, we introduce a complete orthonormal set of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basis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that satisfy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Because this basis is complete, each data point can be represented exactly by a linear combination of the basis vectors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blipFill>
                <a:blip r:embed="rId2"/>
                <a:stretch>
                  <a:fillRect l="-822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5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Rotation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23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corresponds to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rotation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coordinate system to a new system defined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the original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components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now replaced by an equivalent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Taking the inner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the orthonormality property, we obtain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blipFill>
                <a:blip r:embed="rId2"/>
                <a:stretch>
                  <a:fillRect l="-822" t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5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Approximation Goal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approximate this data point using a representation with a restricted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of variables corresponding to a projection onto a lower-dimensional subspace.</a:t>
                </a:r>
              </a:p>
              <a:p>
                <a:r>
                  <a:rPr lang="en-US" sz="2400" dirty="0"/>
                  <a:t>Consider the approximation: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blipFill>
                <a:blip r:embed="rId2"/>
                <a:stretch>
                  <a:fillRect l="-822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3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minimize the distortion 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 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 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blipFill>
                <a:blip r:embed="rId2"/>
                <a:stretch>
                  <a:fillRect l="-822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6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blipFill>
                <a:blip r:embed="rId2"/>
                <a:stretch>
                  <a:fillRect l="-822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8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Displacement Vector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27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Substituting these results into the expression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displacement vector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lies in the space orthogonal to the principal subspace, because it is a linear combination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+1, ... , 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Therefore, the expression of the distortion 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blipFill>
                <a:blip r:embed="rId2"/>
                <a:stretch>
                  <a:fillRect l="-822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1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Terms of 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Covariance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 matrix form involving the covariance matrix,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blipFill>
                <a:blip r:embed="rId2"/>
                <a:stretch>
                  <a:fillRect l="-822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Minimizing the Distortion Measure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the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introduce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consider the unconstrained maximization of the </a:t>
                </a:r>
                <a:r>
                  <a:rPr lang="en-US" sz="2400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blipFill>
                <a:blip r:embed="rId2"/>
                <a:stretch>
                  <a:fillRect l="-822" t="-714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 fontScale="90000"/>
          </a:bodyPr>
          <a:lstStyle/>
          <a:p>
            <a:r>
              <a:rPr lang="en-HK" sz="5400" b="1" dirty="0"/>
              <a:t>13.1 Maximum Variance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1.1 The Covariance Matrix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 data set of observations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variable.</a:t>
                </a:r>
                <a:endParaRPr lang="en-HK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</a:rPr>
                  <a:t>Goal: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</a:rPr>
                  <a:t>Project</a:t>
                </a:r>
                <a:r>
                  <a:rPr lang="en-US" dirty="0">
                    <a:effectLst/>
                    <a:ea typeface="DengXian" panose="02010600030101010101" pitchFamily="2" charset="-122"/>
                  </a:rPr>
                  <a:t> the data onto an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-dimensional space with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 while maximizing the variance of the projected data.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  <a:blipFill>
                <a:blip r:embed="rId2"/>
                <a:stretch>
                  <a:fillRect l="-794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95DA8DB-4ED2-4FD2-8C0D-3EE85D3EC0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37" y="4017747"/>
            <a:ext cx="5943600" cy="27711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E61D8-97C9-4A3B-8F02-220C7265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95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Result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Hence the distortion measure is minimum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equal to the eigenvectors having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 eigenvalues defining the principal subspace have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eigenvalues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blipFill>
                <a:blip r:embed="rId2"/>
                <a:stretch>
                  <a:fillRect l="-822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2.3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31</a:t>
            </a:fld>
            <a:endParaRPr lang="en-HK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22A381-2FD6-4DF2-87C4-890885688B89}"/>
              </a:ext>
            </a:extLst>
          </p:cNvPr>
          <p:cNvGrpSpPr/>
          <p:nvPr/>
        </p:nvGrpSpPr>
        <p:grpSpPr>
          <a:xfrm>
            <a:off x="1479561" y="1939762"/>
            <a:ext cx="4386263" cy="2386013"/>
            <a:chOff x="1479561" y="1939762"/>
            <a:chExt cx="4386263" cy="2386013"/>
          </a:xfrm>
        </p:grpSpPr>
        <p:pic>
          <p:nvPicPr>
            <p:cNvPr id="3074" name="Picture 38">
              <a:extLst>
                <a:ext uri="{FF2B5EF4-FFF2-40B4-BE49-F238E27FC236}">
                  <a16:creationId xmlns:a16="http://schemas.microsoft.com/office/drawing/2014/main" id="{38EC0182-0ACB-4EEB-82E9-2F83CE57A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1479561" y="1939762"/>
              <a:ext cx="4386263" cy="2386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4E5369-B35E-4D2A-881F-D7B800DA45B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851170" y="2623599"/>
              <a:ext cx="2323148" cy="6810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E1F02B-8825-42D5-B021-4C1FE85353AF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3797147" y="2559142"/>
              <a:ext cx="266700" cy="9105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AB07BE-615D-45F7-9292-7B009CB1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96" y="2363852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Text Box 32">
              <a:extLst>
                <a:ext uri="{FF2B5EF4-FFF2-40B4-BE49-F238E27FC236}">
                  <a16:creationId xmlns:a16="http://schemas.microsoft.com/office/drawing/2014/main" id="{9D7759BE-2335-4767-9FDE-CDE61C2A06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4526312">
              <a:off x="2197094" y="3039296"/>
              <a:ext cx="781050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Diagonal Stripe 15">
              <a:extLst>
                <a:ext uri="{FF2B5EF4-FFF2-40B4-BE49-F238E27FC236}">
                  <a16:creationId xmlns:a16="http://schemas.microsoft.com/office/drawing/2014/main" id="{10BB3037-0D56-476F-9B86-DB73BBA2EF96}"/>
                </a:ext>
              </a:extLst>
            </p:cNvPr>
            <p:cNvSpPr>
              <a:spLocks noChangeAspect="1"/>
            </p:cNvSpPr>
            <p:nvPr/>
          </p:nvSpPr>
          <p:spPr>
            <a:xfrm rot="18069732">
              <a:off x="2794893" y="2990854"/>
              <a:ext cx="492443" cy="529590"/>
            </a:xfrm>
            <a:prstGeom prst="diagStripe">
              <a:avLst>
                <a:gd name="adj" fmla="val 69971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896D53-C5D4-4B44-BC0D-B35ECC55EA96}"/>
              </a:ext>
            </a:extLst>
          </p:cNvPr>
          <p:cNvGrpSpPr/>
          <p:nvPr/>
        </p:nvGrpSpPr>
        <p:grpSpPr>
          <a:xfrm>
            <a:off x="5961900" y="1955421"/>
            <a:ext cx="4386263" cy="2386013"/>
            <a:chOff x="5961900" y="1955421"/>
            <a:chExt cx="4386263" cy="2386013"/>
          </a:xfrm>
        </p:grpSpPr>
        <p:pic>
          <p:nvPicPr>
            <p:cNvPr id="3073" name="Picture 39">
              <a:extLst>
                <a:ext uri="{FF2B5EF4-FFF2-40B4-BE49-F238E27FC236}">
                  <a16:creationId xmlns:a16="http://schemas.microsoft.com/office/drawing/2014/main" id="{00CCC8ED-B363-4498-B504-4EF29C6F1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5961900" y="1955421"/>
              <a:ext cx="4386263" cy="238601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EFE4F6-28C5-4062-9BD0-3D4E337FB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4886" y="2401979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6D9608-3EEB-4203-9F2E-A38F1CD9544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758097" y="2263873"/>
              <a:ext cx="1380173" cy="1428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21">
              <a:extLst>
                <a:ext uri="{FF2B5EF4-FFF2-40B4-BE49-F238E27FC236}">
                  <a16:creationId xmlns:a16="http://schemas.microsoft.com/office/drawing/2014/main" id="{C163D2B2-5E3E-40AE-B193-D25A04FC270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2784041">
              <a:off x="7106827" y="3517598"/>
              <a:ext cx="888206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Larger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75CA4125-AE6C-4EEB-8403-05CA348837FB}"/>
                </a:ext>
              </a:extLst>
            </p:cNvPr>
            <p:cNvSpPr>
              <a:spLocks noChangeAspect="1"/>
            </p:cNvSpPr>
            <p:nvPr/>
          </p:nvSpPr>
          <p:spPr>
            <a:xfrm rot="15953460">
              <a:off x="7589538" y="3289024"/>
              <a:ext cx="595313" cy="525780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4CE2A9-2850-470E-87CF-B99040D8888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083763" y="2652148"/>
              <a:ext cx="644843" cy="6534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3">
              <a:extLst>
                <a:ext uri="{FF2B5EF4-FFF2-40B4-BE49-F238E27FC236}">
                  <a16:creationId xmlns:a16="http://schemas.microsoft.com/office/drawing/2014/main" id="{9D429F1D-BCA8-4ACE-B64C-323259D351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74375" y="2239404"/>
              <a:ext cx="2147065" cy="42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kumimoji="0" lang="en-US" altLang="en-US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 Applications of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32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103868-46A4-430B-B8D2-0C4FB72471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68" y="2253236"/>
            <a:ext cx="9845064" cy="30218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6AC580-C7C5-48DC-9227-110D5835313C}"/>
              </a:ext>
            </a:extLst>
          </p:cNvPr>
          <p:cNvSpPr txBox="1"/>
          <p:nvPr/>
        </p:nvSpPr>
        <p:spPr>
          <a:xfrm>
            <a:off x="1173468" y="1653345"/>
            <a:ext cx="914400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3.1 Data Compression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9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33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A5692-711C-4185-B4E7-DD30012E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30" y="4320521"/>
            <a:ext cx="6457997" cy="233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70863-46CE-44E6-B56F-CB894F4871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86" y="35389"/>
            <a:ext cx="8205847" cy="3452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/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Reconstruction</m:t>
                      </m:r>
                      <m: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79AEB2-D1C0-4469-B938-AED7B21B49AD}"/>
              </a:ext>
            </a:extLst>
          </p:cNvPr>
          <p:cNvSpPr/>
          <p:nvPr/>
        </p:nvSpPr>
        <p:spPr>
          <a:xfrm>
            <a:off x="9115125" y="2772076"/>
            <a:ext cx="882458" cy="250257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81A83-C3DB-4DFD-A35D-0BCF839EA738}"/>
              </a:ext>
            </a:extLst>
          </p:cNvPr>
          <p:cNvSpPr/>
          <p:nvPr/>
        </p:nvSpPr>
        <p:spPr>
          <a:xfrm>
            <a:off x="1905802" y="3011102"/>
            <a:ext cx="8091781" cy="182886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6BF35-B04B-483F-ACF8-3AB4235DA70D}"/>
              </a:ext>
            </a:extLst>
          </p:cNvPr>
          <p:cNvSpPr/>
          <p:nvPr/>
        </p:nvSpPr>
        <p:spPr>
          <a:xfrm>
            <a:off x="1896177" y="3173127"/>
            <a:ext cx="4023361" cy="202140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3.2 Data Pre-processing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goal is not dimensionality reduction but rather the transformation of a data set in order to standardize certain of its properties.</a:t>
                </a:r>
              </a:p>
              <a:p>
                <a:r>
                  <a:rPr lang="en-US" sz="2400" dirty="0"/>
                  <a:t>For data with inputs with a wide range of magnitudes, a common way to standardize the data is by using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correlation matrix</a:t>
                </a:r>
                <a:r>
                  <a:rPr lang="en-US" sz="2400" dirty="0"/>
                  <a:t>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offers another way to standardize the data.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Then we define,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 transformed value given by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It is easily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has a zero mean.</a:t>
                </a:r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blipFill>
                <a:blip r:embed="rId2"/>
                <a:stretch>
                  <a:fillRect l="-822" t="-983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13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Data Whitening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35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covariance,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𝐒𝐔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operation is known as </a:t>
                </a:r>
                <a:r>
                  <a:rPr lang="en-HK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whitening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:r>
                  <a:rPr lang="en-HK" sz="2400" dirty="0" err="1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data.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Google: Data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preprocessing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whitening or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in python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blipFill>
                <a:blip r:embed="rId2"/>
                <a:stretch>
                  <a:fillRect l="-822" t="-15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8">
            <a:extLst>
              <a:ext uri="{FF2B5EF4-FFF2-40B4-BE49-F238E27FC236}">
                <a16:creationId xmlns:a16="http://schemas.microsoft.com/office/drawing/2014/main" id="{699B24A0-6F58-4BA3-9C67-06153C3D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68" y="3762677"/>
            <a:ext cx="7132664" cy="30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52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3.3 Data Visualization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36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projected onto a two-dimensional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principal subspace.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plotted at Cartesian coordinates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blipFill>
                <a:blip r:embed="rId2"/>
                <a:stretch>
                  <a:fillRect l="-822" t="-49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46C31A-F3E0-4D2C-B218-E0056A1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54" y="2277922"/>
            <a:ext cx="8408891" cy="42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254927"/>
            <a:ext cx="11554691" cy="917024"/>
          </a:xfrm>
        </p:spPr>
        <p:txBody>
          <a:bodyPr>
            <a:noAutofit/>
          </a:bodyPr>
          <a:lstStyle/>
          <a:p>
            <a:r>
              <a:rPr lang="en-US" sz="44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 Application to Portfolio Management in Finance</a:t>
            </a:r>
            <a:r>
              <a:rPr lang="en-US" sz="4400" b="1" baseline="30000" dirty="0"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HK" sz="44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37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91100"/>
            <a:ext cx="111217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4.1 Principal Portfolios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reduce risks, investments are organized in </a:t>
            </a:r>
            <a:r>
              <a:rPr lang="en-US" sz="2400" dirty="0">
                <a:solidFill>
                  <a:srgbClr val="FF0000"/>
                </a:solidFill>
              </a:rPr>
              <a:t>portfolios</a:t>
            </a:r>
            <a:r>
              <a:rPr lang="en-US" sz="2400" dirty="0"/>
              <a:t> consisting of a collection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Diversification of risks </a:t>
            </a:r>
            <a:r>
              <a:rPr lang="en-US" sz="2400" dirty="0"/>
              <a:t>becomes important after the 2008 financial crisis.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Securities that have </a:t>
            </a:r>
            <a:r>
              <a:rPr lang="en-US" sz="2400" dirty="0">
                <a:solidFill>
                  <a:srgbClr val="FF0000"/>
                </a:solidFill>
              </a:rPr>
              <a:t>low correlations </a:t>
            </a:r>
            <a:r>
              <a:rPr lang="en-US" sz="2400" dirty="0"/>
              <a:t>or even negative correlations could eliminate some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the </a:t>
            </a:r>
            <a:r>
              <a:rPr lang="en-US" sz="2400" dirty="0">
                <a:solidFill>
                  <a:srgbClr val="FF0000"/>
                </a:solidFill>
              </a:rPr>
              <a:t>covariance or correlation matrix </a:t>
            </a:r>
            <a:r>
              <a:rPr lang="en-US" sz="2400" dirty="0"/>
              <a:t>of the returns of a set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eigenvectors</a:t>
            </a:r>
            <a:r>
              <a:rPr lang="en-US" sz="2400" dirty="0"/>
              <a:t> of PCA describe how a number of security returns are correlated.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prices are driven by external inputs, the prices of the securities belonging to an eigenvector </a:t>
            </a:r>
            <a:r>
              <a:rPr lang="en-US" sz="2400" dirty="0">
                <a:solidFill>
                  <a:srgbClr val="FF0000"/>
                </a:solidFill>
              </a:rPr>
              <a:t>move together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 the orthogonality of eigenvectors, the price movements of different eigenvectors are </a:t>
            </a:r>
            <a:r>
              <a:rPr lang="en-US" sz="2400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, each being driven a particular source of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Investments according to the PCA eigenvectors are called </a:t>
            </a:r>
            <a:r>
              <a:rPr lang="en-US" sz="2400" dirty="0">
                <a:solidFill>
                  <a:srgbClr val="FF0000"/>
                </a:solidFill>
              </a:rPr>
              <a:t>principal portfolios</a:t>
            </a:r>
            <a:r>
              <a:rPr lang="en-US" sz="24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075B2-943D-2659-BD88-BEE7DEE6FE98}"/>
              </a:ext>
            </a:extLst>
          </p:cNvPr>
          <p:cNvSpPr txBox="1"/>
          <p:nvPr/>
        </p:nvSpPr>
        <p:spPr>
          <a:xfrm>
            <a:off x="410096" y="6334150"/>
            <a:ext cx="977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Yang, Libin (2015)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 Application of Principal Component Analysis to Stock Portfolio Management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13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4.2 Risk Diversification of Stocks</a:t>
            </a:r>
            <a:endParaRPr lang="en-HK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38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07975"/>
                <a:ext cx="11121740" cy="3355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lphaUcParenBoth"/>
                  <a:tabLst>
                    <a:tab pos="1412875" algn="l"/>
                  </a:tabLs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Stock Investment with Equal Weight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this strategy, the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capital allocated to each stock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in the portfolio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same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Calibri" panose="020F0502020204030204" pitchFamily="34" charset="0"/>
                  </a:rPr>
                  <a:t>(B) Risk Parity (or Equal Risk Contribution)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In this strategy, the risk of stock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 per unit of capital is estimated by its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 (note that the risk correlations of the stocks are neglected). The capital allocated to each stock in the portfolio is such that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the risk of each stock is the same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. Hence the capital allocated to each stock is proportional to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1/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07975"/>
                <a:ext cx="11121740" cy="3355534"/>
              </a:xfrm>
              <a:prstGeom prst="rect">
                <a:avLst/>
              </a:prstGeom>
              <a:blipFill>
                <a:blip r:embed="rId2"/>
                <a:stretch>
                  <a:fillRect l="-877" t="-1452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7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Risk Diversification of Portfolios</a:t>
            </a:r>
            <a:endParaRPr lang="en-HK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39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07975"/>
                <a:ext cx="11121740" cy="4730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Calibri" panose="020F0502020204030204" pitchFamily="34" charset="0"/>
                  </a:rPr>
                  <a:t>(C) Equal Weight Portfolio (or 1/N Strategy)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ea typeface="DengXian" panose="02010600030101010101" pitchFamily="2" charset="-122"/>
                  </a:rPr>
                  <a:t>In this strategy, the first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principal portfolios are selected, and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</a:rPr>
                  <a:t>equal weight is allocated to each principal portfolio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. 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Since eigenvectors remain to be eigenvectors when the signs are flipped, the 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first step is to determine the signs of the eigenvectors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to be adopted. 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For example, we may fix the sign by requiring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 the projection of this portfolio to the </a:t>
                </a:r>
                <a:r>
                  <a:rPr lang="en-US" sz="2400" dirty="0">
                    <a:ea typeface="DengXian" panose="02010600030101010101" pitchFamily="2" charset="-122"/>
                  </a:rPr>
                  <a:t>portfolio with equal weight of stocks to be positive.</a:t>
                </a:r>
              </a:p>
              <a:p>
                <a:endParaRPr lang="en-US" sz="2400" dirty="0">
                  <a:ea typeface="DengXian" panose="02010600030101010101" pitchFamily="2" charset="-122"/>
                </a:endParaRPr>
              </a:p>
              <a:p>
                <a:r>
                  <a:rPr lang="en-US" sz="2400" b="1" dirty="0">
                    <a:ea typeface="DengXian" panose="02010600030101010101" pitchFamily="2" charset="-122"/>
                  </a:rPr>
                  <a:t>(D) Diversified Risk Parity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In this strategy, the capital allocated to each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𝑁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 principal portfolios are such that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</a:rPr>
                  <a:t>the risk of each portfolio is the same</a:t>
                </a:r>
                <a:r>
                  <a:rPr lang="en-US" sz="2400" dirty="0">
                    <a:ea typeface="DengXian" panose="02010600030101010101" pitchFamily="2" charset="-122"/>
                  </a:rPr>
                  <a:t>. Since the eigenvalue of each portfolio is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, the capital allocated to each portfolio is proportional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07975"/>
                <a:ext cx="11121740" cy="4730654"/>
              </a:xfrm>
              <a:prstGeom prst="rect">
                <a:avLst/>
              </a:prstGeom>
              <a:blipFill>
                <a:blip r:embed="rId2"/>
                <a:stretch>
                  <a:fillRect l="-822" t="-902" r="-1206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 begin with, consider the projection onto a one-dimensional space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=1).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a unit vector directed along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We will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-component column vector.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onto the space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HK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ABC65B-FAE4-40A3-8573-63193E67EA5A}"/>
              </a:ext>
            </a:extLst>
          </p:cNvPr>
          <p:cNvGrpSpPr/>
          <p:nvPr/>
        </p:nvGrpSpPr>
        <p:grpSpPr>
          <a:xfrm>
            <a:off x="8081010" y="3340331"/>
            <a:ext cx="3554729" cy="2879321"/>
            <a:chOff x="1706081" y="88046"/>
            <a:chExt cx="2370406" cy="19195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BD723A-85F7-4BA1-AD43-3CCC52A97305}"/>
                </a:ext>
              </a:extLst>
            </p:cNvPr>
            <p:cNvCxnSpPr/>
            <p:nvPr/>
          </p:nvCxnSpPr>
          <p:spPr>
            <a:xfrm>
              <a:off x="2090080" y="1822541"/>
              <a:ext cx="16929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DBF174-154B-4018-98BF-762042FBC360}"/>
                </a:ext>
              </a:extLst>
            </p:cNvPr>
            <p:cNvCxnSpPr/>
            <p:nvPr/>
          </p:nvCxnSpPr>
          <p:spPr>
            <a:xfrm flipH="1" flipV="1">
              <a:off x="2090080" y="349624"/>
              <a:ext cx="1" cy="147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A066-01B9-4841-A3F2-CEA0BB9F9FA7}"/>
                </a:ext>
              </a:extLst>
            </p:cNvPr>
            <p:cNvCxnSpPr/>
            <p:nvPr/>
          </p:nvCxnSpPr>
          <p:spPr>
            <a:xfrm flipH="1">
              <a:off x="1706081" y="280285"/>
              <a:ext cx="1586752" cy="14522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345B5-CBFD-4D83-8CE7-50142525DF8A}"/>
                </a:ext>
              </a:extLst>
            </p:cNvPr>
            <p:cNvSpPr/>
            <p:nvPr/>
          </p:nvSpPr>
          <p:spPr>
            <a:xfrm>
              <a:off x="3283712" y="1590135"/>
              <a:ext cx="62278" cy="649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H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D885F3-D573-4E84-9C90-10ECDB816288}"/>
                </a:ext>
              </a:extLst>
            </p:cNvPr>
            <p:cNvCxnSpPr/>
            <p:nvPr/>
          </p:nvCxnSpPr>
          <p:spPr>
            <a:xfrm flipV="1">
              <a:off x="2090081" y="1635383"/>
              <a:ext cx="1202752" cy="171375"/>
            </a:xfrm>
            <a:prstGeom prst="line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75E685-C798-4121-97C9-5AF30E82D1EE}"/>
                </a:ext>
              </a:extLst>
            </p:cNvPr>
            <p:cNvCxnSpPr/>
            <p:nvPr/>
          </p:nvCxnSpPr>
          <p:spPr>
            <a:xfrm flipH="1">
              <a:off x="2095644" y="1532514"/>
              <a:ext cx="305295" cy="27424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3A842A-BE5A-49F1-A30B-DB0F7656668B}"/>
                </a:ext>
              </a:extLst>
            </p:cNvPr>
            <p:cNvCxnSpPr/>
            <p:nvPr/>
          </p:nvCxnSpPr>
          <p:spPr>
            <a:xfrm flipH="1">
              <a:off x="1956509" y="517152"/>
              <a:ext cx="1551679" cy="14189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F1F078-BCC8-4E62-920C-1A846F8A8DB2}"/>
                </a:ext>
              </a:extLst>
            </p:cNvPr>
            <p:cNvCxnSpPr/>
            <p:nvPr/>
          </p:nvCxnSpPr>
          <p:spPr>
            <a:xfrm>
              <a:off x="2641032" y="888858"/>
              <a:ext cx="651800" cy="71079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D5FF84-748F-4AC3-B4FB-4F8BCE991198}"/>
                </a:ext>
              </a:extLst>
            </p:cNvPr>
            <p:cNvCxnSpPr/>
            <p:nvPr/>
          </p:nvCxnSpPr>
          <p:spPr>
            <a:xfrm>
              <a:off x="1870874" y="1574588"/>
              <a:ext cx="213345" cy="25260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/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/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/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/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/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F6E585-2D8B-40E7-AF70-F4AFC49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31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4.3 PCA of a Hierarchically Grouped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40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07975"/>
            <a:ext cx="11121740" cy="204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Consider a stock market in which the stocks are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hierarchically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organized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This means that the stocks are divided into groups, and groups are composed of subgroups, and so on.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investment management, it is common to use the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correlation matrix 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to avoid domination by stocks with high variance.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Here we consider an example of 8 stocks related by: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Canvas 28">
            <a:extLst>
              <a:ext uri="{FF2B5EF4-FFF2-40B4-BE49-F238E27FC236}">
                <a16:creationId xmlns:a16="http://schemas.microsoft.com/office/drawing/2014/main" id="{5538BA3F-C675-4F15-8259-33B28B2C9A6F}"/>
              </a:ext>
            </a:extLst>
          </p:cNvPr>
          <p:cNvGrpSpPr/>
          <p:nvPr/>
        </p:nvGrpSpPr>
        <p:grpSpPr>
          <a:xfrm>
            <a:off x="3061335" y="3342753"/>
            <a:ext cx="4972050" cy="2785745"/>
            <a:chOff x="0" y="0"/>
            <a:chExt cx="4972050" cy="27857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12C549-23AF-4E03-90E1-89E5219E5550}"/>
                </a:ext>
              </a:extLst>
            </p:cNvPr>
            <p:cNvSpPr/>
            <p:nvPr/>
          </p:nvSpPr>
          <p:spPr>
            <a:xfrm>
              <a:off x="0" y="0"/>
              <a:ext cx="4972050" cy="278574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013DC5-3A3B-4C8A-8342-6C0C63A950BF}"/>
                </a:ext>
              </a:extLst>
            </p:cNvPr>
            <p:cNvGrpSpPr/>
            <p:nvPr/>
          </p:nvGrpSpPr>
          <p:grpSpPr>
            <a:xfrm>
              <a:off x="119063" y="118090"/>
              <a:ext cx="4730087" cy="2564448"/>
              <a:chOff x="200026" y="222863"/>
              <a:chExt cx="4730087" cy="25644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D8F70C-BD01-42AD-84A6-6346EBD81D27}"/>
                  </a:ext>
                </a:extLst>
              </p:cNvPr>
              <p:cNvSpPr/>
              <p:nvPr/>
            </p:nvSpPr>
            <p:spPr>
              <a:xfrm>
                <a:off x="200026" y="2286000"/>
                <a:ext cx="504825" cy="457200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DA8502-00E3-4721-9B17-BD3CBB3D3E09}"/>
                  </a:ext>
                </a:extLst>
              </p:cNvPr>
              <p:cNvSpPr/>
              <p:nvPr/>
            </p:nvSpPr>
            <p:spPr>
              <a:xfrm>
                <a:off x="784838" y="2294551"/>
                <a:ext cx="504825" cy="4572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B3FEF-BE52-4EB8-BF53-FE54B3EB7EF3}"/>
                  </a:ext>
                </a:extLst>
              </p:cNvPr>
              <p:cNvSpPr/>
              <p:nvPr/>
            </p:nvSpPr>
            <p:spPr>
              <a:xfrm>
                <a:off x="1394433" y="2313600"/>
                <a:ext cx="504825" cy="457200"/>
              </a:xfrm>
              <a:prstGeom prst="ellipse">
                <a:avLst/>
              </a:prstGeom>
              <a:solidFill>
                <a:srgbClr val="FFCC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953CF1D-DB29-4A5B-9079-884E0BD49A03}"/>
                  </a:ext>
                </a:extLst>
              </p:cNvPr>
              <p:cNvSpPr/>
              <p:nvPr/>
            </p:nvSpPr>
            <p:spPr>
              <a:xfrm>
                <a:off x="1993238" y="2321855"/>
                <a:ext cx="504825" cy="457200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0398A-4399-4ED2-AEDA-6FA2DE38A56B}"/>
                  </a:ext>
                </a:extLst>
              </p:cNvPr>
              <p:cNvSpPr/>
              <p:nvPr/>
            </p:nvSpPr>
            <p:spPr>
              <a:xfrm>
                <a:off x="2670787" y="2294551"/>
                <a:ext cx="504190" cy="457200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96D155-62FD-45AE-BDAF-3AF86E16E94D}"/>
                  </a:ext>
                </a:extLst>
              </p:cNvPr>
              <p:cNvSpPr/>
              <p:nvPr/>
            </p:nvSpPr>
            <p:spPr>
              <a:xfrm>
                <a:off x="3255622" y="2302806"/>
                <a:ext cx="504190" cy="457200"/>
              </a:xfrm>
              <a:prstGeom prst="ellipse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5311C0A-8116-4ACF-B82A-A1792767BAA4}"/>
                  </a:ext>
                </a:extLst>
              </p:cNvPr>
              <p:cNvSpPr/>
              <p:nvPr/>
            </p:nvSpPr>
            <p:spPr>
              <a:xfrm>
                <a:off x="3827118" y="2321856"/>
                <a:ext cx="50419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7402BDE-9B6A-4147-913E-12D859999063}"/>
                  </a:ext>
                </a:extLst>
              </p:cNvPr>
              <p:cNvSpPr/>
              <p:nvPr/>
            </p:nvSpPr>
            <p:spPr>
              <a:xfrm>
                <a:off x="4425923" y="2330111"/>
                <a:ext cx="504190" cy="457200"/>
              </a:xfrm>
              <a:prstGeom prst="ellipse">
                <a:avLst/>
              </a:prstGeom>
              <a:solidFill>
                <a:srgbClr val="99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3F2AD81-FE35-4912-BE10-D7C36FE12929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 flipH="1">
                <a:off x="452389" y="1733550"/>
                <a:ext cx="304849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829B388-AED3-47F5-BBB6-F230C7A676EC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>
                <a:off x="751418" y="1714500"/>
                <a:ext cx="285720" cy="5800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B714F0-2CC7-4D34-93F6-B9487B47F8D0}"/>
                  </a:ext>
                </a:extLst>
              </p:cNvPr>
              <p:cNvCxnSpPr>
                <a:endCxn id="14" idx="0"/>
              </p:cNvCxnSpPr>
              <p:nvPr/>
            </p:nvCxnSpPr>
            <p:spPr>
              <a:xfrm flipH="1">
                <a:off x="1646666" y="1769406"/>
                <a:ext cx="295249" cy="54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5813B2-343A-4C94-B4E2-14DF84F50A7E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>
                <a:off x="1936199" y="1750356"/>
                <a:ext cx="309207" cy="571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3B75C58-CA60-41FA-9B8A-1861E28BF180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H="1">
                <a:off x="2922564" y="1742101"/>
                <a:ext cx="280926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162F120-9A27-4991-A3B6-1F4410B32D9C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>
                <a:off x="3197776" y="1723051"/>
                <a:ext cx="309559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FBE7699-3412-468B-A9FB-D061D3D44342}"/>
                  </a:ext>
                </a:extLst>
              </p:cNvPr>
              <p:cNvCxnSpPr>
                <a:endCxn id="18" idx="0"/>
              </p:cNvCxnSpPr>
              <p:nvPr/>
            </p:nvCxnSpPr>
            <p:spPr>
              <a:xfrm flipH="1">
                <a:off x="4078765" y="1769406"/>
                <a:ext cx="310318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D8A018-F0A5-4AA7-8F23-868C256B9FAA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4383367" y="1750356"/>
                <a:ext cx="294138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8CE5C8-0EC2-4AD8-94E5-62CD01DDCE59}"/>
                  </a:ext>
                </a:extLst>
              </p:cNvPr>
              <p:cNvCxnSpPr/>
              <p:nvPr/>
            </p:nvCxnSpPr>
            <p:spPr>
              <a:xfrm flipH="1">
                <a:off x="751336" y="1153795"/>
                <a:ext cx="623753" cy="5883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FC84F0-3CA8-41F8-A9AA-0BBF8258A1A7}"/>
                  </a:ext>
                </a:extLst>
              </p:cNvPr>
              <p:cNvCxnSpPr/>
              <p:nvPr/>
            </p:nvCxnSpPr>
            <p:spPr>
              <a:xfrm>
                <a:off x="1369374" y="1134745"/>
                <a:ext cx="578277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8BDB98-E326-401C-A931-E57249B39814}"/>
                  </a:ext>
                </a:extLst>
              </p:cNvPr>
              <p:cNvCxnSpPr/>
              <p:nvPr/>
            </p:nvCxnSpPr>
            <p:spPr>
              <a:xfrm flipH="1">
                <a:off x="3201010" y="1153795"/>
                <a:ext cx="623570" cy="588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070CD6-013C-4B6F-9B97-BACB1415D661}"/>
                  </a:ext>
                </a:extLst>
              </p:cNvPr>
              <p:cNvCxnSpPr/>
              <p:nvPr/>
            </p:nvCxnSpPr>
            <p:spPr>
              <a:xfrm>
                <a:off x="3818865" y="1134745"/>
                <a:ext cx="577850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C6105-3180-4AF1-91B1-3AAA5D9D43F0}"/>
                  </a:ext>
                </a:extLst>
              </p:cNvPr>
              <p:cNvCxnSpPr/>
              <p:nvPr/>
            </p:nvCxnSpPr>
            <p:spPr>
              <a:xfrm flipH="1">
                <a:off x="1385737" y="518137"/>
                <a:ext cx="1216342" cy="6356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F8DB1F-A47B-4ED5-B4B6-3E6DD3980AAE}"/>
                  </a:ext>
                </a:extLst>
              </p:cNvPr>
              <p:cNvCxnSpPr/>
              <p:nvPr/>
            </p:nvCxnSpPr>
            <p:spPr>
              <a:xfrm>
                <a:off x="2596365" y="499087"/>
                <a:ext cx="1230336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 Box 66">
                <a:extLst>
                  <a:ext uri="{FF2B5EF4-FFF2-40B4-BE49-F238E27FC236}">
                    <a16:creationId xmlns:a16="http://schemas.microsoft.com/office/drawing/2014/main" id="{84D682CE-991D-4DB6-B0C2-2A7DBF3D1A2C}"/>
                  </a:ext>
                </a:extLst>
              </p:cNvPr>
              <p:cNvSpPr txBox="1"/>
              <p:nvPr/>
            </p:nvSpPr>
            <p:spPr>
              <a:xfrm>
                <a:off x="257174" y="2330111"/>
                <a:ext cx="394288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66">
                <a:extLst>
                  <a:ext uri="{FF2B5EF4-FFF2-40B4-BE49-F238E27FC236}">
                    <a16:creationId xmlns:a16="http://schemas.microsoft.com/office/drawing/2014/main" id="{0168AAB2-4F61-4939-8F05-75F34FFFF94F}"/>
                  </a:ext>
                </a:extLst>
              </p:cNvPr>
              <p:cNvSpPr txBox="1"/>
              <p:nvPr/>
            </p:nvSpPr>
            <p:spPr>
              <a:xfrm>
                <a:off x="846750" y="2340908"/>
                <a:ext cx="39370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7E24F0DA-0EC7-46DD-BE89-F7E19BB5C515}"/>
                  </a:ext>
                </a:extLst>
              </p:cNvPr>
              <p:cNvSpPr txBox="1"/>
              <p:nvPr/>
            </p:nvSpPr>
            <p:spPr>
              <a:xfrm>
                <a:off x="1475400" y="2361225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66">
                <a:extLst>
                  <a:ext uri="{FF2B5EF4-FFF2-40B4-BE49-F238E27FC236}">
                    <a16:creationId xmlns:a16="http://schemas.microsoft.com/office/drawing/2014/main" id="{B9BA5503-B464-483D-A697-270270640FF8}"/>
                  </a:ext>
                </a:extLst>
              </p:cNvPr>
              <p:cNvSpPr txBox="1"/>
              <p:nvPr/>
            </p:nvSpPr>
            <p:spPr>
              <a:xfrm>
                <a:off x="20564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66">
                <a:extLst>
                  <a:ext uri="{FF2B5EF4-FFF2-40B4-BE49-F238E27FC236}">
                    <a16:creationId xmlns:a16="http://schemas.microsoft.com/office/drawing/2014/main" id="{B58172B1-DED1-47E1-8EC7-F619CB053C87}"/>
                  </a:ext>
                </a:extLst>
              </p:cNvPr>
              <p:cNvSpPr txBox="1"/>
              <p:nvPr/>
            </p:nvSpPr>
            <p:spPr>
              <a:xfrm>
                <a:off x="2737462" y="234567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66">
                <a:extLst>
                  <a:ext uri="{FF2B5EF4-FFF2-40B4-BE49-F238E27FC236}">
                    <a16:creationId xmlns:a16="http://schemas.microsoft.com/office/drawing/2014/main" id="{60F3721D-49B0-4964-AC9F-FD042A1462A7}"/>
                  </a:ext>
                </a:extLst>
              </p:cNvPr>
              <p:cNvSpPr txBox="1"/>
              <p:nvPr/>
            </p:nvSpPr>
            <p:spPr>
              <a:xfrm>
                <a:off x="3308960" y="2356463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66">
                <a:extLst>
                  <a:ext uri="{FF2B5EF4-FFF2-40B4-BE49-F238E27FC236}">
                    <a16:creationId xmlns:a16="http://schemas.microsoft.com/office/drawing/2014/main" id="{B5647C3D-298E-4295-9862-6DED0AE9CE65}"/>
                  </a:ext>
                </a:extLst>
              </p:cNvPr>
              <p:cNvSpPr txBox="1"/>
              <p:nvPr/>
            </p:nvSpPr>
            <p:spPr>
              <a:xfrm>
                <a:off x="388998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66">
                <a:extLst>
                  <a:ext uri="{FF2B5EF4-FFF2-40B4-BE49-F238E27FC236}">
                    <a16:creationId xmlns:a16="http://schemas.microsoft.com/office/drawing/2014/main" id="{CBB723EF-5C24-4071-8F86-2DB5518DF919}"/>
                  </a:ext>
                </a:extLst>
              </p:cNvPr>
              <p:cNvSpPr txBox="1"/>
              <p:nvPr/>
            </p:nvSpPr>
            <p:spPr>
              <a:xfrm>
                <a:off x="44948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66">
                <a:extLst>
                  <a:ext uri="{FF2B5EF4-FFF2-40B4-BE49-F238E27FC236}">
                    <a16:creationId xmlns:a16="http://schemas.microsoft.com/office/drawing/2014/main" id="{E20FD0CF-646A-4CB3-8932-2EA8ABC283E6}"/>
                  </a:ext>
                </a:extLst>
              </p:cNvPr>
              <p:cNvSpPr txBox="1"/>
              <p:nvPr/>
            </p:nvSpPr>
            <p:spPr>
              <a:xfrm>
                <a:off x="266656" y="1456350"/>
                <a:ext cx="551274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66">
                <a:extLst>
                  <a:ext uri="{FF2B5EF4-FFF2-40B4-BE49-F238E27FC236}">
                    <a16:creationId xmlns:a16="http://schemas.microsoft.com/office/drawing/2014/main" id="{F43CDF7A-EE68-424F-9A2D-3366569EEA0D}"/>
                  </a:ext>
                </a:extLst>
              </p:cNvPr>
              <p:cNvSpPr txBox="1"/>
              <p:nvPr/>
            </p:nvSpPr>
            <p:spPr>
              <a:xfrm>
                <a:off x="1875450" y="147540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66">
                <a:extLst>
                  <a:ext uri="{FF2B5EF4-FFF2-40B4-BE49-F238E27FC236}">
                    <a16:creationId xmlns:a16="http://schemas.microsoft.com/office/drawing/2014/main" id="{4F8695AC-A7C8-46A3-A3E1-4904D56EE245}"/>
                  </a:ext>
                </a:extLst>
              </p:cNvPr>
              <p:cNvSpPr txBox="1"/>
              <p:nvPr/>
            </p:nvSpPr>
            <p:spPr>
              <a:xfrm>
                <a:off x="2675550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66">
                <a:extLst>
                  <a:ext uri="{FF2B5EF4-FFF2-40B4-BE49-F238E27FC236}">
                    <a16:creationId xmlns:a16="http://schemas.microsoft.com/office/drawing/2014/main" id="{8BE0BB9C-A749-44C1-8AEB-6A57B2E6087E}"/>
                  </a:ext>
                </a:extLst>
              </p:cNvPr>
              <p:cNvSpPr txBox="1"/>
              <p:nvPr/>
            </p:nvSpPr>
            <p:spPr>
              <a:xfrm>
                <a:off x="4323375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66">
                <a:extLst>
                  <a:ext uri="{FF2B5EF4-FFF2-40B4-BE49-F238E27FC236}">
                    <a16:creationId xmlns:a16="http://schemas.microsoft.com/office/drawing/2014/main" id="{AD944F56-9210-4FC1-981D-AF4C232A3E68}"/>
                  </a:ext>
                </a:extLst>
              </p:cNvPr>
              <p:cNvSpPr txBox="1"/>
              <p:nvPr/>
            </p:nvSpPr>
            <p:spPr>
              <a:xfrm>
                <a:off x="913425" y="841987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66">
                <a:extLst>
                  <a:ext uri="{FF2B5EF4-FFF2-40B4-BE49-F238E27FC236}">
                    <a16:creationId xmlns:a16="http://schemas.microsoft.com/office/drawing/2014/main" id="{393001C3-4442-401A-B71A-2873EBB86ACC}"/>
                  </a:ext>
                </a:extLst>
              </p:cNvPr>
              <p:cNvSpPr txBox="1"/>
              <p:nvPr/>
            </p:nvSpPr>
            <p:spPr>
              <a:xfrm>
                <a:off x="3709012" y="813412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66">
                <a:extLst>
                  <a:ext uri="{FF2B5EF4-FFF2-40B4-BE49-F238E27FC236}">
                    <a16:creationId xmlns:a16="http://schemas.microsoft.com/office/drawing/2014/main" id="{C45DE71E-EC2E-4DBE-A488-C7D68F2A35AF}"/>
                  </a:ext>
                </a:extLst>
              </p:cNvPr>
              <p:cNvSpPr txBox="1"/>
              <p:nvPr/>
            </p:nvSpPr>
            <p:spPr>
              <a:xfrm>
                <a:off x="2008800" y="222863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970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41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C809D5E6-0830-4969-8CA3-64BF48F6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6" y="1567740"/>
            <a:ext cx="4543106" cy="2072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107407" r="-940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207407" r="-940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345833" r="-940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45833" r="-94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85185" r="-940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585185" r="-940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685185" r="-940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785185" r="-940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3" y="3504700"/>
            <a:ext cx="5954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128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eigenvalues and eigenvectors are given by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190557"/>
            <a:ext cx="1112174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 is given by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06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Observations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42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105556" r="-752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205556" r="-752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343750" r="-752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43750" r="-752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83333" r="-752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583333" r="-752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683333" r="-752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783333" r="-752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55" y="1353696"/>
            <a:ext cx="5612307" cy="323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first principal component corresponds to </a:t>
            </a:r>
            <a:r>
              <a:rPr lang="en-HK" sz="24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marketwide</a:t>
            </a: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effects.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 principal component corresponds to a group of stocks.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next-next principal components correspond to subgroups, and so on.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smallest principal components may be due to random fluctuations.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2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Remarks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43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eigenvectors. PCA does not imply the preference of long or short sale.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some eigenvalues are the same, the linear combinations of their eigenvectors are also eigenvectors.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practice, all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combinations should be considered.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choice of the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 may be determined by the initial investment or by further comparison with real data.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is applicable when short sale is allowed. (Quadratic optimization is required when short sale is not allowed.)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blipFill>
                <a:blip r:embed="rId2"/>
                <a:stretch>
                  <a:fillRect l="-762" t="-671" r="-1524" b="-33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0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8"/>
            <a:ext cx="11554691" cy="1767137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4.4 </a:t>
            </a:r>
            <a:r>
              <a:rPr lang="en-HK" sz="5400" b="1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How Many Principal Components Should be Included?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44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HK" sz="2400" dirty="0">
                    <a:latin typeface="+mn-lt"/>
                  </a:rPr>
                  <a:t>Some empirical rules: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(1) Cumulative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= the sum of all variances = total number of variables).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HK" sz="2400" dirty="0">
                    <a:latin typeface="+mn-lt"/>
                  </a:rPr>
                  <a:t> exceeds 70% or 90%, 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HK" sz="2400" dirty="0">
                    <a:latin typeface="+mn-lt"/>
                  </a:rPr>
                  <a:t> is cut off.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(2) Kaiser’s rule: Only principal components with eigenvalues &gt; 1 are retained. (If all stocks are uncorrelated, all eigenvalues become 1. So, according to this rule, any principal components with eigenvalues &lt; 1 are not worth retaining.)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(3) Diagram of eigenvalue or log-eigenvalue versus component number: Find the point where the linear fits to the steep and flat parts of the curve meet. This is extensively used in practice.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blipFill>
                <a:blip r:embed="rId2"/>
                <a:stretch>
                  <a:fillRect l="-938" t="-6417" b="-35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03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Diagram of Eigenvalue and Its Log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45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" y="1529980"/>
            <a:ext cx="10398466" cy="86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author chose 10 principal components based on the plots.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Remark: A validation process should be more reliable.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70">
            <a:extLst>
              <a:ext uri="{FF2B5EF4-FFF2-40B4-BE49-F238E27FC236}">
                <a16:creationId xmlns:a16="http://schemas.microsoft.com/office/drawing/2014/main" id="{C3EE8F0D-50E6-4C86-A3FD-BA5710E9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1" y="2517457"/>
            <a:ext cx="8296336" cy="34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6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(1)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46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9" y="1661796"/>
            <a:ext cx="6502983" cy="284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1: All stocks have the same sign.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2: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Positive groups of basic materials (green), oil &amp; gas (purple), and consumer goods (black).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Negative groups of financials (blue), health care (red), and consumer services (brown). Neutral group of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12D8B-B4E2-4EFD-98D4-7325969E79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1661796"/>
            <a:ext cx="49530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1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(2)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47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52" y="4849581"/>
            <a:ext cx="6502983" cy="125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3: Positive groups of health care (red), consumer services (brown) and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51FC7-6313-4786-8BB0-2BF4605D9A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64" y="1563393"/>
            <a:ext cx="5226685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3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Demonstration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48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70" y="1914474"/>
            <a:ext cx="7201258" cy="4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See the files PCA_HSI.docx and PCA_demo_HSI.xlsm.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The variance of the projected data is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the covariance matrix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D89C8B-5773-4835-8AE1-E48378C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25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vector. Each component of the data point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Similarly, the components of the unit vector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data point onto the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711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 The variance of the projected data is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Interchanging the order of summation, the variance becomes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covariance</a:t>
                </a:r>
                <a:r>
                  <a:rPr lang="en-US" dirty="0"/>
                  <a:t> matrix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  <a:blipFill>
                <a:blip r:embed="rId2"/>
                <a:stretch>
                  <a:fillRect l="-883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254927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Multiplications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98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now maximize the projected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is equivalent to a rotation of the unit vector in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The maximization is constrained by the normalization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consider the unconstrained maximization of the </a:t>
                </a:r>
                <a:r>
                  <a:rPr lang="en-US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  <a:blipFill>
                <a:blip r:embed="rId2"/>
                <a:stretch>
                  <a:fillRect l="-883" t="-511" r="-8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1.2 Maximizing the Projected Variance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429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Hence the variance is maximum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the eigenvector having the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eigenvector is known as the first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component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  <a:blipFill>
                <a:blip r:embed="rId2"/>
                <a:stretch>
                  <a:fillRect l="-883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>
                <a:ea typeface="DengXian" panose="02010600030101010101" pitchFamily="2" charset="-122"/>
                <a:cs typeface="Times New Roman" panose="02020603050405020304" pitchFamily="18" charset="0"/>
              </a:rPr>
              <a:t>First Principal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Component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5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3253</Words>
  <Application>Microsoft Office PowerPoint</Application>
  <PresentationFormat>Widescreen</PresentationFormat>
  <Paragraphs>434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 New Roman</vt:lpstr>
      <vt:lpstr>Office Theme</vt:lpstr>
      <vt:lpstr>MSDM 5003 Lecture 7 19 October 2023 Principal Component Analysis</vt:lpstr>
      <vt:lpstr>Principal Component Analysis1</vt:lpstr>
      <vt:lpstr>13.1 Maximum Variance Formulation</vt:lpstr>
      <vt:lpstr>The Projection</vt:lpstr>
      <vt:lpstr>The Variance</vt:lpstr>
      <vt:lpstr>Explanation in Component Form</vt:lpstr>
      <vt:lpstr>Multiplications</vt:lpstr>
      <vt:lpstr>1.2 Maximizing the Projected Variance</vt:lpstr>
      <vt:lpstr>First Principal Component</vt:lpstr>
      <vt:lpstr>Explanation in Component Form</vt:lpstr>
      <vt:lpstr>1.3 Geometric Interpretation</vt:lpstr>
      <vt:lpstr>1.4 Orthonromality (1)</vt:lpstr>
      <vt:lpstr>1.4 Orthonromality (2)</vt:lpstr>
      <vt:lpstr>Proof in Component Form (1)</vt:lpstr>
      <vt:lpstr>Proof in Component Form (2)</vt:lpstr>
      <vt:lpstr>1.5 Completeness (1)</vt:lpstr>
      <vt:lpstr>1.5 Completeness (2)</vt:lpstr>
      <vt:lpstr>1.6 Unitary Matrix</vt:lpstr>
      <vt:lpstr>1.7 Matrix Diagonalization</vt:lpstr>
      <vt:lpstr>Summary of Eigenvector Properties</vt:lpstr>
      <vt:lpstr>Summary of the PCA</vt:lpstr>
      <vt:lpstr>2. Minimum Error Formulation</vt:lpstr>
      <vt:lpstr>Rotation</vt:lpstr>
      <vt:lpstr>The Approximation Goal</vt:lpstr>
      <vt:lpstr>2.2 The Distortion Measure (1)</vt:lpstr>
      <vt:lpstr>2.2 The Distortion Measure (2)</vt:lpstr>
      <vt:lpstr>The Displacement Vector</vt:lpstr>
      <vt:lpstr>In Terms of The Covariance Matrix</vt:lpstr>
      <vt:lpstr>Minimizing the Distortion Measure</vt:lpstr>
      <vt:lpstr>The Result</vt:lpstr>
      <vt:lpstr>2.3 Geometric Interpretation</vt:lpstr>
      <vt:lpstr>3. Applications of PCA</vt:lpstr>
      <vt:lpstr>PowerPoint Presentation</vt:lpstr>
      <vt:lpstr>3.2 Data Pre-processing</vt:lpstr>
      <vt:lpstr>Data Whitening</vt:lpstr>
      <vt:lpstr>3.3 Data Visualization</vt:lpstr>
      <vt:lpstr>4. Application to Portfolio Management in Finance2</vt:lpstr>
      <vt:lpstr>4.2 Risk Diversification of Stocks</vt:lpstr>
      <vt:lpstr>Risk Diversification of Portfolios</vt:lpstr>
      <vt:lpstr>4.3 PCA of a Hierarchically Grouped Matrix</vt:lpstr>
      <vt:lpstr>The Correlation Matrix</vt:lpstr>
      <vt:lpstr>Observations</vt:lpstr>
      <vt:lpstr>Remarks</vt:lpstr>
      <vt:lpstr>4.4 How Many Principal Components Should be Included?</vt:lpstr>
      <vt:lpstr>Diagram of Eigenvalue and Its Log</vt:lpstr>
      <vt:lpstr>Visualization (1)</vt:lpstr>
      <vt:lpstr>Visualization (2)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13 3 December Principal Component Analysis</dc:title>
  <dc:creator>Kwok Yee Michael Wong</dc:creator>
  <cp:lastModifiedBy>Michael K Y WONG</cp:lastModifiedBy>
  <cp:revision>57</cp:revision>
  <dcterms:created xsi:type="dcterms:W3CDTF">2020-12-02T06:43:55Z</dcterms:created>
  <dcterms:modified xsi:type="dcterms:W3CDTF">2023-10-23T14:57:23Z</dcterms:modified>
</cp:coreProperties>
</file>