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58" r:id="rId4"/>
    <p:sldId id="285" r:id="rId5"/>
    <p:sldId id="263" r:id="rId6"/>
    <p:sldId id="317" r:id="rId7"/>
    <p:sldId id="264" r:id="rId8"/>
    <p:sldId id="286" r:id="rId9"/>
    <p:sldId id="288" r:id="rId10"/>
    <p:sldId id="267" r:id="rId11"/>
    <p:sldId id="289" r:id="rId12"/>
    <p:sldId id="268" r:id="rId13"/>
    <p:sldId id="270" r:id="rId14"/>
    <p:sldId id="271" r:id="rId15"/>
    <p:sldId id="272" r:id="rId16"/>
    <p:sldId id="290" r:id="rId17"/>
    <p:sldId id="319" r:id="rId18"/>
    <p:sldId id="318" r:id="rId19"/>
    <p:sldId id="321" r:id="rId20"/>
    <p:sldId id="322" r:id="rId21"/>
    <p:sldId id="323" r:id="rId22"/>
    <p:sldId id="320" r:id="rId23"/>
    <p:sldId id="276" r:id="rId24"/>
    <p:sldId id="277" r:id="rId25"/>
    <p:sldId id="291" r:id="rId26"/>
    <p:sldId id="278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299" r:id="rId36"/>
    <p:sldId id="301" r:id="rId37"/>
    <p:sldId id="302" r:id="rId38"/>
    <p:sldId id="303" r:id="rId39"/>
    <p:sldId id="304" r:id="rId40"/>
    <p:sldId id="30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D7FE-39BB-43A5-B49E-570BCF79926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5F20-8C43-433A-8929-7126DB36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1FC5-114A-4A82-86AE-EA80CA3B1BDE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2D06-B8CC-4EBD-87F3-DB344DB460DC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6983-0F5D-4D36-A107-480452C4B415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B4B1-F667-4710-9256-06CC05B4BA20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FB2C-CF6C-4A2C-B4C0-1C96E99CCC34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0D4F-ED38-4472-9373-D374DAF6BD95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72F-735C-4138-A8C1-33B030B726E0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1919-A37D-48AD-9F5C-BA7AA7E2D255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74CF-5C00-4657-BF73-F49D4067AD66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9D74-42B2-49CC-B121-43EE78A75E19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30-6D21-4FB9-8DE2-77FD84DCF43E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62B0-A3CF-4C32-BD61-EBFCE73608B5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7307"/>
            <a:ext cx="9144000" cy="2306657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MSDM 5003 Lecture 10</a:t>
            </a:r>
            <a:br>
              <a:rPr lang="en-US" dirty="0"/>
            </a:br>
            <a:r>
              <a:rPr lang="en-US" sz="4000" dirty="0"/>
              <a:t>16 November 2023</a:t>
            </a:r>
            <a:br>
              <a:rPr lang="en-US" sz="4000" dirty="0"/>
            </a:br>
            <a:r>
              <a:rPr lang="en-US" b="1" dirty="0"/>
              <a:t>Modeling Asset Exchange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28" y="2733964"/>
            <a:ext cx="9144000" cy="370543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Outline:</a:t>
            </a:r>
          </a:p>
          <a:p>
            <a:pPr algn="l"/>
            <a:r>
              <a:rPr lang="en-US" dirty="0"/>
              <a:t>1. Kinetic theory of gases</a:t>
            </a:r>
          </a:p>
          <a:p>
            <a:pPr algn="l"/>
            <a:r>
              <a:rPr lang="en-US" dirty="0"/>
              <a:t>2. The asset exchange model of wealth distribution</a:t>
            </a:r>
          </a:p>
          <a:p>
            <a:pPr algn="l"/>
            <a:r>
              <a:rPr lang="en-US" dirty="0"/>
              <a:t>	Random sharing model</a:t>
            </a:r>
          </a:p>
          <a:p>
            <a:pPr algn="l"/>
            <a:r>
              <a:rPr lang="en-US" dirty="0"/>
              <a:t>	Model with uniform savings</a:t>
            </a:r>
          </a:p>
          <a:p>
            <a:pPr algn="l"/>
            <a:r>
              <a:rPr lang="en-US" dirty="0"/>
              <a:t>	Model with non-uniform savings</a:t>
            </a:r>
          </a:p>
          <a:p>
            <a:pPr algn="l"/>
            <a:r>
              <a:rPr lang="en-US" dirty="0"/>
              <a:t>3. Comparison with real data</a:t>
            </a:r>
          </a:p>
          <a:p>
            <a:pPr algn="l"/>
            <a:r>
              <a:rPr lang="en-US" dirty="0"/>
              <a:t>4. A minimal model of interacting selfish agents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2" y="1681868"/>
                <a:ext cx="11294533" cy="4814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means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conserved during collision. Hence, we propose that this distribution can be expressed as a linear combination of conserved quantities. Both particle number and energy are conserved,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1+1=1+1.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Hence we propose the form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𝛽𝜀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argument confirms the close relation between the Boltzmann distribution and the conservation of energy.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1681868"/>
                <a:ext cx="11294533" cy="4814972"/>
              </a:xfrm>
              <a:prstGeom prst="rect">
                <a:avLst/>
              </a:prstGeom>
              <a:blipFill>
                <a:blip r:embed="rId2"/>
                <a:stretch>
                  <a:fillRect l="-809" r="-809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396" y="365125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Argument from the Conserved Quantities</a:t>
            </a:r>
          </a:p>
        </p:txBody>
      </p:sp>
    </p:spTree>
    <p:extLst>
      <p:ext uri="{BB962C8B-B14F-4D97-AF65-F5344CB8AC3E}">
        <p14:creationId xmlns:p14="http://schemas.microsoft.com/office/powerpoint/2010/main" val="6870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0262" y="1377068"/>
                <a:ext cx="11294533" cy="5229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What have we learned from the kinetic theory that can be applied to model economic systems?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07000"/>
                  </a:lnSpc>
                  <a:buAutoNum type="arabicParenBoth"/>
                </a:pP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Maximize the entropy 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subject to constraints of conserved quantities.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〉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Observing conserved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quantities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during an interaction,</a:t>
                </a: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1+1=1+1,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we directly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𝛽𝜀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Either way, we obtain the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Gibbs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𝛽𝜀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Remark: This distribution is valid only when the system has reached steady state.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2" y="1377068"/>
                <a:ext cx="11294533" cy="5229958"/>
              </a:xfrm>
              <a:prstGeom prst="rect">
                <a:avLst/>
              </a:prstGeom>
              <a:blipFill>
                <a:blip r:embed="rId2"/>
                <a:stretch>
                  <a:fillRect l="-863" t="-816" r="-863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52396" y="161929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6902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2. The Asset Exchange Model of Wealth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868" y="1553855"/>
                <a:ext cx="11049000" cy="4709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Applying Kinetic Theory to Economic Systems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endParaRPr lang="en-US" sz="2400" b="1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b="1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The Asset Exchange Model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these models, economic activities are modeled by interactions between two individuals, resulting in the redistribution of their assets. 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money possessed by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In an economic activity, two randomly selected agents exchange money by some pre-defined mechanism. 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Assuming that the exchange process does not depend on previous exchanges, the dynamics follows a Markovian process,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8" y="1553855"/>
                <a:ext cx="11049000" cy="4709944"/>
              </a:xfrm>
              <a:prstGeom prst="rect">
                <a:avLst/>
              </a:prstGeom>
              <a:blipFill>
                <a:blip r:embed="rId2"/>
                <a:stretch>
                  <a:fillRect l="-883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84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Conservation of Money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22864" y="1432556"/>
                <a:ext cx="10354733" cy="4118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In a closed economic system, the total money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the total number of agents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fixed. In any trading, the total money of the traders is locally conserved, and none end up with negative money.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Local conservation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64" y="1432556"/>
                <a:ext cx="10354733" cy="4118948"/>
              </a:xfrm>
              <a:prstGeom prst="rect">
                <a:avLst/>
              </a:prstGeom>
              <a:blipFill>
                <a:blip r:embed="rId2"/>
                <a:stretch>
                  <a:fillRect l="-883" t="-1036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6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7204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Random Sharing Model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0677" y="1480798"/>
                <a:ext cx="11297190" cy="495217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a simple model in which the agents share their total money with a </a:t>
                </a:r>
                <a:r>
                  <a:rPr 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random</a:t>
                </a: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fraction.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random number between 0 and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following the argument of the kinetic theory, the steady state distribution of money is a Gibbs distribution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l"/>
                <a:r>
                  <a:rPr lang="en-US" dirty="0"/>
                  <a:t>Most of the people have very little money!</a:t>
                </a:r>
              </a:p>
              <a:p>
                <a:pPr algn="l"/>
                <a:r>
                  <a:rPr lang="en-US" dirty="0"/>
                  <a:t>This steady state result is quite robust. For example, it is also found when the agents are arranged in lattices and networks.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0677" y="1480798"/>
                <a:ext cx="11297190" cy="4952172"/>
              </a:xfrm>
              <a:blipFill>
                <a:blip r:embed="rId2"/>
                <a:stretch>
                  <a:fillRect l="-809" t="-862" r="-1403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9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381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Other Versions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7610" y="1566956"/>
                <a:ext cx="11220989" cy="4173446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AutoNum type="arabicParenBoth"/>
                </a:pPr>
                <a:r>
                  <a:rPr lang="en-US" dirty="0"/>
                  <a:t>Trading at the level of the poorer agents:</a:t>
                </a:r>
              </a:p>
              <a:p>
                <a:pPr algn="l"/>
                <a:r>
                  <a:rPr lang="en-US" dirty="0"/>
                  <a:t>Both agents 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into the transaction pool. After the transaction, the wealth change of agent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Result: All the money in the market drifts to one agent and the rest become paupers!</a:t>
                </a:r>
              </a:p>
              <a:p>
                <a:pPr algn="l"/>
                <a:r>
                  <a:rPr lang="en-US" dirty="0"/>
                  <a:t>(2) Debts allowed:</a:t>
                </a:r>
              </a:p>
              <a:p>
                <a:pPr algn="l"/>
                <a:r>
                  <a:rPr lang="en-US" dirty="0"/>
                  <a:t>Debt can be viewed as negative money. </a:t>
                </a:r>
              </a:p>
              <a:p>
                <a:pPr algn="l"/>
                <a:r>
                  <a:rPr lang="en-US" dirty="0"/>
                  <a:t>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is relaxed.</a:t>
                </a:r>
              </a:p>
              <a:p>
                <a:pPr algn="l"/>
                <a:r>
                  <a:rPr lang="en-US" dirty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becomes a spreading Gaussian distribution.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7610" y="1566956"/>
                <a:ext cx="11220989" cy="4173446"/>
              </a:xfrm>
              <a:blipFill>
                <a:blip r:embed="rId2"/>
                <a:stretch>
                  <a:fillRect l="-870" t="-219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15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1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Money Multiplier Effect</a:t>
            </a:r>
            <a:r>
              <a:rPr lang="en-US" sz="4400" b="1" baseline="30000" dirty="0"/>
              <a:t>1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7610" y="1566955"/>
                <a:ext cx="11220989" cy="1087467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The asset exchange model can also be used to describe the </a:t>
                </a:r>
                <a:r>
                  <a:rPr lang="en-US" dirty="0">
                    <a:solidFill>
                      <a:srgbClr val="FF0000"/>
                    </a:solidFill>
                  </a:rPr>
                  <a:t>money multiplier effect</a:t>
                </a:r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Agents deposit money into banks. Banks set aside a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deposits and the remaining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–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can be loaned to agents.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required reserve ratio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7610" y="1566955"/>
                <a:ext cx="11220989" cy="1087467"/>
              </a:xfrm>
              <a:blipFill>
                <a:blip r:embed="rId2"/>
                <a:stretch>
                  <a:fillRect l="-707" t="-9551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667E6-EE85-7705-E39A-D7CECD492D19}"/>
              </a:ext>
            </a:extLst>
          </p:cNvPr>
          <p:cNvSpPr txBox="1"/>
          <p:nvPr/>
        </p:nvSpPr>
        <p:spPr>
          <a:xfrm>
            <a:off x="273837" y="6044981"/>
            <a:ext cx="115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Ning Xi, Ning Ding, </a:t>
            </a:r>
            <a:r>
              <a:rPr lang="en-US" dirty="0" err="1"/>
              <a:t>Yougui</a:t>
            </a:r>
            <a:r>
              <a:rPr lang="en-US" dirty="0"/>
              <a:t> Wang (2005). How required reserve ratio affects distribution and velocity of money. </a:t>
            </a:r>
            <a:r>
              <a:rPr lang="en-US" i="1" dirty="0" err="1"/>
              <a:t>Physica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b="1" dirty="0"/>
              <a:t>357</a:t>
            </a:r>
            <a:r>
              <a:rPr lang="en-US" dirty="0"/>
              <a:t> 543-555.</a:t>
            </a:r>
          </a:p>
        </p:txBody>
      </p:sp>
      <p:pic>
        <p:nvPicPr>
          <p:cNvPr id="8" name="Picture 7" descr="A diagram of money and bank notes&#10;&#10;Description automatically generated">
            <a:extLst>
              <a:ext uri="{FF2B5EF4-FFF2-40B4-BE49-F238E27FC236}">
                <a16:creationId xmlns:a16="http://schemas.microsoft.com/office/drawing/2014/main" id="{506FD9AC-6A9C-2B70-AA88-A1204700A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61" y="2634928"/>
            <a:ext cx="496321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4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Repeated Circulation of Money</a:t>
            </a:r>
            <a:endParaRPr lang="en-US" sz="4000" b="1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17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763BDA15-F162-35EB-5AFA-104EACE1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08" y="1447760"/>
            <a:ext cx="5134692" cy="44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18</a:t>
            </a:fld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44B4AE-1109-D3DB-CC73-5E385A62BFC4}"/>
              </a:ext>
            </a:extLst>
          </p:cNvPr>
          <p:cNvGrpSpPr/>
          <p:nvPr/>
        </p:nvGrpSpPr>
        <p:grpSpPr>
          <a:xfrm>
            <a:off x="2192584" y="217814"/>
            <a:ext cx="7450180" cy="3429476"/>
            <a:chOff x="2191081" y="1447060"/>
            <a:chExt cx="7450180" cy="3429476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DEA1372-6C8F-FC16-5FEA-9F22FD803F96}"/>
                </a:ext>
              </a:extLst>
            </p:cNvPr>
            <p:cNvSpPr/>
            <p:nvPr/>
          </p:nvSpPr>
          <p:spPr>
            <a:xfrm>
              <a:off x="4580877" y="1447060"/>
              <a:ext cx="2743200" cy="506027"/>
            </a:xfrm>
            <a:prstGeom prst="triangle">
              <a:avLst>
                <a:gd name="adj" fmla="val 50647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E2FA62C-53A7-8659-36CE-FDF582ED9211}"/>
                </a:ext>
              </a:extLst>
            </p:cNvPr>
            <p:cNvSpPr/>
            <p:nvPr/>
          </p:nvSpPr>
          <p:spPr>
            <a:xfrm>
              <a:off x="4252404" y="2920753"/>
              <a:ext cx="3417903" cy="239697"/>
            </a:xfrm>
            <a:prstGeom prst="trapezoid">
              <a:avLst>
                <a:gd name="adj" fmla="val 228334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DC98E2-CA48-6325-0E19-1527B1DE1070}"/>
                </a:ext>
              </a:extLst>
            </p:cNvPr>
            <p:cNvSpPr/>
            <p:nvPr/>
          </p:nvSpPr>
          <p:spPr>
            <a:xfrm>
              <a:off x="4900474" y="2681055"/>
              <a:ext cx="2104008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2E62CB-6640-2AB2-B8E3-430B439BCCC7}"/>
                </a:ext>
              </a:extLst>
            </p:cNvPr>
            <p:cNvSpPr/>
            <p:nvPr/>
          </p:nvSpPr>
          <p:spPr>
            <a:xfrm>
              <a:off x="4900475" y="1953087"/>
              <a:ext cx="2104008" cy="72796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10376AA7-2448-DE18-7FDC-1FF3DD04F9AE}"/>
                </a:ext>
              </a:extLst>
            </p:cNvPr>
            <p:cNvSpPr/>
            <p:nvPr/>
          </p:nvSpPr>
          <p:spPr>
            <a:xfrm>
              <a:off x="2954380" y="2143457"/>
              <a:ext cx="1517634" cy="1730357"/>
            </a:xfrm>
            <a:prstGeom prst="ben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A6C72AD0-AF96-3FD7-CED7-73CF09D184FC}"/>
                </a:ext>
              </a:extLst>
            </p:cNvPr>
            <p:cNvSpPr/>
            <p:nvPr/>
          </p:nvSpPr>
          <p:spPr>
            <a:xfrm rot="5400000">
              <a:off x="7389921" y="2295404"/>
              <a:ext cx="1534716" cy="1622103"/>
            </a:xfrm>
            <a:prstGeom prst="bentArrow">
              <a:avLst>
                <a:gd name="adj1" fmla="val 26003"/>
                <a:gd name="adj2" fmla="val 26254"/>
                <a:gd name="adj3" fmla="val 25000"/>
                <a:gd name="adj4" fmla="val 43750"/>
              </a:avLst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45C6D8-CBDF-0536-C90C-9028CDA8E465}"/>
                </a:ext>
              </a:extLst>
            </p:cNvPr>
            <p:cNvSpPr/>
            <p:nvPr/>
          </p:nvSpPr>
          <p:spPr>
            <a:xfrm>
              <a:off x="2191081" y="4034401"/>
              <a:ext cx="2061323" cy="842135"/>
            </a:xfrm>
            <a:prstGeom prst="roundRect">
              <a:avLst>
                <a:gd name="adj" fmla="val 4079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1CD8B14-AD86-0902-095D-CB0C071A16D2}"/>
                </a:ext>
              </a:extLst>
            </p:cNvPr>
            <p:cNvSpPr/>
            <p:nvPr/>
          </p:nvSpPr>
          <p:spPr>
            <a:xfrm>
              <a:off x="7579938" y="4034401"/>
              <a:ext cx="2061323" cy="842135"/>
            </a:xfrm>
            <a:prstGeom prst="roundRect">
              <a:avLst>
                <a:gd name="adj" fmla="val 4079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4B08120-0624-4BFB-2217-0F0B6D38327D}"/>
                </a:ext>
              </a:extLst>
            </p:cNvPr>
            <p:cNvSpPr/>
            <p:nvPr/>
          </p:nvSpPr>
          <p:spPr>
            <a:xfrm>
              <a:off x="4432659" y="4116893"/>
              <a:ext cx="3018677" cy="28987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075D815-2A44-1933-FC01-618F36A5E5E6}"/>
                </a:ext>
              </a:extLst>
            </p:cNvPr>
            <p:cNvSpPr/>
            <p:nvPr/>
          </p:nvSpPr>
          <p:spPr>
            <a:xfrm flipH="1">
              <a:off x="4432659" y="4500592"/>
              <a:ext cx="3018677" cy="28987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718504-A28F-A0DA-BC8D-4097A0AC1E18}"/>
                </a:ext>
              </a:extLst>
            </p:cNvPr>
            <p:cNvSpPr txBox="1"/>
            <p:nvPr/>
          </p:nvSpPr>
          <p:spPr>
            <a:xfrm>
              <a:off x="5556109" y="1574519"/>
              <a:ext cx="810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Bank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65860E-7E44-AF5B-B41C-2143E2022DC4}"/>
                </a:ext>
              </a:extLst>
            </p:cNvPr>
            <p:cNvSpPr txBox="1"/>
            <p:nvPr/>
          </p:nvSpPr>
          <p:spPr>
            <a:xfrm>
              <a:off x="5416768" y="2623751"/>
              <a:ext cx="1071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Reserve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A09CDB-3A88-B64E-B639-22C45518A5F2}"/>
                </a:ext>
              </a:extLst>
            </p:cNvPr>
            <p:cNvSpPr txBox="1"/>
            <p:nvPr/>
          </p:nvSpPr>
          <p:spPr>
            <a:xfrm>
              <a:off x="5354282" y="2134196"/>
              <a:ext cx="123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Loan out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CE1B23-E262-9555-B27E-E8DB51DAEAE8}"/>
                </a:ext>
              </a:extLst>
            </p:cNvPr>
            <p:cNvSpPr txBox="1"/>
            <p:nvPr/>
          </p:nvSpPr>
          <p:spPr>
            <a:xfrm>
              <a:off x="5048538" y="3774096"/>
              <a:ext cx="1900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Asset exchange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2983AA-9CDE-8750-62AC-CF1A3CD1260D}"/>
                </a:ext>
              </a:extLst>
            </p:cNvPr>
            <p:cNvSpPr txBox="1"/>
            <p:nvPr/>
          </p:nvSpPr>
          <p:spPr>
            <a:xfrm>
              <a:off x="7847739" y="4244389"/>
              <a:ext cx="152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Borrowers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47B469-5A67-8253-9653-0EDEC8390B25}"/>
                </a:ext>
              </a:extLst>
            </p:cNvPr>
            <p:cNvSpPr txBox="1"/>
            <p:nvPr/>
          </p:nvSpPr>
          <p:spPr>
            <a:xfrm>
              <a:off x="2398837" y="4275723"/>
              <a:ext cx="152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340076-92D5-4ED8-6476-B37B42A56EFE}"/>
                    </a:ext>
                  </a:extLst>
                </p:cNvPr>
                <p:cNvSpPr txBox="1"/>
                <p:nvPr/>
              </p:nvSpPr>
              <p:spPr>
                <a:xfrm>
                  <a:off x="3405912" y="1945462"/>
                  <a:ext cx="7573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340076-92D5-4ED8-6476-B37B42A56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912" y="1945462"/>
                  <a:ext cx="75738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7C93AD-5C88-2843-8131-7F631074FE57}"/>
                    </a:ext>
                  </a:extLst>
                </p:cNvPr>
                <p:cNvSpPr txBox="1"/>
                <p:nvPr/>
              </p:nvSpPr>
              <p:spPr>
                <a:xfrm>
                  <a:off x="7458290" y="1948469"/>
                  <a:ext cx="7573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17C93AD-5C88-2843-8131-7F631074F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290" y="1948469"/>
                  <a:ext cx="7573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9B741-C6E8-50C0-491D-763FBA5CC93E}"/>
                    </a:ext>
                  </a:extLst>
                </p:cNvPr>
                <p:cNvSpPr txBox="1"/>
                <p:nvPr/>
              </p:nvSpPr>
              <p:spPr>
                <a:xfrm>
                  <a:off x="6318524" y="2634469"/>
                  <a:ext cx="7573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E9B741-C6E8-50C0-491D-763FBA5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524" y="2634469"/>
                  <a:ext cx="7573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857316-FA68-B433-C366-CB3FAFFAA228}"/>
                    </a:ext>
                  </a:extLst>
                </p:cNvPr>
                <p:cNvSpPr txBox="1"/>
                <p:nvPr/>
              </p:nvSpPr>
              <p:spPr>
                <a:xfrm>
                  <a:off x="6318524" y="2130128"/>
                  <a:ext cx="7573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857316-FA68-B433-C366-CB3FAFFA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524" y="2130128"/>
                  <a:ext cx="757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201978-47D7-B244-DA6E-CE1449EE84FB}"/>
                  </a:ext>
                </a:extLst>
              </p:cNvPr>
              <p:cNvSpPr txBox="1"/>
              <p:nvPr/>
            </p:nvSpPr>
            <p:spPr>
              <a:xfrm>
                <a:off x="2081299" y="3807877"/>
                <a:ext cx="7561465" cy="2997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be the initial supply of money.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400" dirty="0"/>
                  <a:t> be the money flow from the savers to the bank.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400" dirty="0"/>
                  <a:t> be the money flow from the bank to the borrowers Conservation of money: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Balancing the money flow of the bank: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Solution: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201978-47D7-B244-DA6E-CE1449EE8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99" y="3807877"/>
                <a:ext cx="7561465" cy="2997359"/>
              </a:xfrm>
              <a:prstGeom prst="rect">
                <a:avLst/>
              </a:prstGeom>
              <a:blipFill>
                <a:blip r:embed="rId6"/>
                <a:stretch>
                  <a:fillRect l="-1209" t="-1629" r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Wealth Distribution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46" y="1474595"/>
                <a:ext cx="11220989" cy="516635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The wealth distribution of the agents can be determined by </a:t>
                </a:r>
                <a:r>
                  <a:rPr lang="en-US" dirty="0">
                    <a:solidFill>
                      <a:srgbClr val="FF0000"/>
                    </a:solidFill>
                  </a:rPr>
                  <a:t>maximizing the entropy</a:t>
                </a:r>
                <a:r>
                  <a:rPr lang="en-US" dirty="0"/>
                  <a:t>.</a:t>
                </a:r>
              </a:p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be the number of agents.</a:t>
                </a:r>
              </a:p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probability density of wealth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among the savers.</a:t>
                </a:r>
              </a:p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probability density of debt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among the borrowers.</a:t>
                </a:r>
              </a:p>
              <a:p>
                <a:pPr algn="l"/>
                <a:r>
                  <a:rPr lang="en-US" dirty="0"/>
                  <a:t>The wealth distribution can be obtained by: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subject to the constraints: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46" y="1474595"/>
                <a:ext cx="11220989" cy="5166350"/>
              </a:xfrm>
              <a:blipFill>
                <a:blip r:embed="rId2"/>
                <a:stretch>
                  <a:fillRect l="-815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19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1. Kinetic Theory of Gases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630" y="1509712"/>
            <a:ext cx="10700169" cy="454977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Exploring Complex Distributions with Simple Models </a:t>
            </a:r>
            <a:r>
              <a:rPr lang="en-US" dirty="0"/>
              <a:t>(</a:t>
            </a:r>
            <a:r>
              <a:rPr lang="en-US" dirty="0" err="1"/>
              <a:t>Econophysics</a:t>
            </a:r>
            <a:r>
              <a:rPr lang="en-US" dirty="0"/>
              <a:t> Chapter 8)</a:t>
            </a:r>
          </a:p>
          <a:p>
            <a:pPr algn="l"/>
            <a:endParaRPr lang="en-US" sz="1200" dirty="0"/>
          </a:p>
          <a:p>
            <a:pPr algn="l"/>
            <a:r>
              <a:rPr lang="en-US" dirty="0"/>
              <a:t>Complex distributions: macroscopic</a:t>
            </a:r>
          </a:p>
          <a:p>
            <a:pPr algn="l"/>
            <a:r>
              <a:rPr lang="en-US" dirty="0"/>
              <a:t>Simple models: microscopic agent-based models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approach of using a molecule-based model to explain macroscopic phenomena is best illustrated by the </a:t>
            </a:r>
            <a:r>
              <a:rPr lang="en-US" dirty="0">
                <a:solidFill>
                  <a:srgbClr val="FF0000"/>
                </a:solidFill>
              </a:rPr>
              <a:t>kinetic theory of gases</a:t>
            </a:r>
            <a:r>
              <a:rPr lang="en-US" dirty="0"/>
              <a:t>, which explains the </a:t>
            </a:r>
            <a:r>
              <a:rPr lang="en-US" dirty="0">
                <a:solidFill>
                  <a:srgbClr val="FF0000"/>
                </a:solidFill>
              </a:rPr>
              <a:t>distribution of energy </a:t>
            </a:r>
            <a:r>
              <a:rPr lang="en-US" dirty="0"/>
              <a:t>of molecules.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Subsequently, we will adopt this approach to explain the </a:t>
            </a:r>
            <a:r>
              <a:rPr lang="en-US" dirty="0">
                <a:solidFill>
                  <a:srgbClr val="FF0000"/>
                </a:solidFill>
              </a:rPr>
              <a:t>distribution of wealth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2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Maximum Entropy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46" y="1474596"/>
                <a:ext cx="11220989" cy="5073986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Introduce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Taking the derivatives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Solution: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46" y="1474596"/>
                <a:ext cx="11220989" cy="5073986"/>
              </a:xfrm>
              <a:blipFill>
                <a:blip r:embed="rId2"/>
                <a:stretch>
                  <a:fillRect l="-815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20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7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Lagrange Multipliers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46" y="1474596"/>
                <a:ext cx="11220989" cy="5073986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The Lagrange multipliers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are determined by the constraints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⇒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⇒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Solution: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algn="l"/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rad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46" y="1474596"/>
                <a:ext cx="11220989" cy="5073986"/>
              </a:xfrm>
              <a:blipFill>
                <a:blip r:embed="rId2"/>
                <a:stretch>
                  <a:fillRect l="-815" t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857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Wealth Distribution</a:t>
            </a:r>
            <a:endParaRPr lang="en-US" sz="4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5527" y="5452867"/>
                <a:ext cx="11720945" cy="126860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The distribution of positive money is exponential with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rad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The distribution of negative money is exponential with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5527" y="5452867"/>
                <a:ext cx="11720945" cy="1268608"/>
              </a:xfrm>
              <a:blipFill>
                <a:blip r:embed="rId2"/>
                <a:stretch>
                  <a:fillRect l="-832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22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of a pyramid&#10;&#10;Description automatically generated with medium confidence">
            <a:extLst>
              <a:ext uri="{FF2B5EF4-FFF2-40B4-BE49-F238E27FC236}">
                <a16:creationId xmlns:a16="http://schemas.microsoft.com/office/drawing/2014/main" id="{F3C06E09-2A2B-BC58-96DA-D490A6B6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67" y="1301983"/>
            <a:ext cx="5584334" cy="41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0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49" y="1286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Models with Uniform Savings</a:t>
            </a:r>
            <a:r>
              <a:rPr lang="en-US" b="1" baseline="30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2"/>
              <p:cNvSpPr txBox="1">
                <a:spLocks/>
              </p:cNvSpPr>
              <p:nvPr/>
            </p:nvSpPr>
            <p:spPr>
              <a:xfrm>
                <a:off x="437611" y="1566956"/>
                <a:ext cx="8172990" cy="4173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 these models, each trader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saves a fraction of her money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trades randomly with her partner,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steady state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decaying on both sides.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most probable money per agent shifts away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11" y="1566956"/>
                <a:ext cx="8172990" cy="4173446"/>
              </a:xfrm>
              <a:prstGeom prst="rect">
                <a:avLst/>
              </a:prstGeom>
              <a:blipFill>
                <a:blip r:embed="rId2"/>
                <a:stretch>
                  <a:fillRect l="-1193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73837" y="6044981"/>
            <a:ext cx="115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 Chatterjee A, Chakrabarti BK, Manna SS (2004). Pareto law in a kinetic model of market with random saving propensity. </a:t>
            </a:r>
            <a:r>
              <a:rPr lang="en-US" i="1" dirty="0" err="1"/>
              <a:t>Physica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b="1" dirty="0"/>
              <a:t>335</a:t>
            </a:r>
            <a:r>
              <a:rPr lang="en-US" dirty="0"/>
              <a:t> 155–163.</a:t>
            </a:r>
          </a:p>
        </p:txBody>
      </p:sp>
      <p:pic>
        <p:nvPicPr>
          <p:cNvPr id="20" name="Picture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2130157"/>
            <a:ext cx="26765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9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Models with Non-uniform Savings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24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58" y="2857500"/>
            <a:ext cx="511556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1349" y="1255392"/>
                <a:ext cx="10604653" cy="1804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these models, the saving factors of the agents are drawn from a distribution,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Results for the rectangular distribution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&lt;1: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49" y="1255392"/>
                <a:ext cx="10604653" cy="1804468"/>
              </a:xfrm>
              <a:prstGeom prst="rect">
                <a:avLst/>
              </a:prstGeom>
              <a:blipFill>
                <a:blip r:embed="rId3"/>
                <a:stretch>
                  <a:fillRect l="-920" t="-2365" b="-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3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94" y="2149044"/>
            <a:ext cx="4953635" cy="3743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Models with Non-uniform Savings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48030" y="1570805"/>
                <a:ext cx="7971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Results for the power law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):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030" y="1570805"/>
                <a:ext cx="7971926" cy="461665"/>
              </a:xfrm>
              <a:prstGeom prst="rect">
                <a:avLst/>
              </a:prstGeom>
              <a:blipFill>
                <a:blip r:embed="rId3"/>
                <a:stretch>
                  <a:fillRect l="-1147" t="-10667" r="-15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346094" y="3044697"/>
            <a:ext cx="2314014" cy="20339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50"/>
          <p:cNvSpPr txBox="1"/>
          <p:nvPr/>
        </p:nvSpPr>
        <p:spPr>
          <a:xfrm>
            <a:off x="4640239" y="4240832"/>
            <a:ext cx="1569491" cy="2902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 = 100, M/N 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8798" y="2947917"/>
            <a:ext cx="294145" cy="21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Mean-Field Approach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45067" y="1338933"/>
                <a:ext cx="10713508" cy="494972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 both cases, we found the Pareto law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Pareto found that the high-end of the income distribution in a society follows a power law,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more the agents save, the more money they get. Numerically it was found that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result facilitates the following mean field analysis of the model. Consider the ensemble average of the dynamics: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1338933"/>
                <a:ext cx="10713508" cy="4949724"/>
              </a:xfrm>
              <a:prstGeom prst="rect">
                <a:avLst/>
              </a:prstGeom>
              <a:blipFill>
                <a:blip r:embed="rId2"/>
                <a:stretch>
                  <a:fillRect l="-853" t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83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Mean-Field Approach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27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45067" y="1305882"/>
                <a:ext cx="10713508" cy="511695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 the last term, introduce the mean field assumption that any agent on the average interacts with all others in the system,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〈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〉=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〈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〉+〈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〉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〈"/>
                              <m:endChr m:val="〉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+〈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write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the overbar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acc>
                  </m:oMath>
                </a14:m>
                <a:r>
                  <a:rPr lang="en-US" sz="2400" dirty="0"/>
                  <a:t> represents average over agents, and using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, in contrast to the angular bracket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〈⋅〉</m:t>
                    </m:r>
                  </m:oMath>
                </a14:m>
                <a:r>
                  <a:rPr lang="en-US" sz="2400" dirty="0"/>
                  <a:t> which represents average over time. At the steady state, 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2400" dirty="0"/>
                  <a:t> is a constant. Hence, we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〈"/>
                          <m:endChr m:val="〉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1305882"/>
                <a:ext cx="10713508" cy="5116951"/>
              </a:xfrm>
              <a:prstGeom prst="rect">
                <a:avLst/>
              </a:prstGeom>
              <a:blipFill>
                <a:blip r:embed="rId2"/>
                <a:stretch>
                  <a:fillRect l="-853" t="-1667" r="-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88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Mean-Field Approach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45067" y="1338933"/>
                <a:ext cx="10713508" cy="399323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result in the last slide is: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shows that for any arbitrary agent,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 average wealth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increases with the saving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rectangular distribution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have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(Pareto law).</a:t>
                </a:r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1338933"/>
                <a:ext cx="10713508" cy="3993231"/>
              </a:xfrm>
              <a:prstGeom prst="rect">
                <a:avLst/>
              </a:prstGeom>
              <a:blipFill>
                <a:blip r:embed="rId2"/>
                <a:stretch>
                  <a:fillRect l="-853" t="-21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995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3. Comparison with Real Data</a:t>
            </a:r>
            <a:r>
              <a:rPr lang="en-US" b="1" baseline="30000" dirty="0"/>
              <a:t>3,4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464" y="5570717"/>
            <a:ext cx="10867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Drăgulescu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AA and Yakovenko VM (2001) Statistical Mechanics of Money, Income, and Wealth: A Short Survey. </a:t>
            </a:r>
            <a:r>
              <a:rPr lang="en-US" i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Physica</a:t>
            </a:r>
            <a:r>
              <a:rPr lang="en-US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299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213.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Aoyama H, Souma W, and Fujiwara Y (2003) Growth and fluctuations of personal and company’s income. </a:t>
            </a:r>
            <a:r>
              <a:rPr lang="en-US" i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Physica</a:t>
            </a:r>
            <a:r>
              <a:rPr lang="en-US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324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352.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" y="2397184"/>
            <a:ext cx="3658110" cy="2835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81" y="2513552"/>
            <a:ext cx="3603811" cy="28607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97" y="2111541"/>
            <a:ext cx="3386610" cy="326276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61172" y="1317308"/>
            <a:ext cx="10867336" cy="10186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Low income range (&gt;90% population): Gibbs-like distribution (exponential)</a:t>
            </a:r>
          </a:p>
          <a:p>
            <a:pPr marL="0" indent="0">
              <a:buNone/>
            </a:pPr>
            <a:r>
              <a:rPr lang="en-US" sz="2400" dirty="0"/>
              <a:t>High income range (&lt;10% population): Pareto-like distribution (power-law)</a:t>
            </a:r>
          </a:p>
        </p:txBody>
      </p:sp>
    </p:spTree>
    <p:extLst>
      <p:ext uri="{BB962C8B-B14F-4D97-AF65-F5344CB8AC3E}">
        <p14:creationId xmlns:p14="http://schemas.microsoft.com/office/powerpoint/2010/main" val="388366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24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Kinetic Theory Explaining Pressure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136" y="1458150"/>
            <a:ext cx="8010758" cy="34863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Consider </a:t>
            </a:r>
            <a:r>
              <a:rPr lang="en-US" i="1" dirty="0"/>
              <a:t>n</a:t>
            </a:r>
            <a:r>
              <a:rPr lang="en-US" dirty="0"/>
              <a:t> moles of an ideal gas in a cubical box of volume </a:t>
            </a:r>
            <a:r>
              <a:rPr lang="en-US" i="1" dirty="0"/>
              <a:t>V</a:t>
            </a:r>
            <a:r>
              <a:rPr lang="en-US" dirty="0"/>
              <a:t> at temperature </a:t>
            </a:r>
            <a:r>
              <a:rPr lang="en-US" i="1" dirty="0"/>
              <a:t>T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The gas molecules are moving in the box.</a:t>
            </a:r>
          </a:p>
          <a:p>
            <a:pPr algn="l"/>
            <a:r>
              <a:rPr lang="en-US" dirty="0"/>
              <a:t>When they collide with the walls, the collision is elastic and momentum is transferred to the walls.</a:t>
            </a:r>
          </a:p>
          <a:p>
            <a:pPr algn="l"/>
            <a:r>
              <a:rPr lang="en-US" dirty="0"/>
              <a:t>Using Newton’s second law, this change in momentum results in a force acting on the wall.</a:t>
            </a:r>
          </a:p>
          <a:p>
            <a:pPr algn="l"/>
            <a:r>
              <a:rPr lang="en-US" dirty="0"/>
              <a:t>This force contributes to the pressure of the gas.</a:t>
            </a:r>
          </a:p>
          <a:p>
            <a:pPr algn="l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20384" y="6321245"/>
            <a:ext cx="2743200" cy="365125"/>
          </a:xfrm>
        </p:spPr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9" name="Picture 8" descr="Fig 19-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40" y="1382026"/>
            <a:ext cx="2967644" cy="360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1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/>
          <a:lstStyle/>
          <a:p>
            <a:pPr algn="ctr"/>
            <a:r>
              <a:rPr lang="en-US" b="1" dirty="0"/>
              <a:t>Resemblance with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45067" y="1454231"/>
                <a:ext cx="10608733" cy="22804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The behavior resembles the model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)∼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−0.7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In this model, there are numerous agents with low saving factor, yielding the Gibbs-like behavior. For distributions with considerable weight near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Gibbs eventually crosses over to Pareto.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1454231"/>
                <a:ext cx="10608733" cy="2280487"/>
              </a:xfrm>
              <a:prstGeom prst="rect">
                <a:avLst/>
              </a:prstGeom>
              <a:blipFill>
                <a:blip r:embed="rId2"/>
                <a:stretch>
                  <a:fillRect l="-862" b="-40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65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/>
              <a:t>4. A Minimal Model of Interacting Selfish Agents</a:t>
            </a:r>
            <a:r>
              <a:rPr lang="en-US" baseline="30000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45067" y="1277961"/>
                <a:ext cx="10608733" cy="45327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Explaining the Hidden Hand of Economy (</a:t>
                </a:r>
                <a:r>
                  <a:rPr lang="en-US" sz="2400" b="1" dirty="0" err="1"/>
                  <a:t>Econophysics</a:t>
                </a:r>
                <a:r>
                  <a:rPr lang="en-US" sz="2400" b="1" dirty="0"/>
                  <a:t> Chapter 9)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The Model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 a population of agents trading a single commodity with their money.</a:t>
                </a:r>
              </a:p>
              <a:p>
                <a:pPr marL="0" indent="0">
                  <a:buNone/>
                </a:pPr>
                <a:r>
                  <a:rPr lang="en-US" sz="2400" dirty="0"/>
                  <a:t>Consider a closed economic system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agents.</a:t>
                </a:r>
              </a:p>
              <a:p>
                <a:pPr marL="0" indent="0">
                  <a:buNone/>
                </a:pPr>
                <a:r>
                  <a:rPr lang="en-US" sz="2400" dirty="0"/>
                  <a:t>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money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commodity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at the beginning of each day.</a:t>
                </a:r>
              </a:p>
              <a:p>
                <a:pPr marL="0" indent="0">
                  <a:buNone/>
                </a:pPr>
                <a:r>
                  <a:rPr lang="en-US" sz="2400" dirty="0"/>
                  <a:t>Total money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Total commodity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the average quantity of commodity per agent.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subsistence commodity level for each agent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price of commodity per unit is fixed.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1277961"/>
                <a:ext cx="10608733" cy="4532787"/>
              </a:xfrm>
              <a:prstGeom prst="rect">
                <a:avLst/>
              </a:prstGeom>
              <a:blipFill>
                <a:blip r:embed="rId2"/>
                <a:stretch>
                  <a:fillRect l="-862" t="-1884" b="-3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1958" y="6169580"/>
            <a:ext cx="1050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ea typeface="DengXian" panose="02010600030101010101" pitchFamily="2" charset="-122"/>
              </a:rPr>
              <a:t>5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Chakraborti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A </a:t>
            </a:r>
            <a:r>
              <a:rPr lang="en-US" i="1" dirty="0">
                <a:latin typeface="Times New Roman" panose="02020603050405020304" pitchFamily="18" charset="0"/>
                <a:ea typeface="DengXian" panose="02010600030101010101" pitchFamily="2" charset="-122"/>
              </a:rPr>
              <a:t>et al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. (2001) A self-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organising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model of market with single commodity. </a:t>
            </a:r>
            <a:r>
              <a:rPr lang="en-US" i="1" dirty="0" err="1">
                <a:latin typeface="Times New Roman" panose="02020603050405020304" pitchFamily="18" charset="0"/>
                <a:ea typeface="DengXian" panose="02010600030101010101" pitchFamily="2" charset="-122"/>
              </a:rPr>
              <a:t>Physica</a:t>
            </a:r>
            <a:r>
              <a:rPr lang="en-US" i="1" dirty="0">
                <a:latin typeface="Times New Roman" panose="02020603050405020304" pitchFamily="18" charset="0"/>
                <a:ea typeface="DengXian" panose="02010600030101010101" pitchFamily="2" charset="-122"/>
              </a:rPr>
              <a:t> A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</a:rPr>
              <a:t>297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253–259.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8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9" y="128668"/>
            <a:ext cx="11267110" cy="1325563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/>
              <a:t>Algorithm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32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45067" y="1233893"/>
                <a:ext cx="10608733" cy="52880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randomly but satisfy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At the beginning of each time step,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Randomly select a buying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Randomly select an selling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remove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from the set of buying agents.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remove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from the set of selling agents.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stop when there are no buying agents.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stop when there are no selling agents.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Collect statistics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After a large number of steps (e.g. 365), perform a minor reshuffle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7" y="1233893"/>
                <a:ext cx="10608733" cy="5288092"/>
              </a:xfrm>
              <a:prstGeom prst="rect">
                <a:avLst/>
              </a:prstGeom>
              <a:blipFill>
                <a:blip r:embed="rId2"/>
                <a:stretch>
                  <a:fillRect l="-862" t="-1613" b="-40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4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1" y="172735"/>
            <a:ext cx="1209652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000" b="1" dirty="0"/>
              <a:t>Unlimited Money Supply and Limited Supply of Commodity</a:t>
            </a:r>
            <a:endParaRPr lang="en-US" sz="4000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33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233893"/>
                <a:ext cx="6464226" cy="52880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u="sng" dirty="0"/>
              </a:p>
              <a:p>
                <a:pPr marL="0" indent="0">
                  <a:buNone/>
                </a:pPr>
                <a:r>
                  <a:rPr lang="en-US" sz="2400" u="sng" dirty="0"/>
                  <a:t>Case 1</a:t>
                </a:r>
                <a:r>
                  <a:rPr lang="en-US" sz="2400" dirty="0"/>
                  <a:t>: Satisfied case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Commodity distribution after trading: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elta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function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exponential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function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233893"/>
                <a:ext cx="6464226" cy="5288092"/>
              </a:xfrm>
              <a:prstGeom prst="rect">
                <a:avLst/>
              </a:prstGeom>
              <a:blipFill>
                <a:blip r:embed="rId2"/>
                <a:stretch>
                  <a:fillRect l="-1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91" y="1148709"/>
            <a:ext cx="4763135" cy="5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3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Buying Agents Ending Up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34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200027"/>
                <a:ext cx="10532124" cy="515632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dirty="0"/>
                  <a:t>Case 1</a:t>
                </a:r>
                <a:r>
                  <a:rPr lang="en-US" sz="2400" dirty="0"/>
                  <a:t>: Satisfied case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convenience, we set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annual reshuffling induces a Gibbs-like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(Maximum entropy satisfying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The commodity of buying agents increase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no further. Therefore, there is a delta function component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Fraction of buying agents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Their purchased quantity of commodity per agent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purchase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commodity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purchase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commodity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before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purchase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200027"/>
                <a:ext cx="10532124" cy="5156324"/>
              </a:xfrm>
              <a:prstGeom prst="rect">
                <a:avLst/>
              </a:prstGeom>
              <a:blipFill>
                <a:blip r:embed="rId3"/>
                <a:stretch>
                  <a:fillRect l="-868" t="-1655" r="-1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5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Selling Agents Ending Up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baseline="30000" dirty="0"/>
                  <a:t> </a:t>
                </a:r>
                <a:r>
                  <a:rPr lang="en-US" b="1" dirty="0"/>
                  <a:t>(1)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318558"/>
                <a:ext cx="10532124" cy="50377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dirty="0"/>
                  <a:t>Selling agents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commodity quantity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purchase</m:t>
                        </m:r>
                      </m:sub>
                    </m:sSub>
                  </m:oMath>
                </a14:m>
                <a:r>
                  <a:rPr lang="en-US" sz="2400" dirty="0"/>
                  <a:t> has to be supplied by the selling agents.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Chakraborti</a:t>
                </a:r>
                <a:r>
                  <a:rPr lang="en-US" sz="2400" dirty="0"/>
                  <a:t> et al. explained the results using the scenario that a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of selling agents sell all their excess commodity. They assumed that:</a:t>
                </a:r>
              </a:p>
              <a:p>
                <a:pPr marL="0" indent="0">
                  <a:buNone/>
                </a:pPr>
                <a:r>
                  <a:rPr lang="en-US" sz="2400" dirty="0"/>
                  <a:t>(1) this fraction is independent of the commodity level of the agents, and </a:t>
                </a:r>
              </a:p>
              <a:p>
                <a:pPr marL="0" indent="0">
                  <a:buNone/>
                </a:pPr>
                <a:r>
                  <a:rPr lang="en-US" sz="2400" dirty="0"/>
                  <a:t>(2) the possibility that some agents only sell part of their excess commodity can be neglected.</a:t>
                </a:r>
              </a:p>
              <a:p>
                <a:pPr marL="0" indent="0">
                  <a:buNone/>
                </a:pPr>
                <a:r>
                  <a:rPr lang="en-US" sz="2400" dirty="0"/>
                  <a:t>Average excess commodity per agent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Equating with the purchased commodity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purchase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318558"/>
                <a:ext cx="10532124" cy="5037792"/>
              </a:xfrm>
              <a:prstGeom prst="rect">
                <a:avLst/>
              </a:prstGeom>
              <a:blipFill>
                <a:blip r:embed="rId3"/>
                <a:stretch>
                  <a:fillRect l="-868" t="-1693" r="-1331" b="-3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34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Selling Agents Ending Up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(2)</a:t>
                </a:r>
                <a:endParaRPr lang="en-US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318557"/>
                <a:ext cx="10532124" cy="526850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dirty="0"/>
                  <a:t>Selling agents (cont’d)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These selling agents will also contribute to the delta function component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Fraction of selling agents with final commodity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Fraction of buying and selling agents with final commodity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Distribution of final commodity level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Summarizing,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318557"/>
                <a:ext cx="10532124" cy="5268509"/>
              </a:xfrm>
              <a:prstGeom prst="rect">
                <a:avLst/>
              </a:prstGeom>
              <a:blipFill>
                <a:blip r:embed="rId3"/>
                <a:stretch>
                  <a:fillRect l="-868" t="-16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203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Case 2: Frustrated Case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)</a:t>
                </a:r>
                <a:endParaRPr lang="en-US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37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233893"/>
                <a:ext cx="6464226" cy="52880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dirty="0"/>
                  <a:t>Case 1</a:t>
                </a:r>
                <a:r>
                  <a:rPr lang="en-US" sz="2400" dirty="0"/>
                  <a:t>: Frustrated case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Commodity distribution after trading: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elta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function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exponential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function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233893"/>
                <a:ext cx="6464226" cy="5288092"/>
              </a:xfrm>
              <a:prstGeom prst="rect">
                <a:avLst/>
              </a:prstGeom>
              <a:blipFill>
                <a:blip r:embed="rId3"/>
                <a:stretch>
                  <a:fillRect l="-1415" t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82" y="1297845"/>
            <a:ext cx="4744085" cy="5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0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Selling Agents Ending Up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386290"/>
                <a:ext cx="10532124" cy="454037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Fraction of selling agents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Their sold quantity of commodity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sold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commodity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before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sale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commodity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sale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quantity is sold to the selling agents. The authors explained the results using the scenario that a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of buying agents buy all of the commodity required to make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They assumed that:</a:t>
                </a:r>
              </a:p>
              <a:p>
                <a:pPr marL="514350" indent="-514350">
                  <a:buAutoNum type="arabicParenBoth"/>
                </a:pPr>
                <a:r>
                  <a:rPr lang="en-US" sz="2400" dirty="0"/>
                  <a:t>this fraction is independent of the commodity level of the agents, and </a:t>
                </a:r>
              </a:p>
              <a:p>
                <a:pPr marL="514350" indent="-514350">
                  <a:buAutoNum type="arabicParenBoth"/>
                </a:pPr>
                <a:r>
                  <a:rPr lang="en-US" sz="2400" dirty="0"/>
                  <a:t>the possibility that some agents only buy part of the required commodity can be neglected.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386290"/>
                <a:ext cx="10532124" cy="4540374"/>
              </a:xfrm>
              <a:prstGeom prst="rect">
                <a:avLst/>
              </a:prstGeom>
              <a:blipFill>
                <a:blip r:embed="rId3"/>
                <a:stretch>
                  <a:fillRect l="-926" t="-805" r="-1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2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Buying Agents Ending Up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39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420156"/>
                <a:ext cx="10532124" cy="393077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dirty="0"/>
                  <a:t>Buying agents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Average required commodity per buying agent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Equating with the sold commodity,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These buying agents will also contribute to the delta function component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Fraction of buying agents with final commodity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420156"/>
                <a:ext cx="10532124" cy="3930775"/>
              </a:xfrm>
              <a:prstGeom prst="rect">
                <a:avLst/>
              </a:prstGeom>
              <a:blipFill>
                <a:blip r:embed="rId3"/>
                <a:stretch>
                  <a:fillRect l="-868" t="-2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2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128" y="301924"/>
            <a:ext cx="9804400" cy="71218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Relating Temperature with Molecular Energy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3680" y="1259890"/>
                <a:ext cx="11476761" cy="5096460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r>
                  <a:rPr lang="en-US" dirty="0"/>
                  <a:t>The kinetic theory of gases shows that the kinetic energy of the gas molecules is determined by the temperature:</a:t>
                </a:r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r>
                  <a:rPr lang="en-US" dirty="0"/>
                  <a:t>Indeed, we will show that the energy distribution of the molecules is determined by the temperature according to the </a:t>
                </a:r>
                <a:r>
                  <a:rPr lang="en-US" dirty="0">
                    <a:solidFill>
                      <a:srgbClr val="FF0000"/>
                    </a:solidFill>
                  </a:rPr>
                  <a:t>Maxwell-Boltzmann distribution</a:t>
                </a:r>
                <a:r>
                  <a:rPr lang="en-US" dirty="0"/>
                  <a:t>. This is best understood by considering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components of the energy, that is,</a:t>
                </a:r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r>
                  <a:rPr lang="en-US" dirty="0"/>
                  <a:t>The Maxwell-Boltzmann distribution is the underlying principle of </a:t>
                </a:r>
                <a:r>
                  <a:rPr lang="en-US" dirty="0">
                    <a:solidFill>
                      <a:srgbClr val="FF0000"/>
                    </a:solidFill>
                  </a:rPr>
                  <a:t>Monte Carlo simulations</a:t>
                </a:r>
                <a:r>
                  <a:rPr lang="en-US" dirty="0"/>
                  <a:t>.</a:t>
                </a:r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endParaRPr lang="en-US" dirty="0"/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endParaRPr lang="en-US" dirty="0"/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endParaRPr lang="en-US" dirty="0"/>
              </a:p>
              <a:p>
                <a:pPr algn="l">
                  <a:lnSpc>
                    <a:spcPct val="108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3680" y="1259890"/>
                <a:ext cx="11476761" cy="5096460"/>
              </a:xfrm>
              <a:blipFill>
                <a:blip r:embed="rId2"/>
                <a:stretch>
                  <a:fillRect l="-850" t="-718"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86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</p:spPr>
            <p:txBody>
              <a:bodyPr>
                <a:normAutofit/>
              </a:bodyPr>
              <a:lstStyle/>
              <a:p>
                <a:pPr lvl="0" algn="ctr"/>
                <a:r>
                  <a:rPr lang="en-US" b="1" dirty="0"/>
                  <a:t>All Agents Ending Up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241" y="172735"/>
                <a:ext cx="1209652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40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1" y="1318557"/>
                <a:ext cx="10532124" cy="526850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u="sng" dirty="0"/>
                  <a:t>Buying and selling agents together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Fraction of buying and selling agents with final commodity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Distribution of final commodity level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Summarizing,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1" y="1318557"/>
                <a:ext cx="10532124" cy="5268509"/>
              </a:xfrm>
              <a:prstGeom prst="rect">
                <a:avLst/>
              </a:prstGeom>
              <a:blipFill>
                <a:blip r:embed="rId3"/>
                <a:stretch>
                  <a:fillRect l="-868" t="-16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726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1" y="172735"/>
            <a:ext cx="12096520" cy="1325563"/>
          </a:xfrm>
        </p:spPr>
        <p:txBody>
          <a:bodyPr>
            <a:normAutofit/>
          </a:bodyPr>
          <a:lstStyle/>
          <a:p>
            <a:pPr lvl="0" algn="ctr"/>
            <a:r>
              <a:rPr lang="en-US" sz="4000" b="1" dirty="0"/>
              <a:t>Limited Money Supply and Limited Supply of Commodity</a:t>
            </a:r>
            <a:endParaRPr lang="en-US" sz="4000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41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/>
              <p:cNvSpPr txBox="1">
                <a:spLocks/>
              </p:cNvSpPr>
              <p:nvPr/>
            </p:nvSpPr>
            <p:spPr>
              <a:xfrm>
                <a:off x="738130" y="1233893"/>
                <a:ext cx="6577070" cy="52880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When money supply is limited, some buying agents cannot have enough money to purchase the required quantity of commodity. </a:t>
                </a:r>
              </a:p>
              <a:p>
                <a:pPr marL="0" indent="0">
                  <a:buNone/>
                </a:pPr>
                <a:r>
                  <a:rPr lang="en-US" sz="2400" dirty="0"/>
                  <a:t>In the frustrated cases, the fraction of satisfied agents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decreases with the money supply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minimum amount of money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needed for the smooth functioning of the market depends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2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0" y="1233893"/>
                <a:ext cx="6577070" cy="5288092"/>
              </a:xfrm>
              <a:prstGeom prst="rect">
                <a:avLst/>
              </a:prstGeom>
              <a:blipFill>
                <a:blip r:embed="rId2"/>
                <a:stretch>
                  <a:fillRect l="-1390" t="-1613" r="-2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67" y="1233893"/>
            <a:ext cx="4196715" cy="49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136" y="301924"/>
            <a:ext cx="102616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Energy Distribution: Maximum Entropy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7610" y="1126895"/>
                <a:ext cx="11220989" cy="551608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/>
                  <a:t>Entropy</a:t>
                </a:r>
              </a:p>
              <a:p>
                <a:pPr algn="l"/>
                <a:r>
                  <a:rPr lang="en-US" dirty="0"/>
                  <a:t>To obtain the energy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molecules, we discretize the kinetic energy of the molecules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We consider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molecules have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 number of states: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!⋯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Entropy: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−⋯).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 err="1"/>
                  <a:t>Stirling’s</a:t>
                </a:r>
                <a:r>
                  <a:rPr lang="en-US" dirty="0"/>
                  <a:t> formula: For large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algn="l"/>
                <a:r>
                  <a:rPr lang="en-US" dirty="0"/>
                  <a:t>The entropy is simplified to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−⋯)</m:t>
                      </m:r>
                    </m:oMath>
                  </m:oMathPara>
                </a14:m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−⋯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7610" y="1126895"/>
                <a:ext cx="11220989" cy="5516084"/>
              </a:xfrm>
              <a:blipFill>
                <a:blip r:embed="rId2"/>
                <a:stretch>
                  <a:fillRect l="-870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80" y="298399"/>
            <a:ext cx="11023023" cy="77361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An Analogy of Maximum Entropy: The Haunted Castle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1584-1747-4A2F-8BCD-9FA70881787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3213654" y="1541603"/>
            <a:ext cx="5403731" cy="2192908"/>
            <a:chOff x="2355" y="10815"/>
            <a:chExt cx="6029" cy="2447"/>
          </a:xfrm>
        </p:grpSpPr>
        <p:sp>
          <p:nvSpPr>
            <p:cNvPr id="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355" y="10815"/>
              <a:ext cx="6029" cy="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190" y="10815"/>
              <a:ext cx="2446" cy="2447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2879" y="11951"/>
              <a:ext cx="1311" cy="131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636" y="10815"/>
              <a:ext cx="1224" cy="1223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491" y="11252"/>
              <a:ext cx="699" cy="699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6636" y="12039"/>
              <a:ext cx="699" cy="699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30" y="11951"/>
              <a:ext cx="349" cy="437"/>
            </a:xfrm>
            <a:prstGeom prst="rect">
              <a:avLst/>
            </a:prstGeom>
            <a:solidFill>
              <a:srgbClr val="66FF3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860" y="11602"/>
              <a:ext cx="349" cy="436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30" y="11689"/>
              <a:ext cx="175" cy="262"/>
            </a:xfrm>
            <a:prstGeom prst="rect">
              <a:avLst/>
            </a:prstGeom>
            <a:solidFill>
              <a:srgbClr val="BBE0E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8034" y="12039"/>
              <a:ext cx="175" cy="262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705" y="12388"/>
              <a:ext cx="174" cy="262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860" y="11339"/>
              <a:ext cx="174" cy="263"/>
            </a:xfrm>
            <a:prstGeom prst="rect">
              <a:avLst/>
            </a:prstGeom>
            <a:solidFill>
              <a:srgbClr val="66FF3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355" y="12126"/>
              <a:ext cx="175" cy="262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8209" y="11602"/>
              <a:ext cx="175" cy="2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16" y="11689"/>
              <a:ext cx="175" cy="262"/>
            </a:xfrm>
            <a:prstGeom prst="rect">
              <a:avLst/>
            </a:prstGeom>
            <a:solidFill>
              <a:srgbClr val="FF9966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7335" y="12039"/>
              <a:ext cx="175" cy="262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2705" y="13000"/>
              <a:ext cx="174" cy="262"/>
            </a:xfrm>
            <a:prstGeom prst="rect">
              <a:avLst/>
            </a:prstGeom>
            <a:solidFill>
              <a:srgbClr val="CC66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7860" y="10815"/>
              <a:ext cx="174" cy="2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486838" y="3902175"/>
            <a:ext cx="111417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2286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The situation is like a drunken ghost wondering inside a haunted castle with many rooms of different sizes. (It can penetrate all walls.)</a:t>
            </a:r>
            <a:endParaRPr lang="en-US" sz="2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2286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Even if he starts from a small room, he will most likely be located in the room with the largest area after a long time.</a:t>
            </a:r>
            <a:endParaRPr lang="en-US" sz="2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228600" algn="l"/>
              </a:tabLst>
            </a:pP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The largest room corresponds to the </a:t>
            </a:r>
            <a:r>
              <a:rPr lang="en-US" sz="2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macrostate</a:t>
            </a:r>
            <a:r>
              <a:rPr lang="en-US" sz="2800" dirty="0">
                <a:latin typeface="Times New Roman" panose="02020603050405020304" pitchFamily="18" charset="0"/>
                <a:ea typeface="PMingLiU" panose="02020500000000000000" pitchFamily="18" charset="-120"/>
              </a:rPr>
              <a:t> having the largest number of microstates. </a:t>
            </a:r>
            <a:endParaRPr lang="en-US" sz="2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56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48" y="301924"/>
            <a:ext cx="10355856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Boltzmann Distribution of Molecular Speeds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7610" y="1160761"/>
                <a:ext cx="11220989" cy="476590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Let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−⋯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Note that when two molecules collide, their total energy is conserved. We </a:t>
                </a:r>
                <a:r>
                  <a:rPr lang="en-US" dirty="0">
                    <a:solidFill>
                      <a:srgbClr val="FF0000"/>
                    </a:solidFill>
                  </a:rPr>
                  <a:t>maximize the entropy</a:t>
                </a:r>
                <a:r>
                  <a:rPr lang="en-US" dirty="0"/>
                  <a:t> with the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 constraint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and the </a:t>
                </a:r>
                <a:r>
                  <a:rPr lang="en-US" dirty="0">
                    <a:solidFill>
                      <a:srgbClr val="FF0000"/>
                    </a:solidFill>
                  </a:rPr>
                  <a:t>energy constraint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7610" y="1160761"/>
                <a:ext cx="11220989" cy="4765906"/>
              </a:xfrm>
              <a:blipFill>
                <a:blip r:embed="rId2"/>
                <a:stretch>
                  <a:fillRect l="-870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Constrained Maximization of Entropy</a:t>
            </a: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/>
              <p:cNvSpPr txBox="1">
                <a:spLocks/>
              </p:cNvSpPr>
              <p:nvPr/>
            </p:nvSpPr>
            <p:spPr>
              <a:xfrm>
                <a:off x="437610" y="1480951"/>
                <a:ext cx="11220989" cy="51204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Introducing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and B are the Lagrange multipliers. Differentiating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is customary to write the probability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8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constant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can be obtained from the energy constraint, and the constant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8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can be obtained from the probability constraint.</a:t>
                </a:r>
                <a:endParaRPr lang="en-US" sz="28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10" y="1480951"/>
                <a:ext cx="11220989" cy="5120456"/>
              </a:xfrm>
              <a:prstGeom prst="rect">
                <a:avLst/>
              </a:prstGeom>
              <a:blipFill>
                <a:blip r:embed="rId2"/>
                <a:stretch>
                  <a:fillRect l="-1141" t="-2024" b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6" y="365125"/>
            <a:ext cx="11870267" cy="1325563"/>
          </a:xfrm>
        </p:spPr>
        <p:txBody>
          <a:bodyPr/>
          <a:lstStyle/>
          <a:p>
            <a:pPr algn="ctr"/>
            <a:r>
              <a:rPr lang="en-US" b="1" dirty="0"/>
              <a:t>An Intuitive Argument for the Boltzmann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Canvas 26"/>
          <p:cNvGrpSpPr/>
          <p:nvPr/>
        </p:nvGrpSpPr>
        <p:grpSpPr>
          <a:xfrm>
            <a:off x="4288786" y="1487491"/>
            <a:ext cx="3309620" cy="1577975"/>
            <a:chOff x="0" y="0"/>
            <a:chExt cx="3309620" cy="1577975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3309620" cy="1577975"/>
            </a:xfrm>
            <a:prstGeom prst="rect">
              <a:avLst/>
            </a:prstGeom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6098" y="106691"/>
              <a:ext cx="3016259" cy="1322478"/>
              <a:chOff x="678180" y="382544"/>
              <a:chExt cx="3016259" cy="132247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14103" y="452846"/>
                <a:ext cx="444137" cy="4267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90838" y="1278302"/>
                <a:ext cx="443865" cy="4267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0800000" scaled="1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214379" y="404769"/>
                <a:ext cx="443865" cy="4267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234812" y="1257868"/>
                <a:ext cx="443865" cy="42672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0800000" scaled="1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185144" y="735607"/>
                <a:ext cx="965484" cy="2911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218244" y="706163"/>
                <a:ext cx="965200" cy="2908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158240" y="1094400"/>
                <a:ext cx="965200" cy="29083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223352" y="1109725"/>
                <a:ext cx="965200" cy="29083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35"/>
                  <p:cNvSpPr txBox="1"/>
                  <p:nvPr/>
                </p:nvSpPr>
                <p:spPr>
                  <a:xfrm>
                    <a:off x="714103" y="444429"/>
                    <a:ext cx="480187" cy="44953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 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03" y="444429"/>
                    <a:ext cx="480187" cy="4495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 Box 35"/>
                  <p:cNvSpPr txBox="1"/>
                  <p:nvPr/>
                </p:nvSpPr>
                <p:spPr>
                  <a:xfrm>
                    <a:off x="678180" y="1256077"/>
                    <a:ext cx="480060" cy="44894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DengXia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9" name="Text 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" y="1256077"/>
                    <a:ext cx="480060" cy="4489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 Box 35"/>
                  <p:cNvSpPr txBox="1"/>
                  <p:nvPr/>
                </p:nvSpPr>
                <p:spPr>
                  <a:xfrm>
                    <a:off x="3198617" y="382544"/>
                    <a:ext cx="480060" cy="44894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DengXia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0" name="Text 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8617" y="382544"/>
                    <a:ext cx="480060" cy="4489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35"/>
                  <p:cNvSpPr txBox="1"/>
                  <p:nvPr/>
                </p:nvSpPr>
                <p:spPr>
                  <a:xfrm>
                    <a:off x="3214379" y="1217001"/>
                    <a:ext cx="480060" cy="44894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6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DengXia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1" name="Text 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379" y="1217001"/>
                    <a:ext cx="480060" cy="4489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5601" y="3151715"/>
                <a:ext cx="11328400" cy="3253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the interactions of molecules. When the distribution reaches steady state, the forward and backward transition rates become balanced. Hence, we can write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</a:pP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Taking logarithm,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3151715"/>
                <a:ext cx="11328400" cy="3253711"/>
              </a:xfrm>
              <a:prstGeom prst="rect">
                <a:avLst/>
              </a:prstGeom>
              <a:blipFill>
                <a:blip r:embed="rId6"/>
                <a:stretch>
                  <a:fillRect l="-807" t="-1498" r="-807" b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6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3472</Words>
  <Application>Microsoft Office PowerPoint</Application>
  <PresentationFormat>Widescreen</PresentationFormat>
  <Paragraphs>374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Office Theme</vt:lpstr>
      <vt:lpstr>MSDM 5003 Lecture 10 16 November 2023 Modeling Asset Exchange</vt:lpstr>
      <vt:lpstr>1. Kinetic Theory of Gases</vt:lpstr>
      <vt:lpstr>Kinetic Theory Explaining Pressure</vt:lpstr>
      <vt:lpstr>Relating Temperature with Molecular Energy</vt:lpstr>
      <vt:lpstr>Energy Distribution: Maximum Entropy</vt:lpstr>
      <vt:lpstr>An Analogy of Maximum Entropy: The Haunted Castle</vt:lpstr>
      <vt:lpstr>Boltzmann Distribution of Molecular Speeds</vt:lpstr>
      <vt:lpstr>Constrained Maximization of Entropy</vt:lpstr>
      <vt:lpstr>An Intuitive Argument for the Boltzmann Distribution</vt:lpstr>
      <vt:lpstr>Argument from the Conserved Quantities</vt:lpstr>
      <vt:lpstr>Summary</vt:lpstr>
      <vt:lpstr>2. The Asset Exchange Model of Wealth Distribution</vt:lpstr>
      <vt:lpstr>Conservation of Money</vt:lpstr>
      <vt:lpstr>Random Sharing Model</vt:lpstr>
      <vt:lpstr>Other Versions</vt:lpstr>
      <vt:lpstr>Money Multiplier Effect1</vt:lpstr>
      <vt:lpstr>Repeated Circulation of Money</vt:lpstr>
      <vt:lpstr>PowerPoint Presentation</vt:lpstr>
      <vt:lpstr>Wealth Distribution</vt:lpstr>
      <vt:lpstr>Maximum Entropy</vt:lpstr>
      <vt:lpstr>Lagrange Multipliers</vt:lpstr>
      <vt:lpstr>Wealth Distribution</vt:lpstr>
      <vt:lpstr>Models with Uniform Savings2</vt:lpstr>
      <vt:lpstr>Models with Non-uniform Savings (1)</vt:lpstr>
      <vt:lpstr>Models with Non-uniform Savings (2)</vt:lpstr>
      <vt:lpstr>Mean-Field Approach (1)</vt:lpstr>
      <vt:lpstr>Mean-Field Approach (2)</vt:lpstr>
      <vt:lpstr>Mean-Field Approach (3)</vt:lpstr>
      <vt:lpstr>3. Comparison with Real Data3,4 </vt:lpstr>
      <vt:lpstr>Resemblance with a Model</vt:lpstr>
      <vt:lpstr>4. A Minimal Model of Interacting Selfish Agents5</vt:lpstr>
      <vt:lpstr>Algorithm</vt:lpstr>
      <vt:lpstr>Unlimited Money Supply and Limited Supply of Commodity</vt:lpstr>
      <vt:lpstr>Buying Agents Ending Up with q=q_0</vt:lpstr>
      <vt:lpstr>Selling Agents Ending Up with q=q_0 (1)</vt:lpstr>
      <vt:lpstr>Selling Agents Ending Up with q=q_0 (2)</vt:lpstr>
      <vt:lpstr>Case 2: Frustrated Case (g&gt;1)</vt:lpstr>
      <vt:lpstr>Selling Agents Ending Up with q=q_0</vt:lpstr>
      <vt:lpstr>Buying Agents Ending Up with q=q_0</vt:lpstr>
      <vt:lpstr>All Agents Ending Up with q=q_0</vt:lpstr>
      <vt:lpstr>Limited Money Supply and Limited Supply of Commodity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8  Power Laws 30 October 2020</dc:title>
  <dc:creator>Michael K Y WONG</dc:creator>
  <cp:lastModifiedBy>Kwok Yee Michael Wong</cp:lastModifiedBy>
  <cp:revision>180</cp:revision>
  <dcterms:created xsi:type="dcterms:W3CDTF">2020-10-26T08:36:08Z</dcterms:created>
  <dcterms:modified xsi:type="dcterms:W3CDTF">2023-11-08T10:57:25Z</dcterms:modified>
</cp:coreProperties>
</file>