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12"/>
  </p:notesMasterIdLst>
  <p:handoutMasterIdLst>
    <p:handoutMasterId r:id="rId13"/>
  </p:handoutMasterIdLst>
  <p:sldIdLst>
    <p:sldId id="381" r:id="rId2"/>
    <p:sldId id="372" r:id="rId3"/>
    <p:sldId id="373" r:id="rId4"/>
    <p:sldId id="388" r:id="rId5"/>
    <p:sldId id="404" r:id="rId6"/>
    <p:sldId id="395" r:id="rId7"/>
    <p:sldId id="390" r:id="rId8"/>
    <p:sldId id="396" r:id="rId9"/>
    <p:sldId id="397" r:id="rId10"/>
    <p:sldId id="398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CC66"/>
    <a:srgbClr val="FFCCFF"/>
    <a:srgbClr val="FFFF66"/>
    <a:srgbClr val="FFCC99"/>
    <a:srgbClr val="CCFFFF"/>
    <a:srgbClr val="FF0000"/>
    <a:srgbClr val="003366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 autoAdjust="0"/>
    <p:restoredTop sz="94782" autoAdjust="0"/>
  </p:normalViewPr>
  <p:slideViewPr>
    <p:cSldViewPr snapToGrid="0">
      <p:cViewPr varScale="1">
        <p:scale>
          <a:sx n="102" d="100"/>
          <a:sy n="102" d="100"/>
        </p:scale>
        <p:origin x="108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20000"/>
              </a:spcBef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20000"/>
              </a:spcBef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20000"/>
              </a:spcBef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20000"/>
              </a:spcBef>
              <a:defRPr sz="1200">
                <a:latin typeface="Times New Roman" pitchFamily="18" charset="0"/>
              </a:defRPr>
            </a:lvl1pPr>
          </a:lstStyle>
          <a:p>
            <a:fld id="{DFD3B866-D8E9-40B3-B90D-60DE41DFC3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7306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D927074E-5E5D-4C1F-97AC-20A94DE095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84376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B8F2241-9BB1-496E-93BD-26C2BE888288}" type="slidenum">
              <a:rPr lang="en-US" smtClean="0">
                <a:latin typeface="Times New Roman" pitchFamily="18" charset="0"/>
              </a:rPr>
              <a:pPr/>
              <a:t>2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B8F2241-9BB1-496E-93BD-26C2BE888288}" type="slidenum">
              <a:rPr lang="en-US" smtClean="0">
                <a:latin typeface="Times New Roman" pitchFamily="18" charset="0"/>
              </a:rPr>
              <a:pPr/>
              <a:t>3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B8F2241-9BB1-496E-93BD-26C2BE888288}" type="slidenum">
              <a:rPr lang="en-US" smtClean="0">
                <a:latin typeface="Times New Roman" pitchFamily="18" charset="0"/>
              </a:rPr>
              <a:pPr/>
              <a:t>4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01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B8F2241-9BB1-496E-93BD-26C2BE888288}" type="slidenum">
              <a:rPr lang="en-US" smtClean="0">
                <a:latin typeface="Times New Roman" pitchFamily="18" charset="0"/>
              </a:rPr>
              <a:pPr/>
              <a:t>5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03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B8F2241-9BB1-496E-93BD-26C2BE888288}" type="slidenum">
              <a:rPr lang="en-US" smtClean="0">
                <a:latin typeface="Times New Roman" pitchFamily="18" charset="0"/>
              </a:rPr>
              <a:pPr/>
              <a:t>6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445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B8F2241-9BB1-496E-93BD-26C2BE888288}" type="slidenum">
              <a:rPr lang="en-US" smtClean="0">
                <a:latin typeface="Times New Roman" pitchFamily="18" charset="0"/>
              </a:rPr>
              <a:pPr/>
              <a:t>7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B8F2241-9BB1-496E-93BD-26C2BE888288}" type="slidenum">
              <a:rPr lang="en-US" smtClean="0">
                <a:latin typeface="Times New Roman" pitchFamily="18" charset="0"/>
              </a:rPr>
              <a:pPr/>
              <a:t>8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93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B8F2241-9BB1-496E-93BD-26C2BE888288}" type="slidenum">
              <a:rPr lang="en-US" smtClean="0">
                <a:latin typeface="Times New Roman" pitchFamily="18" charset="0"/>
              </a:rPr>
              <a:pPr/>
              <a:t>9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36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B8F2241-9BB1-496E-93BD-26C2BE888288}" type="slidenum">
              <a:rPr lang="en-US" smtClean="0">
                <a:latin typeface="Times New Roman" pitchFamily="18" charset="0"/>
              </a:rPr>
              <a:pPr/>
              <a:t>10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9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0610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580611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580612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0613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0614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0615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0616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0617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0618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906 h 1906"/>
                <a:gd name="T4" fmla="*/ 5740 w 5740"/>
                <a:gd name="T5" fmla="*/ 1906 h 1906"/>
                <a:gd name="T6" fmla="*/ 5740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0619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580620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580621" name="Rectangle 13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80622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80623" name="Rectangle 1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275EF93-7C18-48A5-8351-AFEAC17FECB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8B6436D-0598-4727-A5F6-2CCC7F41CCD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4061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BF02E00-FDFE-4923-8A3F-827323B2A22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4036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01040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7C187F2-0E06-40D0-8855-37C17089436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3124200" y="63817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9178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01040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DEE082F-283E-4D98-8BB1-6C2185D79E5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3124200" y="63817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4684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701040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0D4534A-65DB-4158-9AB1-310AB1ABB7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>
          <a:xfrm>
            <a:off x="3124200" y="63817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705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0602D9-9302-4A50-95D0-CDC3384EEE1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2253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5EC7218-FB5C-4800-BD33-D53AC9BA118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500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08E9AB3-3811-47CE-A2D2-C49B5400CB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9403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5935C9E-B1D2-4853-B38F-82FAA8E22A8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161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A12B17B-E01D-4CEC-98D0-E1429A80711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059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22E6CCC-599A-4314-85D2-A1BF51A7102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1909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759BF52-9517-47BE-BDD9-63388EA46D6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5528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55A8947-ACEE-45AB-AEC7-A6861EE72F1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4796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FE82E1C-73CE-44AC-A044-94B1ADEF7A8A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579588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579589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579590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9591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9592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9593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9594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79595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9596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906 h 1906"/>
                <a:gd name="T4" fmla="*/ 5740 w 5740"/>
                <a:gd name="T5" fmla="*/ 1906 h 1906"/>
                <a:gd name="T6" fmla="*/ 5740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79597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79598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57959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20624" y="1381061"/>
            <a:ext cx="8229600" cy="2301591"/>
          </a:xfrm>
        </p:spPr>
        <p:txBody>
          <a:bodyPr/>
          <a:lstStyle/>
          <a:p>
            <a:r>
              <a:rPr lang="en-US" dirty="0">
                <a:effectLst/>
              </a:rPr>
              <a:t>Tutorial 11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Simulation of the 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Asset Exchange Model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EE082F-283E-4D98-8BB1-6C2185D79E59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8832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CE3718B-2593-497D-9009-96F71F254A3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8526AC07-E59C-4600-A232-89588967B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" y="228600"/>
            <a:ext cx="86106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sz="2800" b="1" dirty="0">
                <a:solidFill>
                  <a:schemeClr val="hlink"/>
                </a:solidFill>
              </a:rPr>
              <a:t>Histogram output from </a:t>
            </a:r>
            <a:r>
              <a:rPr lang="en-US" sz="2800" b="1" dirty="0" err="1">
                <a:solidFill>
                  <a:schemeClr val="hlink"/>
                </a:solidFill>
              </a:rPr>
              <a:t>plt.hist</a:t>
            </a:r>
            <a:endParaRPr lang="en-US" sz="2800" b="1" dirty="0">
              <a:solidFill>
                <a:schemeClr val="hlink"/>
              </a:solidFill>
            </a:endParaRPr>
          </a:p>
        </p:txBody>
      </p:sp>
      <p:sp>
        <p:nvSpPr>
          <p:cNvPr id="18" name="Line 6">
            <a:extLst>
              <a:ext uri="{FF2B5EF4-FFF2-40B4-BE49-F238E27FC236}">
                <a16:creationId xmlns:a16="http://schemas.microsoft.com/office/drawing/2014/main" id="{DD72B1FB-3F6A-42B8-9A69-854897D4F1D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250" y="863600"/>
            <a:ext cx="85344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" name="Text Box 12">
            <a:extLst>
              <a:ext uri="{FF2B5EF4-FFF2-40B4-BE49-F238E27FC236}">
                <a16:creationId xmlns:a16="http://schemas.microsoft.com/office/drawing/2014/main" id="{6030854D-0499-4299-927A-44519E292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0" y="2655996"/>
            <a:ext cx="8593223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To prepare the truncated data segment to fit the power law, we have to export the results from </a:t>
            </a:r>
            <a:r>
              <a:rPr lang="en-US" sz="2400" dirty="0" err="1"/>
              <a:t>plt.hist</a:t>
            </a:r>
            <a:r>
              <a:rPr lang="en-US" sz="2400" dirty="0"/>
              <a:t> to </a:t>
            </a:r>
            <a:r>
              <a:rPr lang="en-US" sz="2400" dirty="0" err="1"/>
              <a:t>LinearRegression</a:t>
            </a:r>
            <a:r>
              <a:rPr lang="en-US" sz="2400" dirty="0"/>
              <a:t>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In the above example, </a:t>
            </a:r>
            <a:r>
              <a:rPr lang="en-US" sz="2400" dirty="0" err="1"/>
              <a:t>res_log</a:t>
            </a:r>
            <a:r>
              <a:rPr lang="en-US" sz="2400" dirty="0"/>
              <a:t> is the output of </a:t>
            </a:r>
            <a:r>
              <a:rPr lang="en-US" sz="2400" dirty="0" err="1"/>
              <a:t>plt.hist</a:t>
            </a:r>
            <a:r>
              <a:rPr lang="en-US" sz="2400" dirty="0"/>
              <a:t>. Its 0</a:t>
            </a:r>
            <a:r>
              <a:rPr lang="en-US" sz="2400" baseline="30000" dirty="0"/>
              <a:t>th</a:t>
            </a:r>
            <a:r>
              <a:rPr lang="en-US" sz="2400" dirty="0"/>
              <a:t> output is a column of bin edges. Its 1</a:t>
            </a:r>
            <a:r>
              <a:rPr lang="en-US" sz="2400" baseline="30000" dirty="0"/>
              <a:t>st</a:t>
            </a:r>
            <a:r>
              <a:rPr lang="en-US" sz="2400" dirty="0"/>
              <a:t> output is a column of the counts.</a:t>
            </a:r>
          </a:p>
        </p:txBody>
      </p:sp>
      <p:pic>
        <p:nvPicPr>
          <p:cNvPr id="3" name="Picture 2" descr="A computer screen shot of a computer code&#10;&#10;Description automatically generated">
            <a:extLst>
              <a:ext uri="{FF2B5EF4-FFF2-40B4-BE49-F238E27FC236}">
                <a16:creationId xmlns:a16="http://schemas.microsoft.com/office/drawing/2014/main" id="{E91576AB-8A8C-8AD7-0AA0-19405DDE73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47" y="1045323"/>
            <a:ext cx="7273353" cy="14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94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CE3718B-2593-497D-9009-96F71F254A3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168224" y="228600"/>
            <a:ext cx="8767594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CN" sz="2800" b="1" dirty="0">
                <a:solidFill>
                  <a:schemeClr val="hlink"/>
                </a:solidFill>
              </a:rPr>
              <a:t>Generation of the Distribution of Saving Factors (1)</a:t>
            </a:r>
            <a:endParaRPr lang="en-US" sz="2800" b="1" dirty="0">
              <a:solidFill>
                <a:schemeClr val="hlink"/>
              </a:solidFill>
            </a:endParaRPr>
          </a:p>
        </p:txBody>
      </p:sp>
      <p:sp>
        <p:nvSpPr>
          <p:cNvPr id="18437" name="Line 6"/>
          <p:cNvSpPr>
            <a:spLocks noChangeShapeType="1"/>
          </p:cNvSpPr>
          <p:nvPr/>
        </p:nvSpPr>
        <p:spPr bwMode="auto">
          <a:xfrm>
            <a:off x="222250" y="863600"/>
            <a:ext cx="85344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38" name="Text Box 8"/>
          <p:cNvSpPr txBox="1">
            <a:spLocks noChangeArrowheads="1"/>
          </p:cNvSpPr>
          <p:nvPr/>
        </p:nvSpPr>
        <p:spPr bwMode="auto">
          <a:xfrm>
            <a:off x="2628900" y="2455863"/>
            <a:ext cx="82581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439" name="Text Box 12"/>
              <p:cNvSpPr txBox="1">
                <a:spLocks noChangeArrowheads="1"/>
              </p:cNvSpPr>
              <p:nvPr/>
            </p:nvSpPr>
            <p:spPr bwMode="auto">
              <a:xfrm>
                <a:off x="304800" y="1027113"/>
                <a:ext cx="8458200" cy="48936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sz="2400" dirty="0"/>
                  <a:t>As discussed in Slide 25 of Lecture 10, the distribution of the saving factor can be modeled by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−0.7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0≤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≤1.</m:t>
                      </m:r>
                    </m:oMath>
                  </m:oMathPara>
                </a14:m>
                <a:endParaRPr lang="en-US" sz="2400" dirty="0"/>
              </a:p>
              <a:p>
                <a:pPr/>
                <a:endParaRPr lang="en-US" sz="2400" dirty="0"/>
              </a:p>
              <a:p>
                <a:pPr marL="457200" indent="-457200">
                  <a:buAutoNum type="alphaLcParenBoth"/>
                </a:pPr>
                <a:r>
                  <a:rPr lang="en-US" sz="2400" u="sng" dirty="0">
                    <a:solidFill>
                      <a:srgbClr val="FFCC66"/>
                    </a:solidFill>
                  </a:rPr>
                  <a:t>Write a couple of Python commands to generate n saving factors obeying the power law distribution </a:t>
                </a:r>
                <a14:m>
                  <m:oMath xmlns:m="http://schemas.openxmlformats.org/officeDocument/2006/math">
                    <m:r>
                      <a:rPr lang="en-US" sz="2400" b="0" i="1" u="sng" smtClean="0">
                        <a:solidFill>
                          <a:srgbClr val="FFCC66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2400" b="0" i="1" u="sng" smtClean="0">
                        <a:solidFill>
                          <a:srgbClr val="FFCC66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u="sng" smtClean="0">
                        <a:solidFill>
                          <a:srgbClr val="FFCC66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b="0" i="1" u="sng" smtClean="0">
                        <a:solidFill>
                          <a:srgbClr val="FFCC66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u="sng" dirty="0">
                    <a:solidFill>
                      <a:srgbClr val="FFCC66"/>
                    </a:solidFill>
                  </a:rPr>
                  <a:t>.</a:t>
                </a:r>
              </a:p>
              <a:p>
                <a:endParaRPr lang="en-US" sz="2400" u="sng" dirty="0">
                  <a:solidFill>
                    <a:srgbClr val="FFC000"/>
                  </a:solidFill>
                </a:endParaRPr>
              </a:p>
              <a:p>
                <a:r>
                  <a:rPr lang="en-US" sz="2400" dirty="0">
                    <a:solidFill>
                      <a:schemeClr val="tx1">
                        <a:lumMod val="95000"/>
                      </a:schemeClr>
                    </a:solidFill>
                  </a:rPr>
                  <a:t>Hint: The command </a:t>
                </a:r>
                <a:r>
                  <a:rPr lang="en-US" sz="2400" dirty="0" err="1"/>
                  <a:t>np.random.power</a:t>
                </a:r>
                <a:r>
                  <a:rPr lang="en-US" sz="2400" dirty="0"/>
                  <a:t>(a, n) generates the distribution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0≤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≤1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&gt;0. 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18439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1027113"/>
                <a:ext cx="8458200" cy="4893647"/>
              </a:xfrm>
              <a:prstGeom prst="rect">
                <a:avLst/>
              </a:prstGeom>
              <a:blipFill>
                <a:blip r:embed="rId3"/>
                <a:stretch>
                  <a:fillRect l="-1081" t="-872" r="-108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277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CE3718B-2593-497D-9009-96F71F254A3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266700" y="228600"/>
            <a:ext cx="86106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sz="2800" b="1" dirty="0">
                <a:solidFill>
                  <a:schemeClr val="hlink"/>
                </a:solidFill>
              </a:rPr>
              <a:t>Pairing the Agents for the Transactions</a:t>
            </a:r>
          </a:p>
        </p:txBody>
      </p:sp>
      <p:sp>
        <p:nvSpPr>
          <p:cNvPr id="18437" name="Line 6"/>
          <p:cNvSpPr>
            <a:spLocks noChangeShapeType="1"/>
          </p:cNvSpPr>
          <p:nvPr/>
        </p:nvSpPr>
        <p:spPr bwMode="auto">
          <a:xfrm>
            <a:off x="222250" y="863600"/>
            <a:ext cx="85344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439" name="Text Box 12"/>
              <p:cNvSpPr txBox="1">
                <a:spLocks noChangeArrowheads="1"/>
              </p:cNvSpPr>
              <p:nvPr/>
            </p:nvSpPr>
            <p:spPr bwMode="auto">
              <a:xfrm>
                <a:off x="304800" y="1027113"/>
                <a:ext cx="8458200" cy="4524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sz="2400" dirty="0"/>
                  <a:t>At each iteration, the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/>
                  <a:t> agents in the market are randomly grouped into pairs and exchange their wealth through transactions.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In Python, random shuffling can be done by the commands </a:t>
                </a:r>
                <a:r>
                  <a:rPr lang="en-US" sz="2400" dirty="0" err="1">
                    <a:solidFill>
                      <a:srgbClr val="FFCC00"/>
                    </a:solidFill>
                  </a:rPr>
                  <a:t>random.shuffle</a:t>
                </a:r>
                <a:r>
                  <a:rPr lang="en-US" sz="2400" dirty="0">
                    <a:solidFill>
                      <a:srgbClr val="FFCC00"/>
                    </a:solidFill>
                  </a:rPr>
                  <a:t>() </a:t>
                </a:r>
                <a:r>
                  <a:rPr lang="en-US" sz="2400" dirty="0"/>
                  <a:t>or </a:t>
                </a:r>
                <a:r>
                  <a:rPr lang="en-US" sz="2400" dirty="0" err="1">
                    <a:solidFill>
                      <a:srgbClr val="FFCC00"/>
                    </a:solidFill>
                  </a:rPr>
                  <a:t>random.sample</a:t>
                </a:r>
                <a:r>
                  <a:rPr lang="en-US" sz="2400" dirty="0">
                    <a:solidFill>
                      <a:srgbClr val="FFCC00"/>
                    </a:solidFill>
                  </a:rPr>
                  <a:t>()</a:t>
                </a:r>
                <a:r>
                  <a:rPr lang="en-US" sz="2400" dirty="0"/>
                  <a:t>: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	</a:t>
                </a:r>
                <a:r>
                  <a:rPr lang="en-US" sz="2400" dirty="0" err="1"/>
                  <a:t>random.shuffle</a:t>
                </a:r>
                <a:r>
                  <a:rPr lang="en-US" sz="2400" dirty="0"/>
                  <a:t> replaces the list with a shuffled one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err="1"/>
                  <a:t>random.sample</a:t>
                </a:r>
                <a:r>
                  <a:rPr lang="en-US" sz="2400" dirty="0"/>
                  <a:t> generates a new list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In </a:t>
                </a:r>
                <a:r>
                  <a:rPr lang="en-US" sz="2400" dirty="0" err="1"/>
                  <a:t>random.sample</a:t>
                </a:r>
                <a:r>
                  <a:rPr lang="en-US" sz="2400" dirty="0"/>
                  <a:t>(</a:t>
                </a:r>
                <a:r>
                  <a:rPr lang="en-US" sz="2400" i="1" dirty="0"/>
                  <a:t>population</a:t>
                </a:r>
                <a:r>
                  <a:rPr lang="en-US" sz="2400" dirty="0"/>
                  <a:t>, </a:t>
                </a:r>
                <a:r>
                  <a:rPr lang="en-US" sz="2400" i="1" dirty="0"/>
                  <a:t>k</a:t>
                </a:r>
                <a:r>
                  <a:rPr lang="en-US" sz="2400" dirty="0"/>
                  <a:t>), </a:t>
                </a:r>
                <a:r>
                  <a:rPr lang="en-US" sz="2400" i="1" dirty="0"/>
                  <a:t>population</a:t>
                </a:r>
                <a:r>
                  <a:rPr lang="en-US" sz="2400" dirty="0"/>
                  <a:t> is a list of length </a:t>
                </a:r>
                <a:r>
                  <a:rPr lang="en-US" sz="2400" i="1" dirty="0"/>
                  <a:t>k</a:t>
                </a:r>
                <a:r>
                  <a:rPr lang="en-US" sz="2400" dirty="0"/>
                  <a:t> or longer, </a:t>
                </a:r>
                <a:r>
                  <a:rPr lang="en-US" sz="2400" i="1" dirty="0"/>
                  <a:t>k</a:t>
                </a:r>
                <a:r>
                  <a:rPr lang="en-US" sz="2400" dirty="0"/>
                  <a:t> is the number of elements to be sampled.</a:t>
                </a:r>
              </a:p>
            </p:txBody>
          </p:sp>
        </mc:Choice>
        <mc:Fallback>
          <p:sp>
            <p:nvSpPr>
              <p:cNvPr id="18439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1027113"/>
                <a:ext cx="8458200" cy="4524315"/>
              </a:xfrm>
              <a:prstGeom prst="rect">
                <a:avLst/>
              </a:prstGeom>
              <a:blipFill>
                <a:blip r:embed="rId3"/>
                <a:stretch>
                  <a:fillRect l="-1081" t="-942" r="-1441" b="-215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261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CE3718B-2593-497D-9009-96F71F254A3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266700" y="228600"/>
            <a:ext cx="86106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sz="2800" b="1" dirty="0">
                <a:solidFill>
                  <a:schemeClr val="hlink"/>
                </a:solidFill>
              </a:rPr>
              <a:t>Computing the Wealth Changes (1)</a:t>
            </a:r>
          </a:p>
        </p:txBody>
      </p:sp>
      <p:sp>
        <p:nvSpPr>
          <p:cNvPr id="18437" name="Line 6"/>
          <p:cNvSpPr>
            <a:spLocks noChangeShapeType="1"/>
          </p:cNvSpPr>
          <p:nvPr/>
        </p:nvSpPr>
        <p:spPr bwMode="auto">
          <a:xfrm>
            <a:off x="222250" y="863600"/>
            <a:ext cx="85344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439" name="Text Box 12"/>
              <p:cNvSpPr txBox="1">
                <a:spLocks noChangeArrowheads="1"/>
              </p:cNvSpPr>
              <p:nvPr/>
            </p:nvSpPr>
            <p:spPr bwMode="auto">
              <a:xfrm>
                <a:off x="304800" y="1027113"/>
                <a:ext cx="8458200" cy="41549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sz="2400" u="sng" dirty="0">
                    <a:solidFill>
                      <a:srgbClr val="FFCC00"/>
                    </a:solidFill>
                  </a:rPr>
                  <a:t>(b) Write a few lines of Python code to compute the transaction of </a:t>
                </a:r>
                <a14:m>
                  <m:oMath xmlns:m="http://schemas.openxmlformats.org/officeDocument/2006/math">
                    <m:r>
                      <a:rPr lang="en-US" sz="2400" b="0" i="1" u="sng" smtClean="0">
                        <a:solidFill>
                          <a:srgbClr val="FFCC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u="sng" smtClean="0">
                        <a:solidFill>
                          <a:srgbClr val="FFCC00"/>
                        </a:solidFill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sz="2400" u="sng" dirty="0">
                    <a:solidFill>
                      <a:srgbClr val="FFCC00"/>
                    </a:solidFill>
                  </a:rPr>
                  <a:t> randomly-chosen pairs of agents in a step.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Hint:</a:t>
                </a:r>
              </a:p>
              <a:p>
                <a:r>
                  <a:rPr lang="en-US" sz="2400" dirty="0"/>
                  <a:t>(1) Construct a randomly ordered list of agents using </a:t>
                </a:r>
                <a:r>
                  <a:rPr lang="en-US" sz="2400" dirty="0" err="1">
                    <a:solidFill>
                      <a:srgbClr val="FFCC00"/>
                    </a:solidFill>
                  </a:rPr>
                  <a:t>random.sample</a:t>
                </a:r>
                <a:r>
                  <a:rPr lang="en-US" sz="2400" dirty="0">
                    <a:solidFill>
                      <a:srgbClr val="FFCC00"/>
                    </a:solidFill>
                  </a:rPr>
                  <a:t>()</a:t>
                </a:r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(2) Divide the list into two equal subsets, pair1 and pair2.</a:t>
                </a:r>
              </a:p>
              <a:p>
                <a:r>
                  <a:rPr lang="en-US" sz="2400" dirty="0"/>
                  <a:t>(3) Generate an array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sz="2400" dirty="0"/>
                  <a:t> random numbers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400" dirty="0"/>
                  <a:t>, each between 0 and 1, to model the random outcome of wealth transactions. Use </a:t>
                </a:r>
                <a:r>
                  <a:rPr lang="en-US" sz="2400" dirty="0" err="1">
                    <a:solidFill>
                      <a:srgbClr val="FFCC00"/>
                    </a:solidFill>
                  </a:rPr>
                  <a:t>random.rand</a:t>
                </a:r>
                <a:r>
                  <a:rPr lang="en-US" sz="2400" dirty="0">
                    <a:solidFill>
                      <a:srgbClr val="FFCC00"/>
                    </a:solidFill>
                  </a:rPr>
                  <a:t>()</a:t>
                </a:r>
                <a:r>
                  <a:rPr lang="en-US" sz="2400" dirty="0"/>
                  <a:t>.</a:t>
                </a:r>
              </a:p>
            </p:txBody>
          </p:sp>
        </mc:Choice>
        <mc:Fallback>
          <p:sp>
            <p:nvSpPr>
              <p:cNvPr id="18439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1027113"/>
                <a:ext cx="8458200" cy="4154984"/>
              </a:xfrm>
              <a:prstGeom prst="rect">
                <a:avLst/>
              </a:prstGeom>
              <a:blipFill>
                <a:blip r:embed="rId3"/>
                <a:stretch>
                  <a:fillRect l="-1081" t="-1026" b="-249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0722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CE3718B-2593-497D-9009-96F71F254A3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266700" y="228600"/>
            <a:ext cx="86106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sz="2800" b="1" dirty="0">
                <a:solidFill>
                  <a:schemeClr val="hlink"/>
                </a:solidFill>
              </a:rPr>
              <a:t>Computing the Wealth Changes (2)</a:t>
            </a:r>
          </a:p>
        </p:txBody>
      </p:sp>
      <p:sp>
        <p:nvSpPr>
          <p:cNvPr id="18437" name="Line 6"/>
          <p:cNvSpPr>
            <a:spLocks noChangeShapeType="1"/>
          </p:cNvSpPr>
          <p:nvPr/>
        </p:nvSpPr>
        <p:spPr bwMode="auto">
          <a:xfrm>
            <a:off x="222250" y="863600"/>
            <a:ext cx="85344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439" name="Text Box 12"/>
              <p:cNvSpPr txBox="1">
                <a:spLocks noChangeArrowheads="1"/>
              </p:cNvSpPr>
              <p:nvPr/>
            </p:nvSpPr>
            <p:spPr bwMode="auto">
              <a:xfrm>
                <a:off x="304800" y="1027113"/>
                <a:ext cx="8458200" cy="45804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sz="2400" dirty="0"/>
                  <a:t>(4) Using the following arrays:</a:t>
                </a:r>
              </a:p>
              <a:p>
                <a:r>
                  <a:rPr lang="en-US" sz="2400" dirty="0"/>
                  <a:t>save = the array of saving factors of the agents</a:t>
                </a:r>
              </a:p>
              <a:p>
                <a:r>
                  <a:rPr lang="en-US" sz="2400" dirty="0"/>
                  <a:t>wealth = the array of wealth of the agents</a:t>
                </a:r>
              </a:p>
              <a:p>
                <a:r>
                  <a:rPr lang="en-US" sz="2400" dirty="0"/>
                  <a:t>pair1 = the array of first agents in the transaction pairs</a:t>
                </a:r>
              </a:p>
              <a:p>
                <a:r>
                  <a:rPr lang="en-US" sz="2400" dirty="0"/>
                  <a:t>pair2 = the array of second agents in the transaction pairs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Compute the gain of first agents in a transaction using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𝑔𝑎𝑖𝑛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𝜖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(5) Compute the wealth of first agents after the transactions.</a:t>
                </a:r>
              </a:p>
              <a:p>
                <a:r>
                  <a:rPr lang="en-US" sz="2400" dirty="0"/>
                  <a:t>(6) Compute the wealth of second agents after the transactions.</a:t>
                </a:r>
              </a:p>
            </p:txBody>
          </p:sp>
        </mc:Choice>
        <mc:Fallback>
          <p:sp>
            <p:nvSpPr>
              <p:cNvPr id="18439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1027113"/>
                <a:ext cx="8458200" cy="4580485"/>
              </a:xfrm>
              <a:prstGeom prst="rect">
                <a:avLst/>
              </a:prstGeom>
              <a:blipFill>
                <a:blip r:embed="rId3"/>
                <a:stretch>
                  <a:fillRect l="-1081" t="-931" b="-212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3709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blinds/>
      </p:transition>
    </mc:Choice>
    <mc:Fallback>
      <p:transition spd="slow">
        <p:blinds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CE3718B-2593-497D-9009-96F71F254A3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266700" y="228600"/>
            <a:ext cx="86106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sz="2800" b="1" dirty="0">
                <a:solidFill>
                  <a:schemeClr val="hlink"/>
                </a:solidFill>
              </a:rPr>
              <a:t>Front Matters</a:t>
            </a:r>
          </a:p>
        </p:txBody>
      </p:sp>
      <p:sp>
        <p:nvSpPr>
          <p:cNvPr id="18437" name="Line 6"/>
          <p:cNvSpPr>
            <a:spLocks noChangeShapeType="1"/>
          </p:cNvSpPr>
          <p:nvPr/>
        </p:nvSpPr>
        <p:spPr bwMode="auto">
          <a:xfrm>
            <a:off x="222250" y="863600"/>
            <a:ext cx="85344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7DD375F-51CE-2B9A-6BF4-2F5D485782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73" y="994275"/>
            <a:ext cx="7943054" cy="576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41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CE3718B-2593-497D-9009-96F71F254A3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8438" name="Text Box 8"/>
          <p:cNvSpPr txBox="1">
            <a:spLocks noChangeArrowheads="1"/>
          </p:cNvSpPr>
          <p:nvPr/>
        </p:nvSpPr>
        <p:spPr bwMode="auto">
          <a:xfrm>
            <a:off x="2628900" y="2455863"/>
            <a:ext cx="82581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8526AC07-E59C-4600-A232-89588967B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" y="228600"/>
            <a:ext cx="86106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sz="2800" b="1" dirty="0">
                <a:solidFill>
                  <a:schemeClr val="hlink"/>
                </a:solidFill>
              </a:rPr>
              <a:t>Import of ‘random’ in Front Matters</a:t>
            </a:r>
          </a:p>
        </p:txBody>
      </p:sp>
      <p:sp>
        <p:nvSpPr>
          <p:cNvPr id="18" name="Line 6">
            <a:extLst>
              <a:ext uri="{FF2B5EF4-FFF2-40B4-BE49-F238E27FC236}">
                <a16:creationId xmlns:a16="http://schemas.microsoft.com/office/drawing/2014/main" id="{DD72B1FB-3F6A-42B8-9A69-854897D4F1D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250" y="863600"/>
            <a:ext cx="85344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" name="Text Box 12">
            <a:extLst>
              <a:ext uri="{FF2B5EF4-FFF2-40B4-BE49-F238E27FC236}">
                <a16:creationId xmlns:a16="http://schemas.microsoft.com/office/drawing/2014/main" id="{6030854D-0499-4299-927A-44519E292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1117035"/>
            <a:ext cx="84582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 use </a:t>
            </a:r>
            <a:r>
              <a:rPr lang="en-US" sz="2400" dirty="0" err="1">
                <a:solidFill>
                  <a:srgbClr val="FFCC00"/>
                </a:solidFill>
              </a:rPr>
              <a:t>random.seed</a:t>
            </a:r>
            <a:r>
              <a:rPr lang="en-US" sz="2400" dirty="0">
                <a:solidFill>
                  <a:srgbClr val="FFCC00"/>
                </a:solidFill>
              </a:rPr>
              <a:t>()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rgbClr val="FFCC00"/>
                </a:solidFill>
              </a:rPr>
              <a:t>random.power</a:t>
            </a:r>
            <a:r>
              <a:rPr lang="en-US" sz="2400" dirty="0">
                <a:solidFill>
                  <a:srgbClr val="FFCC00"/>
                </a:solidFill>
              </a:rPr>
              <a:t>()</a:t>
            </a:r>
            <a:r>
              <a:rPr lang="en-US" sz="2400" dirty="0"/>
              <a:t>, and </a:t>
            </a:r>
            <a:r>
              <a:rPr lang="en-US" sz="2400" dirty="0" err="1">
                <a:solidFill>
                  <a:srgbClr val="FFCC00"/>
                </a:solidFill>
              </a:rPr>
              <a:t>random.rand</a:t>
            </a:r>
            <a:r>
              <a:rPr lang="en-US" sz="2400" dirty="0">
                <a:solidFill>
                  <a:srgbClr val="FFCC00"/>
                </a:solidFill>
              </a:rPr>
              <a:t>()</a:t>
            </a:r>
            <a:r>
              <a:rPr lang="en-US" sz="2400" dirty="0"/>
              <a:t>, we insert in the front matters: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However, pilot running of the program showed that </a:t>
            </a:r>
            <a:r>
              <a:rPr lang="en-US" sz="2400" dirty="0" err="1">
                <a:solidFill>
                  <a:srgbClr val="FFCC00"/>
                </a:solidFill>
              </a:rPr>
              <a:t>random.sample</a:t>
            </a:r>
            <a:r>
              <a:rPr lang="en-US" sz="2400" dirty="0">
                <a:solidFill>
                  <a:srgbClr val="FFCC00"/>
                </a:solidFill>
              </a:rPr>
              <a:t>()</a:t>
            </a:r>
            <a:r>
              <a:rPr lang="en-US" sz="2400" dirty="0"/>
              <a:t> did not give the desired result. In the front matters, we have to add: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the program, the command should be </a:t>
            </a:r>
            <a:r>
              <a:rPr lang="en-US" sz="2400" dirty="0">
                <a:solidFill>
                  <a:srgbClr val="FFCC00"/>
                </a:solidFill>
              </a:rPr>
              <a:t>sample()</a:t>
            </a:r>
            <a:r>
              <a:rPr lang="en-US" sz="2400" dirty="0"/>
              <a:t> instead of </a:t>
            </a:r>
            <a:r>
              <a:rPr lang="en-US" sz="2400" dirty="0" err="1">
                <a:solidFill>
                  <a:srgbClr val="FFCC00"/>
                </a:solidFill>
              </a:rPr>
              <a:t>random.sample</a:t>
            </a:r>
            <a:r>
              <a:rPr lang="en-US" sz="2400" dirty="0">
                <a:solidFill>
                  <a:srgbClr val="FFCC00"/>
                </a:solidFill>
              </a:rPr>
              <a:t>()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 ensure that the program is repeatable, both </a:t>
            </a:r>
            <a:r>
              <a:rPr lang="en-US" sz="2400" dirty="0" err="1">
                <a:solidFill>
                  <a:srgbClr val="FFCC00"/>
                </a:solidFill>
              </a:rPr>
              <a:t>random.seed</a:t>
            </a:r>
            <a:r>
              <a:rPr lang="en-US" sz="2400" dirty="0">
                <a:solidFill>
                  <a:srgbClr val="FFCC00"/>
                </a:solidFill>
              </a:rPr>
              <a:t>()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FCC00"/>
                </a:solidFill>
              </a:rPr>
              <a:t>seed()</a:t>
            </a:r>
            <a:r>
              <a:rPr lang="en-US" sz="2400" dirty="0"/>
              <a:t> should be executed.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F85C3F-F594-AF29-88BB-0B36B6C22B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913" y="2081214"/>
            <a:ext cx="3155121" cy="2915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0B802E-821B-8666-8D85-FDEDBE1CF9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291" y="3822483"/>
            <a:ext cx="3532363" cy="56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70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CE3718B-2593-497D-9009-96F71F254A3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8526AC07-E59C-4600-A232-89588967B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" y="228600"/>
            <a:ext cx="86106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sz="2800" b="1" dirty="0">
                <a:solidFill>
                  <a:schemeClr val="hlink"/>
                </a:solidFill>
              </a:rPr>
              <a:t>Log-log plot using </a:t>
            </a:r>
            <a:r>
              <a:rPr lang="en-US" sz="2800" b="1" dirty="0" err="1">
                <a:solidFill>
                  <a:schemeClr val="hlink"/>
                </a:solidFill>
              </a:rPr>
              <a:t>plt.hist</a:t>
            </a:r>
            <a:endParaRPr lang="en-US" sz="2800" b="1" dirty="0">
              <a:solidFill>
                <a:schemeClr val="hlink"/>
              </a:solidFill>
            </a:endParaRPr>
          </a:p>
        </p:txBody>
      </p:sp>
      <p:sp>
        <p:nvSpPr>
          <p:cNvPr id="18" name="Line 6">
            <a:extLst>
              <a:ext uri="{FF2B5EF4-FFF2-40B4-BE49-F238E27FC236}">
                <a16:creationId xmlns:a16="http://schemas.microsoft.com/office/drawing/2014/main" id="{DD72B1FB-3F6A-42B8-9A69-854897D4F1D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250" y="863600"/>
            <a:ext cx="85344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" name="Text Box 12">
            <a:extLst>
              <a:ext uri="{FF2B5EF4-FFF2-40B4-BE49-F238E27FC236}">
                <a16:creationId xmlns:a16="http://schemas.microsoft.com/office/drawing/2014/main" id="{6030854D-0499-4299-927A-44519E292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689" y="2524671"/>
            <a:ext cx="8593223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wdis</a:t>
            </a:r>
            <a:r>
              <a:rPr lang="en-US" sz="2400" dirty="0"/>
              <a:t> is a list containing the wealth of all agents k.</a:t>
            </a:r>
          </a:p>
          <a:p>
            <a:r>
              <a:rPr lang="en-US" sz="2400" dirty="0"/>
              <a:t>	density = 1: Normalized distribution </a:t>
            </a:r>
          </a:p>
          <a:p>
            <a:r>
              <a:rPr lang="en-US" sz="2400" dirty="0"/>
              <a:t>	(output = counts / sum(counts) / bin width)</a:t>
            </a:r>
          </a:p>
          <a:p>
            <a:r>
              <a:rPr lang="en-US" sz="2400" dirty="0"/>
              <a:t>	(density = 0 means output = counts)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cumulative = -1: cumulative distribution from the right end</a:t>
            </a:r>
          </a:p>
          <a:p>
            <a:r>
              <a:rPr lang="en-US" sz="2400" dirty="0"/>
              <a:t>	(cumulative = True: cumulative from the left end)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histtype</a:t>
            </a:r>
            <a:r>
              <a:rPr lang="en-US" sz="2400" dirty="0"/>
              <a:t> = ‘step’: for curves instead of bars</a:t>
            </a:r>
          </a:p>
          <a:p>
            <a:r>
              <a:rPr lang="en-US" sz="2400" dirty="0"/>
              <a:t>	(Other choices: ‘bar’, ‘</a:t>
            </a:r>
            <a:r>
              <a:rPr lang="en-US" sz="2400" dirty="0" err="1"/>
              <a:t>barstacked</a:t>
            </a:r>
            <a:r>
              <a:rPr lang="en-US" sz="2400" dirty="0"/>
              <a:t>’, ‘</a:t>
            </a:r>
            <a:r>
              <a:rPr lang="en-US" sz="2400" dirty="0" err="1"/>
              <a:t>stepfilled</a:t>
            </a:r>
            <a:r>
              <a:rPr lang="en-US" sz="2400" dirty="0"/>
              <a:t>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“log = True”: distribution in log scale along the vertical axis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horizontal axis of </a:t>
            </a:r>
            <a:r>
              <a:rPr lang="en-US" sz="2400" dirty="0" err="1"/>
              <a:t>plt.hist</a:t>
            </a:r>
            <a:r>
              <a:rPr lang="en-US" sz="2400" dirty="0"/>
              <a:t> is given by 100 </a:t>
            </a:r>
            <a:r>
              <a:rPr lang="en-US" sz="2400" dirty="0" err="1"/>
              <a:t>bin_edges</a:t>
            </a:r>
            <a:r>
              <a:rPr lang="en-US" sz="2400" dirty="0"/>
              <a:t> spaced exponentially. It should be plotted using log scale.</a:t>
            </a:r>
          </a:p>
        </p:txBody>
      </p:sp>
      <p:pic>
        <p:nvPicPr>
          <p:cNvPr id="4" name="Picture 3" descr="A computer code with black text&#10;&#10;Description automatically generated">
            <a:extLst>
              <a:ext uri="{FF2B5EF4-FFF2-40B4-BE49-F238E27FC236}">
                <a16:creationId xmlns:a16="http://schemas.microsoft.com/office/drawing/2014/main" id="{59F35315-69CA-91BB-A2D3-368EB55DE1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" y="937303"/>
            <a:ext cx="9129272" cy="165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05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uter code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5BAF8E2B-E420-E260-9DC0-5452B96F4E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" y="1100078"/>
            <a:ext cx="9117746" cy="1440857"/>
          </a:xfrm>
          <a:prstGeom prst="rect">
            <a:avLst/>
          </a:prstGeom>
        </p:spPr>
      </p:pic>
      <p:sp>
        <p:nvSpPr>
          <p:cNvPr id="18434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CE3718B-2593-497D-9009-96F71F254A3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8526AC07-E59C-4600-A232-89588967B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" y="228600"/>
            <a:ext cx="86106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sz="2800" b="1" dirty="0">
                <a:solidFill>
                  <a:schemeClr val="hlink"/>
                </a:solidFill>
              </a:rPr>
              <a:t>Log-linear plot using </a:t>
            </a:r>
            <a:r>
              <a:rPr lang="en-US" sz="2800" b="1" dirty="0" err="1">
                <a:solidFill>
                  <a:schemeClr val="hlink"/>
                </a:solidFill>
              </a:rPr>
              <a:t>plt.hist</a:t>
            </a:r>
            <a:endParaRPr lang="en-US" sz="2800" b="1" dirty="0">
              <a:solidFill>
                <a:schemeClr val="hlink"/>
              </a:solidFill>
            </a:endParaRPr>
          </a:p>
        </p:txBody>
      </p:sp>
      <p:sp>
        <p:nvSpPr>
          <p:cNvPr id="18" name="Line 6">
            <a:extLst>
              <a:ext uri="{FF2B5EF4-FFF2-40B4-BE49-F238E27FC236}">
                <a16:creationId xmlns:a16="http://schemas.microsoft.com/office/drawing/2014/main" id="{DD72B1FB-3F6A-42B8-9A69-854897D4F1D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250" y="863600"/>
            <a:ext cx="85344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" name="Text Box 12">
            <a:extLst>
              <a:ext uri="{FF2B5EF4-FFF2-40B4-BE49-F238E27FC236}">
                <a16:creationId xmlns:a16="http://schemas.microsoft.com/office/drawing/2014/main" id="{6030854D-0499-4299-927A-44519E292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49" y="2869720"/>
            <a:ext cx="8593223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 log-linear plot is used to verify the exponential distribution of wealth for the poor agents.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wdis</a:t>
            </a:r>
            <a:r>
              <a:rPr lang="en-US" sz="2400" dirty="0"/>
              <a:t> is a list containing wealth[k] for all agents k.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Since only the poor agents (with wealth less than 1) are considered, a sequence of </a:t>
            </a:r>
            <a:r>
              <a:rPr lang="en-US" sz="2400" dirty="0" err="1"/>
              <a:t>bin_edges</a:t>
            </a:r>
            <a:r>
              <a:rPr lang="en-US" sz="2400" dirty="0"/>
              <a:t> is provided to ‘bins’.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0DBDAD4-8955-4AA2-BDCA-D38B48189AD2}"/>
              </a:ext>
            </a:extLst>
          </p:cNvPr>
          <p:cNvSpPr/>
          <p:nvPr/>
        </p:nvSpPr>
        <p:spPr bwMode="auto">
          <a:xfrm>
            <a:off x="-11845" y="1310770"/>
            <a:ext cx="3152210" cy="239671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F211076-6616-3F9B-8233-B1E6448627EF}"/>
              </a:ext>
            </a:extLst>
          </p:cNvPr>
          <p:cNvSpPr/>
          <p:nvPr/>
        </p:nvSpPr>
        <p:spPr bwMode="auto">
          <a:xfrm>
            <a:off x="7666181" y="2107827"/>
            <a:ext cx="1316183" cy="239671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87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theme/theme1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</Template>
  <TotalTime>8886</TotalTime>
  <Words>784</Words>
  <Application>Microsoft Office PowerPoint</Application>
  <PresentationFormat>On-screen Show (4:3)</PresentationFormat>
  <Paragraphs>86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Cambria Math</vt:lpstr>
      <vt:lpstr>Garamond</vt:lpstr>
      <vt:lpstr>Times New Roman</vt:lpstr>
      <vt:lpstr>Wingdings</vt:lpstr>
      <vt:lpstr>Stream</vt:lpstr>
      <vt:lpstr>Tutorial 11 Simulation of the  Asset Exchange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Preferred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Preferred Customer</dc:creator>
  <cp:lastModifiedBy>Kwok Yee Michael</cp:lastModifiedBy>
  <cp:revision>337</cp:revision>
  <cp:lastPrinted>2001-04-05T18:48:46Z</cp:lastPrinted>
  <dcterms:created xsi:type="dcterms:W3CDTF">2001-03-29T17:58:54Z</dcterms:created>
  <dcterms:modified xsi:type="dcterms:W3CDTF">2023-11-14T17:26:17Z</dcterms:modified>
</cp:coreProperties>
</file>