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21" r:id="rId3"/>
    <p:sldId id="322" r:id="rId4"/>
    <p:sldId id="264" r:id="rId5"/>
    <p:sldId id="323" r:id="rId6"/>
    <p:sldId id="286" r:id="rId7"/>
    <p:sldId id="261" r:id="rId8"/>
    <p:sldId id="288" r:id="rId9"/>
    <p:sldId id="267" r:id="rId10"/>
    <p:sldId id="289" r:id="rId11"/>
    <p:sldId id="268" r:id="rId12"/>
    <p:sldId id="319" r:id="rId13"/>
    <p:sldId id="320" r:id="rId14"/>
    <p:sldId id="270" r:id="rId15"/>
    <p:sldId id="271" r:id="rId16"/>
    <p:sldId id="272" r:id="rId17"/>
    <p:sldId id="290" r:id="rId18"/>
    <p:sldId id="276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2" r:id="rId27"/>
    <p:sldId id="3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FFCC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0D7FE-39BB-43A5-B49E-570BCF79926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5F20-8C43-433A-8929-7126DB36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FC5-114A-4A82-86AE-EA80CA3B1BDE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2D06-B8CC-4EBD-87F3-DB344DB460DC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6983-0F5D-4D36-A107-480452C4B415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B4B1-F667-4710-9256-06CC05B4BA2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FB2C-CF6C-4A2C-B4C0-1C96E99CCC3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0D4F-ED38-4472-9373-D374DAF6BD95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72F-735C-4138-A8C1-33B030B726E0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1919-A37D-48AD-9F5C-BA7AA7E2D255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74CF-5C00-4657-BF73-F49D4067AD66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9D74-42B2-49CC-B121-43EE78A75E19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30-6D21-4FB9-8DE2-77FD84DCF43E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62B0-A3CF-4C32-BD61-EBFCE73608B5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uvalu.santafe.edu/~wbarthur/Papers/El_Farol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452"/>
            <a:ext cx="9144000" cy="3122762"/>
          </a:xfrm>
        </p:spPr>
        <p:txBody>
          <a:bodyPr>
            <a:normAutofit/>
          </a:bodyPr>
          <a:lstStyle/>
          <a:p>
            <a:r>
              <a:rPr lang="en-US" dirty="0"/>
              <a:t>MSDM 5003 Lecture 11</a:t>
            </a:r>
            <a:br>
              <a:rPr lang="en-US" dirty="0"/>
            </a:br>
            <a:r>
              <a:rPr lang="en-US" sz="4000" dirty="0"/>
              <a:t>16 November 2023</a:t>
            </a:r>
            <a:br>
              <a:rPr lang="en-US" sz="4000" dirty="0"/>
            </a:br>
            <a:br>
              <a:rPr lang="en-US" sz="4000" dirty="0"/>
            </a:br>
            <a:r>
              <a:rPr lang="en-US" sz="5400" b="1" dirty="0"/>
              <a:t>Agent-Based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5787"/>
            <a:ext cx="9144000" cy="230090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Outline:</a:t>
            </a:r>
          </a:p>
          <a:p>
            <a:pPr algn="l"/>
            <a:r>
              <a:rPr lang="en-US" dirty="0"/>
              <a:t>1. Game theory models</a:t>
            </a:r>
          </a:p>
          <a:p>
            <a:pPr algn="l"/>
            <a:r>
              <a:rPr lang="en-US" dirty="0"/>
              <a:t>2. El </a:t>
            </a:r>
            <a:r>
              <a:rPr lang="en-US" dirty="0" err="1"/>
              <a:t>Farol</a:t>
            </a:r>
            <a:r>
              <a:rPr lang="en-US" dirty="0"/>
              <a:t> Bar Problem</a:t>
            </a:r>
          </a:p>
          <a:p>
            <a:pPr algn="l"/>
            <a:r>
              <a:rPr lang="en-US" dirty="0"/>
              <a:t>3. Minority Game</a:t>
            </a:r>
          </a:p>
          <a:p>
            <a:pPr algn="l"/>
            <a:r>
              <a:rPr lang="en-US" dirty="0"/>
              <a:t>4. Phases in the Minority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0262" y="1289978"/>
                <a:ext cx="11294533" cy="3871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16 possible strategies for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Suppose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players in the game.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Each agent randomly picks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strategies out of the 16 strategies.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the virtual scores of the strategies are given in the 6th row based on previous history.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2" y="1289978"/>
                <a:ext cx="11294533" cy="3871509"/>
              </a:xfrm>
              <a:prstGeom prst="rect">
                <a:avLst/>
              </a:prstGeom>
              <a:blipFill>
                <a:blip r:embed="rId2"/>
                <a:stretch>
                  <a:fillRect l="-809" t="-1260" r="-863" b="-2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396" y="161929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5BE72-2A6B-451F-826D-5B1672D31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11427"/>
              </p:ext>
            </p:extLst>
          </p:nvPr>
        </p:nvGraphicFramePr>
        <p:xfrm>
          <a:off x="3036457" y="1861191"/>
          <a:ext cx="6102142" cy="168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571">
                  <a:extLst>
                    <a:ext uri="{9D8B030D-6E8A-4147-A177-3AD203B41FA5}">
                      <a16:colId xmlns:a16="http://schemas.microsoft.com/office/drawing/2014/main" val="4165315540"/>
                    </a:ext>
                  </a:extLst>
                </a:gridCol>
                <a:gridCol w="328276">
                  <a:extLst>
                    <a:ext uri="{9D8B030D-6E8A-4147-A177-3AD203B41FA5}">
                      <a16:colId xmlns:a16="http://schemas.microsoft.com/office/drawing/2014/main" val="219453484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7359529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26109657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562842925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408148324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0121904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55515255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3679489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495330708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107156812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560120895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690104466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793545918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146337189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386561863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671627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67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33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7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0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27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FA775E-A09E-4477-8ABF-04A629014724}"/>
              </a:ext>
            </a:extLst>
          </p:cNvPr>
          <p:cNvSpPr txBox="1"/>
          <p:nvPr/>
        </p:nvSpPr>
        <p:spPr>
          <a:xfrm>
            <a:off x="526896" y="5097723"/>
            <a:ext cx="6094140" cy="47000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Player 1 picks strategies 2 and 14.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4CE6D-4B0E-4176-AE10-80F5858CE1E4}"/>
              </a:ext>
            </a:extLst>
          </p:cNvPr>
          <p:cNvSpPr txBox="1"/>
          <p:nvPr/>
        </p:nvSpPr>
        <p:spPr>
          <a:xfrm>
            <a:off x="538047" y="5545421"/>
            <a:ext cx="6094140" cy="4700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Player 2 picks strategies 4 and 12.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17347-BE93-4E12-A2CA-1417EAC6DB9F}"/>
              </a:ext>
            </a:extLst>
          </p:cNvPr>
          <p:cNvSpPr txBox="1"/>
          <p:nvPr/>
        </p:nvSpPr>
        <p:spPr>
          <a:xfrm>
            <a:off x="526896" y="6026572"/>
            <a:ext cx="6094140" cy="470000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Player 3 picks strategies 8 and 16.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02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609" y="3299692"/>
            <a:ext cx="11049000" cy="244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Suppose the market history is 010010101000</a:t>
            </a:r>
            <a:r>
              <a:rPr lang="en-US" sz="24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input to the strategies becomes 10.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Output of strategy 2 = 0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Output of strategy 14 = 1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Since the virtual score of strategy 14 is higher (14 &gt; 6), decision of player 1 = 1.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EEE382-9463-4454-89E9-C66059DC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31267"/>
              </p:ext>
            </p:extLst>
          </p:nvPr>
        </p:nvGraphicFramePr>
        <p:xfrm>
          <a:off x="3036457" y="1274439"/>
          <a:ext cx="6102142" cy="168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571">
                  <a:extLst>
                    <a:ext uri="{9D8B030D-6E8A-4147-A177-3AD203B41FA5}">
                      <a16:colId xmlns:a16="http://schemas.microsoft.com/office/drawing/2014/main" val="4165315540"/>
                    </a:ext>
                  </a:extLst>
                </a:gridCol>
                <a:gridCol w="328276">
                  <a:extLst>
                    <a:ext uri="{9D8B030D-6E8A-4147-A177-3AD203B41FA5}">
                      <a16:colId xmlns:a16="http://schemas.microsoft.com/office/drawing/2014/main" val="219453484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7359529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26109657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562842925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408148324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0121904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55515255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3679489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495330708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107156812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560120895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690104466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793545918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146337189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386561863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671627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67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33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7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0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27242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6FF4A6B-5656-4E7F-B28E-876563D7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6" y="161929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Player 1’s Decision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EDF0F-BF06-4899-80A9-A3C3C2384B20}"/>
              </a:ext>
            </a:extLst>
          </p:cNvPr>
          <p:cNvSpPr/>
          <p:nvPr/>
        </p:nvSpPr>
        <p:spPr>
          <a:xfrm>
            <a:off x="3036457" y="2115879"/>
            <a:ext cx="6119086" cy="27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15682-A37D-4333-A7C1-D964EACB4A9A}"/>
              </a:ext>
            </a:extLst>
          </p:cNvPr>
          <p:cNvSpPr txBox="1"/>
          <p:nvPr/>
        </p:nvSpPr>
        <p:spPr>
          <a:xfrm>
            <a:off x="384609" y="4080980"/>
            <a:ext cx="6094140" cy="47000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Player 1: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078545-E1AF-4B1D-BCE9-AA1D0CB311C2}"/>
              </a:ext>
            </a:extLst>
          </p:cNvPr>
          <p:cNvSpPr/>
          <p:nvPr/>
        </p:nvSpPr>
        <p:spPr>
          <a:xfrm>
            <a:off x="7995424" y="2054547"/>
            <a:ext cx="401444" cy="3931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F4F482-2FDB-444E-A34F-7FC932599452}"/>
              </a:ext>
            </a:extLst>
          </p:cNvPr>
          <p:cNvSpPr/>
          <p:nvPr/>
        </p:nvSpPr>
        <p:spPr>
          <a:xfrm>
            <a:off x="6040351" y="3337494"/>
            <a:ext cx="401444" cy="3931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766" y="3018651"/>
            <a:ext cx="11049000" cy="4026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Output of strategy 4 = 0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Output of strategy 12 = 0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Since the virtual score of strategy 4 is higher (7 &gt; 3), decision of player 1 = 0.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Output of strategy 8 = 1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Output of strategy 16 = 1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Since the virtual score of strategy 8 is higher (8 &gt; 7), decision of player 1 = 1.</a:t>
            </a:r>
          </a:p>
          <a:p>
            <a:pPr algn="just">
              <a:lnSpc>
                <a:spcPct val="107000"/>
              </a:lnSpc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Since 0 is the minority, player 2 wins, and players 1 and 3 lose.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EEE382-9463-4454-89E9-C66059DC1969}"/>
              </a:ext>
            </a:extLst>
          </p:cNvPr>
          <p:cNvGraphicFramePr>
            <a:graphicFrameLocks noGrp="1"/>
          </p:cNvGraphicFramePr>
          <p:nvPr/>
        </p:nvGraphicFramePr>
        <p:xfrm>
          <a:off x="3036457" y="1274439"/>
          <a:ext cx="6102142" cy="168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571">
                  <a:extLst>
                    <a:ext uri="{9D8B030D-6E8A-4147-A177-3AD203B41FA5}">
                      <a16:colId xmlns:a16="http://schemas.microsoft.com/office/drawing/2014/main" val="4165315540"/>
                    </a:ext>
                  </a:extLst>
                </a:gridCol>
                <a:gridCol w="328276">
                  <a:extLst>
                    <a:ext uri="{9D8B030D-6E8A-4147-A177-3AD203B41FA5}">
                      <a16:colId xmlns:a16="http://schemas.microsoft.com/office/drawing/2014/main" val="219453484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7359529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26109657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562842925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408148324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0121904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55515255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3679489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495330708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107156812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560120895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690104466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793545918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146337189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386561863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671627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67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33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7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0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27242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6FF4A6B-5656-4E7F-B28E-876563D7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6" y="161929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Player 2 and 3’s Decision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EDF0F-BF06-4899-80A9-A3C3C2384B20}"/>
              </a:ext>
            </a:extLst>
          </p:cNvPr>
          <p:cNvSpPr/>
          <p:nvPr/>
        </p:nvSpPr>
        <p:spPr>
          <a:xfrm>
            <a:off x="3036457" y="2115879"/>
            <a:ext cx="6119086" cy="27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6B441-DBC4-405E-9537-9235A792DDDA}"/>
              </a:ext>
            </a:extLst>
          </p:cNvPr>
          <p:cNvSpPr txBox="1"/>
          <p:nvPr/>
        </p:nvSpPr>
        <p:spPr>
          <a:xfrm>
            <a:off x="444566" y="3010571"/>
            <a:ext cx="6094140" cy="4700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Player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5AFE8-DE6D-496A-8B7F-F4E8762C65F7}"/>
              </a:ext>
            </a:extLst>
          </p:cNvPr>
          <p:cNvSpPr txBox="1"/>
          <p:nvPr/>
        </p:nvSpPr>
        <p:spPr>
          <a:xfrm>
            <a:off x="444566" y="4601118"/>
            <a:ext cx="6094140" cy="470000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Player 3: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A1DAB6-3F12-45F9-9F69-C1F5C5045F21}"/>
              </a:ext>
            </a:extLst>
          </p:cNvPr>
          <p:cNvSpPr/>
          <p:nvPr/>
        </p:nvSpPr>
        <p:spPr>
          <a:xfrm>
            <a:off x="7995424" y="2054547"/>
            <a:ext cx="401444" cy="3931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6B2CEF-4F16-47C8-BF48-96B520A626B7}"/>
              </a:ext>
            </a:extLst>
          </p:cNvPr>
          <p:cNvSpPr/>
          <p:nvPr/>
        </p:nvSpPr>
        <p:spPr>
          <a:xfrm>
            <a:off x="4344450" y="2062304"/>
            <a:ext cx="401444" cy="3931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AEA42-E4D8-4AD9-85F1-652EB93EADD4}"/>
              </a:ext>
            </a:extLst>
          </p:cNvPr>
          <p:cNvSpPr/>
          <p:nvPr/>
        </p:nvSpPr>
        <p:spPr>
          <a:xfrm>
            <a:off x="5761544" y="2058910"/>
            <a:ext cx="401444" cy="3931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BEDC72-DAD5-494C-94EA-1E3607C52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45120"/>
              </p:ext>
            </p:extLst>
          </p:nvPr>
        </p:nvGraphicFramePr>
        <p:xfrm>
          <a:off x="3044929" y="2307080"/>
          <a:ext cx="6102142" cy="224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571">
                  <a:extLst>
                    <a:ext uri="{9D8B030D-6E8A-4147-A177-3AD203B41FA5}">
                      <a16:colId xmlns:a16="http://schemas.microsoft.com/office/drawing/2014/main" val="1995855959"/>
                    </a:ext>
                  </a:extLst>
                </a:gridCol>
                <a:gridCol w="328276">
                  <a:extLst>
                    <a:ext uri="{9D8B030D-6E8A-4147-A177-3AD203B41FA5}">
                      <a16:colId xmlns:a16="http://schemas.microsoft.com/office/drawing/2014/main" val="16478972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96054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955666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693544443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54965369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67082253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367344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181167910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433440046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2383082361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332429629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051205515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835753180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3695685146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2159394098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1465994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954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358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63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90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990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114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549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" y="1464344"/>
            <a:ext cx="11049000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virtual scores of the 16 strategies are updated to those strategies predicting 0: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6FF4A6B-5656-4E7F-B28E-876563D7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6" y="161929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Virtual Score 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EDF0F-BF06-4899-80A9-A3C3C2384B20}"/>
              </a:ext>
            </a:extLst>
          </p:cNvPr>
          <p:cNvSpPr/>
          <p:nvPr/>
        </p:nvSpPr>
        <p:spPr>
          <a:xfrm>
            <a:off x="3027985" y="3158518"/>
            <a:ext cx="6119086" cy="27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2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0858" y="1889756"/>
                <a:ext cx="10354733" cy="3319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The number of buyers fluctuate around the 50%. Note that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random decisions, the standard deviation is expected to be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/4</m:t>
                        </m:r>
                      </m:e>
                    </m:rad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≈16 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=1,001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and the standard deviation of the game is comparable or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even less 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Considering the buy/sell decisions as decisions to share resources (refer to the El </a:t>
                </a:r>
                <a:r>
                  <a:rPr lang="en-US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Farol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bar problem), then deviations from 50% implies wastage, but the players (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selfish by definition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!)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self-organize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to share the limited available resources.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8" y="1889756"/>
                <a:ext cx="10354733" cy="3319563"/>
              </a:xfrm>
              <a:prstGeom prst="rect">
                <a:avLst/>
              </a:prstGeom>
              <a:blipFill>
                <a:blip r:embed="rId2"/>
                <a:stretch>
                  <a:fillRect l="-942" t="-1284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6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24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Memory Size Matters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2014" y="5070754"/>
                <a:ext cx="11297190" cy="973677"/>
              </a:xfrm>
            </p:spPr>
            <p:txBody>
              <a:bodyPr>
                <a:norm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Number of buyers as a function of time for a population of 1,001 players (a)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(b)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(c)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2014" y="5070754"/>
                <a:ext cx="11297190" cy="973677"/>
              </a:xfrm>
              <a:blipFill>
                <a:blip r:embed="rId2"/>
                <a:stretch>
                  <a:fillRect l="-863" t="-4375" r="-809" b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15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08D721-005B-4303-8294-E9A904B59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989"/>
            <a:ext cx="4286848" cy="320084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ADE7B4D-C85E-4FA3-9943-9D2FC2F87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54" y="1595057"/>
            <a:ext cx="4201111" cy="3229426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B913E34-DE5E-4BED-96E9-5046D65BF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62" y="1634200"/>
            <a:ext cx="421063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Minority Game and Arbitrage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610" y="1566956"/>
            <a:ext cx="11220989" cy="4173446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Suppose there is a strategy that has a higher probability of winning, then it will become active. It will become a majority strategy and will </a:t>
            </a:r>
            <a:r>
              <a:rPr lang="en-US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no longer win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finance, there are arbitrage opportunities. In an efficient market, traders will take advantage of the arbitrage opportunities, and the opportunities will disappear.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16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1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Payoff Functions Favoring Small Minority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27180" y="4746668"/>
                <a:ext cx="11220989" cy="1784761"/>
              </a:xfrm>
            </p:spPr>
            <p:txBody>
              <a:bodyPr>
                <a:normAutofit lnSpcReduction="10000"/>
              </a:bodyPr>
              <a:lstStyle/>
              <a:p>
                <a:pPr lvl="0" algn="l"/>
                <a:r>
                  <a:rPr lang="en-US" dirty="0"/>
                  <a:t>Consider the payoff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minority size. The payoff increases with the margin of the minority. A mediocre win is less preferred to a win with wide margin.</a:t>
                </a:r>
              </a:p>
              <a:p>
                <a:pPr lvl="0" algn="l"/>
                <a:r>
                  <a:rPr lang="en-US" dirty="0"/>
                  <a:t>Result: Two-peaked histogram of attendance. This is another illustration of the self-organizing behavior of the game.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7180" y="4746668"/>
                <a:ext cx="11220989" cy="1784761"/>
              </a:xfrm>
              <a:blipFill>
                <a:blip r:embed="rId2"/>
                <a:stretch>
                  <a:fillRect l="-869" t="-6507" r="-163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17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26D12-3FD7-416D-82AF-FD2B56AC7E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03" y="1346167"/>
            <a:ext cx="46297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4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49" y="12866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Other Statistics</a:t>
            </a: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18</a:t>
            </a:fld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459207" y="5095281"/>
            <a:ext cx="10515600" cy="1479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7000"/>
              </a:lnSpc>
              <a:buNone/>
            </a:pPr>
            <a:r>
              <a:rPr lang="en-US" sz="2400" dirty="0"/>
              <a:t>Note that all strategies have similar performance in the t→∞ limit. The diversity of agents’ performance is less due to the existence of intrinsically good or bad strategies, but </a:t>
            </a:r>
            <a:r>
              <a:rPr lang="en-US" sz="2400" dirty="0">
                <a:solidFill>
                  <a:srgbClr val="FF0000"/>
                </a:solidFill>
              </a:rPr>
              <a:t>more due to their ability to adapt to changes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7CC8E-04F5-4D02-AA0E-9D2A6176D1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7" y="1082383"/>
            <a:ext cx="3081020" cy="2532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552EF-B2FE-4A0E-AAFB-5B2E792ABC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33" y="2620218"/>
            <a:ext cx="2962275" cy="2459355"/>
          </a:xfrm>
          <a:prstGeom prst="rect">
            <a:avLst/>
          </a:prstGeom>
        </p:spPr>
      </p:pic>
      <p:sp>
        <p:nvSpPr>
          <p:cNvPr id="10" name="Text Box 49">
            <a:extLst>
              <a:ext uri="{FF2B5EF4-FFF2-40B4-BE49-F238E27FC236}">
                <a16:creationId xmlns:a16="http://schemas.microsoft.com/office/drawing/2014/main" id="{EA5C7C1D-7441-443C-86D5-EA92CD036425}"/>
              </a:ext>
            </a:extLst>
          </p:cNvPr>
          <p:cNvSpPr txBox="1"/>
          <p:nvPr/>
        </p:nvSpPr>
        <p:spPr>
          <a:xfrm>
            <a:off x="9058274" y="2620218"/>
            <a:ext cx="2962275" cy="24593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Different distributions of the average value of all the strategies with increasing iterations (1000, 5000 and 10000).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0">
                <a:extLst>
                  <a:ext uri="{FF2B5EF4-FFF2-40B4-BE49-F238E27FC236}">
                    <a16:creationId xmlns:a16="http://schemas.microsoft.com/office/drawing/2014/main" id="{52D918EC-2806-45F5-8A84-5AEF4A9EA58C}"/>
                  </a:ext>
                </a:extLst>
              </p:cNvPr>
              <p:cNvSpPr txBox="1"/>
              <p:nvPr/>
            </p:nvSpPr>
            <p:spPr>
              <a:xfrm>
                <a:off x="171451" y="1078918"/>
                <a:ext cx="2518740" cy="245935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Performance of the 3 best, the 3 worst and 3 randomly chosen players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= 1001,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= 10,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=5).</a:t>
                </a:r>
              </a:p>
            </p:txBody>
          </p:sp>
        </mc:Choice>
        <mc:Fallback xmlns="">
          <p:sp>
            <p:nvSpPr>
              <p:cNvPr id="8" name="Text Box 40">
                <a:extLst>
                  <a:ext uri="{FF2B5EF4-FFF2-40B4-BE49-F238E27FC236}">
                    <a16:creationId xmlns:a16="http://schemas.microsoft.com/office/drawing/2014/main" id="{52D918EC-2806-45F5-8A84-5AEF4A9E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1" y="1078918"/>
                <a:ext cx="2518740" cy="2459355"/>
              </a:xfrm>
              <a:prstGeom prst="rect">
                <a:avLst/>
              </a:prstGeom>
              <a:blipFill>
                <a:blip r:embed="rId4"/>
                <a:stretch>
                  <a:fillRect l="-3623" t="-1733" r="-2899" b="-3960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65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4. Phases in the Minority Game</a:t>
            </a:r>
            <a:r>
              <a:rPr lang="en-US" sz="4400" b="1" baseline="30000" dirty="0"/>
              <a:t>5</a:t>
            </a:r>
            <a:endParaRPr lang="en-US" sz="40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19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F765DC-967F-4D5B-9479-D5F46237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1771873"/>
            <a:ext cx="3989627" cy="3315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7EAF-945B-4D60-A4A2-EE88C121A6BB}"/>
                  </a:ext>
                </a:extLst>
              </p:cNvPr>
              <p:cNvSpPr txBox="1"/>
              <p:nvPr/>
            </p:nvSpPr>
            <p:spPr>
              <a:xfrm>
                <a:off x="1202992" y="1923141"/>
                <a:ext cx="6098720" cy="2848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</a:rPr>
                  <a:t>Symmetric and asymmetric phases</a:t>
                </a:r>
                <a:endParaRPr lang="en-US" sz="2400" b="1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Note that the data points for various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(at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) fall on a nearly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universal curve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being a function of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minimum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curve 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≈0.5.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It separates two different phases.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7EAF-945B-4D60-A4A2-EE88C121A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92" y="1923141"/>
                <a:ext cx="6098720" cy="2848985"/>
              </a:xfrm>
              <a:prstGeom prst="rect">
                <a:avLst/>
              </a:prstGeom>
              <a:blipFill>
                <a:blip r:embed="rId3"/>
                <a:stretch>
                  <a:fillRect l="-1499" t="-1496" r="-149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83C19B-B345-4D6E-A8D3-A69FD4982124}"/>
              </a:ext>
            </a:extLst>
          </p:cNvPr>
          <p:cNvSpPr txBox="1"/>
          <p:nvPr/>
        </p:nvSpPr>
        <p:spPr>
          <a:xfrm>
            <a:off x="1202992" y="5797327"/>
            <a:ext cx="9786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Savit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Manuca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Riolo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 (1999) Adaptive competition, market efficiency, and phase transitions.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Phys Rev Lett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82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2203-2206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1. Game Theory Models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630" y="1509712"/>
            <a:ext cx="10700169" cy="52117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Agent-based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agent-based model is a computational model for simulating the actions and interactions of </a:t>
            </a:r>
            <a:r>
              <a:rPr lang="en-US" dirty="0">
                <a:solidFill>
                  <a:srgbClr val="FF0000"/>
                </a:solidFill>
              </a:rPr>
              <a:t>autonomous agents </a:t>
            </a:r>
            <a:r>
              <a:rPr lang="en-US" dirty="0"/>
              <a:t>(both individual or collective entities such as organizations or groups).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helps us to understand the </a:t>
            </a:r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 of a system and what governs its </a:t>
            </a:r>
            <a:r>
              <a:rPr lang="en-US" dirty="0">
                <a:solidFill>
                  <a:srgbClr val="FF0000"/>
                </a:solidFill>
              </a:rPr>
              <a:t>outcomes</a:t>
            </a:r>
            <a:r>
              <a:rPr lang="en-US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combines elements of game theory, complex systems, emergence, computational sociology, multi-agent systems, and evolutionary programming.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Monte Carlo methods </a:t>
            </a:r>
            <a:r>
              <a:rPr lang="en-US" dirty="0"/>
              <a:t>are used to understand the stochasticity of these models. </a:t>
            </a:r>
          </a:p>
          <a:p>
            <a:pPr algn="l"/>
            <a:r>
              <a:rPr lang="en-US" b="1" dirty="0"/>
              <a:t>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Detect distributions, trends and breakdowns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Decision making (e.g. setting policies, prices and inventory levels)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4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</p:spPr>
            <p:txBody>
              <a:bodyPr>
                <a:normAutofit/>
              </a:bodyPr>
              <a:lstStyle/>
              <a:p>
                <a:r>
                  <a:rPr lang="en-US" sz="4400" b="1" dirty="0"/>
                  <a:t>Symmetric Phase (</a:t>
                </a:r>
                <a14:m>
                  <m:oMath xmlns:m="http://schemas.openxmlformats.org/officeDocument/2006/math"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4400" b="1" dirty="0"/>
                  <a:t>)</a:t>
                </a:r>
                <a:endParaRPr lang="en-US" sz="4000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  <a:blipFill>
                <a:blip r:embed="rId2"/>
                <a:stretch>
                  <a:fillRect t="-24786" b="-4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293913" y="1327153"/>
                <a:ext cx="7429501" cy="5220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any strategy with memory ≤ 4, the history of minority groups contains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 predictive information </a:t>
                </a:r>
                <a:r>
                  <a:rPr lang="en-US" sz="2400" dirty="0"/>
                  <a:t>about which will be the minority group at the next time step.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the time series itself is generated by players using strategies 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Therefore, the market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efficient</a:t>
                </a:r>
                <a:r>
                  <a:rPr lang="en-US" sz="2400" dirty="0"/>
                  <a:t>. No agents have a success rate better than 50%.</a:t>
                </a:r>
              </a:p>
              <a:p>
                <a:pPr marL="342900" marR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information contained in 5-bit strings, but this information is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 available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to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agents.</a:t>
                </a:r>
              </a:p>
              <a:p>
                <a:pPr marL="342900" marR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slope of the curve approaches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small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marR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implies that agents are making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correlated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decisions.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3" y="1327153"/>
                <a:ext cx="7429501" cy="5220981"/>
              </a:xfrm>
              <a:prstGeom prst="rect">
                <a:avLst/>
              </a:prstGeom>
              <a:blipFill>
                <a:blip r:embed="rId3"/>
                <a:stretch>
                  <a:fillRect l="-1066" t="-818" r="-1395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1257BFC-6F3F-4C42-8BAF-5E12C6F342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1212850"/>
            <a:ext cx="367665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</p:spPr>
            <p:txBody>
              <a:bodyPr>
                <a:normAutofit/>
              </a:bodyPr>
              <a:lstStyle/>
              <a:p>
                <a:r>
                  <a:rPr lang="en-US" sz="4400" b="1" dirty="0"/>
                  <a:t>Asymmetric Phase (</a:t>
                </a:r>
                <a14:m>
                  <m:oMath xmlns:m="http://schemas.openxmlformats.org/officeDocument/2006/math"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4400" b="1" i="1" dirty="0" err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4400" b="1" dirty="0"/>
                  <a:t>)</a:t>
                </a:r>
                <a:endParaRPr lang="en-US" sz="4000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31715" y="500662"/>
                <a:ext cx="9144000" cy="712188"/>
              </a:xfrm>
              <a:blipFill>
                <a:blip r:embed="rId2"/>
                <a:stretch>
                  <a:fillRect t="-24786" b="-4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47663" y="1808082"/>
                <a:ext cx="7429501" cy="2849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significant information available to the strategies of the agents. The market is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 efficient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is an emergent coordination among the agents’ responses to reduce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values below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1/4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(random fluctuations for agents making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independent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decisions).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approaches 1/4 for large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for fixed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).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3" y="1808082"/>
                <a:ext cx="7429501" cy="2849947"/>
              </a:xfrm>
              <a:prstGeom prst="rect">
                <a:avLst/>
              </a:prstGeom>
              <a:blipFill>
                <a:blip r:embed="rId3"/>
                <a:stretch>
                  <a:fillRect l="-1066" t="-1499" b="-4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9437E06-3B63-4707-921F-497FC84426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62" y="1723344"/>
            <a:ext cx="3724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3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Perspective from Growing Population (1)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22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886504" y="1811858"/>
                <a:ext cx="10380208" cy="3245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Asymmetric Phase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agents are few, the game is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random choice game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∼1/4.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agents are added, the fluctuations contain more refined information. The game is in the asymmetric phase. Knowing the history allows for a better-than-random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prediction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The fluctuations decrease. Agents perform better. This continues until the fluctuations reach the minimum.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4" y="1811858"/>
                <a:ext cx="10380208" cy="3245119"/>
              </a:xfrm>
              <a:prstGeom prst="rect">
                <a:avLst/>
              </a:prstGeom>
              <a:blipFill>
                <a:blip r:embed="rId2"/>
                <a:stretch>
                  <a:fillRect l="-881" t="-1313" r="-1527" b="-3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Perspective from Growing Population (2)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23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783774" y="1664897"/>
                <a:ext cx="10613569" cy="4575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Symmetric Phase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the population increases further, the game enters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crowded regime</a:t>
                </a:r>
                <a:r>
                  <a:rPr lang="en-US" sz="2400" dirty="0"/>
                  <a:t>. Agents making synchronized/correlated decisions, creating sizeable majorities.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correlated decisions result in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unpredictable</a:t>
                </a:r>
                <a:r>
                  <a:rPr lang="en-US" sz="2400" dirty="0"/>
                  <a:t> game. This is similar to real financial markets in which all profitable opportunities would have been exploited and washed out.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-dependence of the variance provides a mechanism for the agent population to stay around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most efficient state </a:t>
                </a:r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.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increases or decreases, the variance increases, and agents may leave or join the market.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4" y="1664897"/>
                <a:ext cx="10613569" cy="4575996"/>
              </a:xfrm>
              <a:prstGeom prst="rect">
                <a:avLst/>
              </a:prstGeom>
              <a:blipFill>
                <a:blip r:embed="rId2"/>
                <a:stretch>
                  <a:fillRect l="-919" t="-932" r="-689" b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85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Other Versions of the Minority Game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24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8975" y="1313944"/>
                <a:ext cx="5986031" cy="3236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(1) Exogenous Inputs</a:t>
                </a: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Cavagna</a:t>
                </a:r>
                <a:r>
                  <a:rPr lang="en-US" sz="2400" baseline="300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found that the dynamical behavior of the minority game is largely unaffected if the dynamics of the history is replaced by a history randomly drawn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 states. That is,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endogenous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information is replaced by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exogenous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information.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5" y="1313944"/>
                <a:ext cx="5986031" cy="3236207"/>
              </a:xfrm>
              <a:prstGeom prst="rect">
                <a:avLst/>
              </a:prstGeom>
              <a:blipFill>
                <a:blip r:embed="rId2"/>
                <a:stretch>
                  <a:fillRect l="-1527" t="-1321" r="-2648" b="-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36280A-1694-4235-A0AF-301283321B6B}"/>
              </a:ext>
            </a:extLst>
          </p:cNvPr>
          <p:cNvSpPr txBox="1"/>
          <p:nvPr/>
        </p:nvSpPr>
        <p:spPr>
          <a:xfrm>
            <a:off x="838200" y="6151256"/>
            <a:ext cx="9911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Cavagna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 (1999) Irrelevance of memory in the minority game.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Phys Rev 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59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R3783-R3786.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1E042-6FB8-4267-9A38-645C8722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30" y="1212850"/>
            <a:ext cx="3600953" cy="3181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BC395B-019E-4412-A875-F3283F9BE1F1}"/>
                  </a:ext>
                </a:extLst>
              </p:cNvPr>
              <p:cNvSpPr txBox="1"/>
              <p:nvPr/>
            </p:nvSpPr>
            <p:spPr>
              <a:xfrm>
                <a:off x="5826034" y="4394644"/>
                <a:ext cx="6065547" cy="16555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Note that the behaviors resemble those of the endogenous model. Also note that the variance increases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since more strategies owned by an agent cause more confusion.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BC395B-019E-4412-A875-F3283F9B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34" y="4394644"/>
                <a:ext cx="6065547" cy="1655518"/>
              </a:xfrm>
              <a:prstGeom prst="rect">
                <a:avLst/>
              </a:prstGeom>
              <a:blipFill>
                <a:blip r:embed="rId4"/>
                <a:stretch>
                  <a:fillRect l="-1505" t="-2198" r="-2106" b="-73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2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(2) Linear Scores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25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264371"/>
                <a:ext cx="11355954" cy="4851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behavior of the game is qualitatively the same if the scores of the agents and the virtual scores of the strategies are replaced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linear scores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sz="2400" dirty="0"/>
                  <a:t> be the response of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when the exogenous input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400" dirty="0"/>
                  <a:t> represent buy and sell respectively.)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active strategy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virtual score of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of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Then its updating rule is</a:t>
                </a:r>
              </a:p>
              <a:p>
                <a:pPr algn="ctr"/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 The strategy is rewarded when it predicts correctly the minority sign, that is,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penalized otherwise.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264371"/>
                <a:ext cx="11355954" cy="4851713"/>
              </a:xfrm>
              <a:prstGeom prst="rect">
                <a:avLst/>
              </a:prstGeom>
              <a:blipFill>
                <a:blip r:embed="rId2"/>
                <a:stretch>
                  <a:fillRect l="-859" t="-1005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0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(3) Adding Noises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26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229179"/>
                <a:ext cx="11355954" cy="3777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deterministic decision of agent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namely,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replaced by</a:t>
                </a:r>
                <a:r>
                  <a:rPr lang="en-US" sz="2400" baseline="300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7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is Gibbs distribution.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inverse noise temperature.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229179"/>
                <a:ext cx="11355954" cy="3777765"/>
              </a:xfrm>
              <a:prstGeom prst="rect">
                <a:avLst/>
              </a:prstGeom>
              <a:blipFill>
                <a:blip r:embed="rId2"/>
                <a:stretch>
                  <a:fillRect l="-859" t="-1131" b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E45AD04-0375-44C2-A74B-1B5927D3E786}"/>
              </a:ext>
            </a:extLst>
          </p:cNvPr>
          <p:cNvSpPr txBox="1"/>
          <p:nvPr/>
        </p:nvSpPr>
        <p:spPr>
          <a:xfrm>
            <a:off x="838200" y="5710019"/>
            <a:ext cx="978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Cavagna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Garrahan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J,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Giardina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I, and Sherrington D (1999) Thermal model for adaptive competition in a market. </a:t>
            </a:r>
            <a:r>
              <a:rPr lang="en-US" sz="1800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Phys Rev Lett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83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4429-4432.</a:t>
            </a:r>
          </a:p>
        </p:txBody>
      </p:sp>
    </p:spTree>
    <p:extLst>
      <p:ext uri="{BB962C8B-B14F-4D97-AF65-F5344CB8AC3E}">
        <p14:creationId xmlns:p14="http://schemas.microsoft.com/office/powerpoint/2010/main" val="4237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353540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Minority Game as a Minimization Problem</a:t>
            </a:r>
            <a:r>
              <a:rPr lang="en-US" sz="4400" b="1" baseline="30000" dirty="0">
                <a:effectLst/>
                <a:ea typeface="DengXian" panose="02010600030101010101" pitchFamily="2" charset="-122"/>
              </a:rPr>
              <a:t>8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27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418023" y="1092362"/>
                <a:ext cx="11355954" cy="4930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By 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considering the version of the Minority Game with exogenous inputs, linear scores, and adding noises, it was shown that the game is self-organizing to reach the state od minimum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predictability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predictability is defined as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 expression above,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excess demand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decision of agent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she adopts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responding to the input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∈{0,⋯,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−1}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angular bracket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⟨⋅⟩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represents average over time. The overbar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represents average over input states.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Furthermore, the theoretical critical point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=0.3374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3" y="1092362"/>
                <a:ext cx="11355954" cy="4930581"/>
              </a:xfrm>
              <a:prstGeom prst="rect">
                <a:avLst/>
              </a:prstGeom>
              <a:blipFill>
                <a:blip r:embed="rId2"/>
                <a:stretch>
                  <a:fillRect l="-859" t="-865" r="-967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23F467-70B8-416B-ADEB-3842BA1604BD}"/>
              </a:ext>
            </a:extLst>
          </p:cNvPr>
          <p:cNvSpPr txBox="1"/>
          <p:nvPr/>
        </p:nvSpPr>
        <p:spPr>
          <a:xfrm>
            <a:off x="609600" y="6206226"/>
            <a:ext cx="978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baseline="30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Challet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D, Marsili M, and </a:t>
            </a:r>
            <a:r>
              <a:rPr lang="en-US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Zecchina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R (2000) Statistical 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mechanics of systems with heterogeneous </a:t>
            </a:r>
            <a:r>
              <a:rPr lang="en-US" dirty="0" err="1">
                <a:ea typeface="DengXian" panose="02010600030101010101" pitchFamily="2" charset="-122"/>
                <a:cs typeface="Times New Roman" panose="02020603050405020304" pitchFamily="18" charset="0"/>
              </a:rPr>
              <a:t>agetns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: minority games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Phys Rev Lett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84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1824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-1827.</a:t>
            </a:r>
          </a:p>
        </p:txBody>
      </p:sp>
    </p:spTree>
    <p:extLst>
      <p:ext uri="{BB962C8B-B14F-4D97-AF65-F5344CB8AC3E}">
        <p14:creationId xmlns:p14="http://schemas.microsoft.com/office/powerpoint/2010/main" val="20729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Game Theory Models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630" y="1509712"/>
            <a:ext cx="10700169" cy="454977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Introduction </a:t>
            </a:r>
            <a:r>
              <a:rPr lang="en-US" dirty="0"/>
              <a:t>(</a:t>
            </a:r>
            <a:r>
              <a:rPr lang="en-US" dirty="0" err="1"/>
              <a:t>Econophysics</a:t>
            </a:r>
            <a:r>
              <a:rPr lang="en-US" dirty="0"/>
              <a:t> Chapter 9)</a:t>
            </a:r>
          </a:p>
          <a:p>
            <a:pPr algn="l"/>
            <a:r>
              <a:rPr lang="en-US" dirty="0"/>
              <a:t>Agent-based models are proposed to explain the stylized facts of market data (e.g. fat tails and volatility clustering). </a:t>
            </a:r>
          </a:p>
          <a:p>
            <a:pPr algn="l"/>
            <a:r>
              <a:rPr lang="en-US" dirty="0"/>
              <a:t>Agents are selfish and they compete in the market for profits. </a:t>
            </a:r>
            <a:r>
              <a:rPr lang="en-US" dirty="0">
                <a:solidFill>
                  <a:srgbClr val="FF0000"/>
                </a:solidFill>
              </a:rPr>
              <a:t>Population games </a:t>
            </a:r>
            <a:r>
              <a:rPr lang="en-US" dirty="0"/>
              <a:t>are required for the description.</a:t>
            </a:r>
          </a:p>
          <a:p>
            <a:pPr algn="l"/>
            <a:endParaRPr lang="en-US" sz="1200" dirty="0"/>
          </a:p>
          <a:p>
            <a:pPr algn="l"/>
            <a:r>
              <a:rPr lang="en-US" b="1" dirty="0"/>
              <a:t>What is a game?</a:t>
            </a:r>
          </a:p>
          <a:p>
            <a:pPr algn="l"/>
            <a:r>
              <a:rPr lang="en-US" dirty="0"/>
              <a:t>A competition between two or more players, where each opponent acts in a rational manner, trying to resolve the conflict in their own favor.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301924"/>
            <a:ext cx="10355856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2. El </a:t>
            </a:r>
            <a:r>
              <a:rPr lang="en-US" sz="4400" b="1" dirty="0" err="1"/>
              <a:t>Farol</a:t>
            </a:r>
            <a:r>
              <a:rPr lang="en-US" sz="4400" b="1" dirty="0"/>
              <a:t> Bar Problem</a:t>
            </a:r>
            <a:r>
              <a:rPr lang="en-US" sz="4400" b="1" baseline="30000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003" y="1066360"/>
            <a:ext cx="5007085" cy="4129132"/>
          </a:xfrm>
        </p:spPr>
        <p:txBody>
          <a:bodyPr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There are 100 patrons of El </a:t>
            </a:r>
            <a:r>
              <a:rPr lang="en-US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Farol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bar, but the bar only has 60 seats.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Spending a Thursday evening in the bar is enjoyable only when fewer than 60 people attend.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only information available to the agents is the numbers who came in past Thursdays.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outdoor, tree, street, way&#10;&#10;Description automatically generated">
            <a:extLst>
              <a:ext uri="{FF2B5EF4-FFF2-40B4-BE49-F238E27FC236}">
                <a16:creationId xmlns:a16="http://schemas.microsoft.com/office/drawing/2014/main" id="{7296348C-6719-41BD-8888-C448BF29A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88" y="967315"/>
            <a:ext cx="6347968" cy="4760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62D7B-C363-4A78-9B34-5D267FA91F7C}"/>
              </a:ext>
            </a:extLst>
          </p:cNvPr>
          <p:cNvSpPr txBox="1"/>
          <p:nvPr/>
        </p:nvSpPr>
        <p:spPr>
          <a:xfrm>
            <a:off x="325120" y="5780539"/>
            <a:ext cx="10571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Arthur, W. Brian (1994). </a:t>
            </a:r>
            <a:r>
              <a:rPr lang="en-US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3"/>
              </a:rPr>
              <a:t>"Inductive Reasoning and Bounded Rationality"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(PDF).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Economic Review: Papers and Proceedings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84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406–411.</a:t>
            </a:r>
          </a:p>
          <a:p>
            <a:r>
              <a:rPr lang="en-US" dirty="0"/>
              <a:t>Photo by John Phelan - Own work, CC BY 3.0, https://commons.wikimedia.org/w/index.php?curid=10536066</a:t>
            </a:r>
          </a:p>
        </p:txBody>
      </p:sp>
    </p:spTree>
    <p:extLst>
      <p:ext uri="{BB962C8B-B14F-4D97-AF65-F5344CB8AC3E}">
        <p14:creationId xmlns:p14="http://schemas.microsoft.com/office/powerpoint/2010/main" val="107812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301924"/>
            <a:ext cx="10355856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Bounded Rationality</a:t>
            </a:r>
            <a:endParaRPr lang="en-US" sz="4400" b="1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911" y="1249084"/>
            <a:ext cx="11260178" cy="2967102"/>
          </a:xfrm>
        </p:spPr>
        <p:txBody>
          <a:bodyPr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Deductive reasoning 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may not work in this case (due to the uncertainty of too many other players’ decisions, whether they are rational, whether their decisions change with time …)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Inductive reasoning 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is needed (need to guess the likely behaviors of other players, need to adapt to changes in environment …)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Perfect rationality in economics cannot be assumed. </a:t>
            </a:r>
            <a:r>
              <a:rPr lang="en-US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Bounded rationality 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is more relevant.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8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736"/>
            <a:ext cx="10515600" cy="772337"/>
          </a:xfrm>
        </p:spPr>
        <p:txBody>
          <a:bodyPr/>
          <a:lstStyle/>
          <a:p>
            <a:pPr algn="ctr"/>
            <a:r>
              <a:rPr lang="en-US" b="1" dirty="0"/>
              <a:t>Computer Experiment</a:t>
            </a: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/>
              <p:cNvSpPr txBox="1">
                <a:spLocks/>
              </p:cNvSpPr>
              <p:nvPr/>
            </p:nvSpPr>
            <p:spPr>
              <a:xfrm>
                <a:off x="485505" y="1200426"/>
                <a:ext cx="11220989" cy="4291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effectLst/>
                    <a:ea typeface="DengXian" panose="02010600030101010101" pitchFamily="2" charset="-122"/>
                  </a:rPr>
                  <a:t>Each of the 100 agents has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</a:rPr>
                  <a:t> forecasting models (predictors). The agents monitor the accuracy of the predictors on past attendance record, then will decide to go or stay </a:t>
                </a:r>
                <a:r>
                  <a:rPr lang="en-US" sz="2400" dirty="0">
                    <a:ea typeface="DengXian" panose="02010600030101010101" pitchFamily="2" charset="-122"/>
                  </a:rPr>
                  <a:t>according to the most accurate predictor in his pocket (active predictor).</a:t>
                </a:r>
              </a:p>
              <a:p>
                <a:pPr marL="0" indent="0">
                  <a:buNone/>
                </a:pPr>
                <a:endParaRPr lang="en-US" sz="2400" dirty="0">
                  <a:ea typeface="DengXia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DengXian" panose="02010600030101010101" pitchFamily="2" charset="-122"/>
                  </a:rPr>
                  <a:t>Note that the choice of the active strategies will affect the attendance, which in turn determines the choice of the active strategies. The environment is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</a:rPr>
                  <a:t>adaptive</a:t>
                </a:r>
                <a:r>
                  <a:rPr lang="en-US" sz="2400" dirty="0">
                    <a:ea typeface="DengXian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a typeface="DengXia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DengXian" panose="02010600030101010101" pitchFamily="2" charset="-122"/>
                  </a:rPr>
                  <a:t>Note also that the problem favors a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</a:rPr>
                  <a:t>diversity</a:t>
                </a:r>
                <a:r>
                  <a:rPr lang="en-US" sz="2400" dirty="0">
                    <a:ea typeface="DengXian" panose="02010600030101010101" pitchFamily="2" charset="-122"/>
                  </a:rPr>
                  <a:t> of strategies. If all agents make the same deterministic decision, all of them will be frustrated.</a:t>
                </a:r>
              </a:p>
              <a:p>
                <a:pPr marL="0" indent="0">
                  <a:buNone/>
                </a:pPr>
                <a:endParaRPr lang="en-US" sz="2400" dirty="0">
                  <a:ea typeface="DengXia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5" y="1200426"/>
                <a:ext cx="11220989" cy="4291772"/>
              </a:xfrm>
              <a:prstGeom prst="rect">
                <a:avLst/>
              </a:prstGeom>
              <a:blipFill>
                <a:blip r:embed="rId2"/>
                <a:stretch>
                  <a:fillRect l="-870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5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Self-Organization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6053" y="6357498"/>
            <a:ext cx="2743200" cy="365125"/>
          </a:xfrm>
        </p:spPr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1" y="4643953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bar attendance converges to the capacity of the bar. The agents </a:t>
            </a:r>
            <a:r>
              <a:rPr lang="en-US" sz="2400" dirty="0">
                <a:solidFill>
                  <a:srgbClr val="FF0000"/>
                </a:solidFill>
              </a:rPr>
              <a:t>self-organize</a:t>
            </a:r>
            <a:r>
              <a:rPr lang="en-US" sz="2400" dirty="0"/>
              <a:t> into an equilibrium state.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5B50E2-0F77-48A2-A972-845FBE44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80" y="1598364"/>
            <a:ext cx="5102302" cy="28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6" y="365125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3. Minority Game</a:t>
            </a:r>
            <a:r>
              <a:rPr lang="en-US" b="1" baseline="30000" dirty="0"/>
              <a:t>3,4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5172" y="1690688"/>
                <a:ext cx="11328400" cy="3629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Minority Wins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a market, the minority group wins.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If there are more buyers than sellers, the price will 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ris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e. Sellers win.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If there are more sellers than buyers, the price will drop. Buyers win.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minority game consists of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agents.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At each time step, they make a decision 1 or 0 (buy or sell).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If there are less 1’s than 0’s, the buyers score 1 point.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If there are less 0’s than 1’s, the sellers score 1 point.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2" y="1690688"/>
                <a:ext cx="11328400" cy="3629455"/>
              </a:xfrm>
              <a:prstGeom prst="rect">
                <a:avLst/>
              </a:prstGeom>
              <a:blipFill>
                <a:blip r:embed="rId2"/>
                <a:stretch>
                  <a:fillRect l="-807" t="-1174" b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FF97219-E03B-4CF0-BC84-92BB112DE847}"/>
              </a:ext>
            </a:extLst>
          </p:cNvPr>
          <p:cNvSpPr txBox="1"/>
          <p:nvPr/>
        </p:nvSpPr>
        <p:spPr>
          <a:xfrm>
            <a:off x="638408" y="5615582"/>
            <a:ext cx="10133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Challet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lang="en-US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Marsili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M, and Zhang Y-C (2005) </a:t>
            </a:r>
            <a:r>
              <a:rPr lang="en-US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Minority Games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Oxford University Press.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Challet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 and Zhang Y-C (1997) Emergence of cooperation and organization in an evolutionary game. </a:t>
            </a:r>
            <a:r>
              <a:rPr lang="en-US" i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Physica</a:t>
            </a:r>
            <a:r>
              <a:rPr lang="en-US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246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407-418.</a:t>
            </a:r>
          </a:p>
        </p:txBody>
      </p:sp>
    </p:spTree>
    <p:extLst>
      <p:ext uri="{BB962C8B-B14F-4D97-AF65-F5344CB8AC3E}">
        <p14:creationId xmlns:p14="http://schemas.microsoft.com/office/powerpoint/2010/main" val="30649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2" y="1681868"/>
                <a:ext cx="11294533" cy="459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Each agent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strategies.</a:t>
                </a:r>
              </a:p>
              <a:p>
                <a:r>
                  <a:rPr lang="en-US" sz="2400" dirty="0"/>
                  <a:t>Each strategy has a memory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steps. </a:t>
                </a:r>
              </a:p>
              <a:p>
                <a:r>
                  <a:rPr lang="en-US" sz="2400" dirty="0"/>
                  <a:t>The inputs to the strategies are the record of winning decisions of the previous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steps in market history.</a:t>
                </a:r>
              </a:p>
              <a:p>
                <a:r>
                  <a:rPr lang="en-US" sz="2400" dirty="0"/>
                  <a:t>For example,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sz="2400" dirty="0"/>
                  <a:t>, the histories are the bit strings 00, 01, 10, and 11.</a:t>
                </a:r>
              </a:p>
              <a:p>
                <a:r>
                  <a:rPr lang="en-US" sz="2400" dirty="0"/>
                  <a:t>In general, the input dimension of the strategies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outputs of the strategies are the responses 0 or 1 to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400" dirty="0"/>
                  <a:t> inputs.</a:t>
                </a:r>
              </a:p>
              <a:p>
                <a:r>
                  <a:rPr lang="en-US" sz="2400" dirty="0"/>
                  <a:t>The total number of possible strategies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virtual scores of all strategies are initialized to 0.</a:t>
                </a:r>
              </a:p>
              <a:p>
                <a:r>
                  <a:rPr lang="en-US" sz="2400" dirty="0"/>
                  <a:t>At each step, the virtual scores of the strategies increase by 1 if their predicted responses win.</a:t>
                </a:r>
              </a:p>
              <a:p>
                <a:r>
                  <a:rPr lang="en-US" sz="2400" dirty="0"/>
                  <a:t>The agent uses the strategy with the highest virtual score to make decision.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1681868"/>
                <a:ext cx="11294533" cy="4599529"/>
              </a:xfrm>
              <a:prstGeom prst="rect">
                <a:avLst/>
              </a:prstGeom>
              <a:blipFill>
                <a:blip r:embed="rId2"/>
                <a:stretch>
                  <a:fillRect l="-809" t="-1061" r="-971" b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396" y="365125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687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6588</TotalTime>
  <Words>2846</Words>
  <Application>Microsoft Office PowerPoint</Application>
  <PresentationFormat>Widescreen</PresentationFormat>
  <Paragraphs>651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MSDM 5003 Lecture 11 16 November 2023  Agent-Based Models</vt:lpstr>
      <vt:lpstr>1. Game Theory Models</vt:lpstr>
      <vt:lpstr>Game Theory Models</vt:lpstr>
      <vt:lpstr>2. El Farol Bar Problem2</vt:lpstr>
      <vt:lpstr>Bounded Rationality</vt:lpstr>
      <vt:lpstr>Computer Experiment</vt:lpstr>
      <vt:lpstr>Self-Organization</vt:lpstr>
      <vt:lpstr>3. Minority Game3,4</vt:lpstr>
      <vt:lpstr>Decision Making</vt:lpstr>
      <vt:lpstr>Example</vt:lpstr>
      <vt:lpstr>Player 1’s Decision</vt:lpstr>
      <vt:lpstr>Player 2 and 3’s Decision</vt:lpstr>
      <vt:lpstr>Virtual Score Update</vt:lpstr>
      <vt:lpstr>Results</vt:lpstr>
      <vt:lpstr>Memory Size Matters</vt:lpstr>
      <vt:lpstr>Minority Game and Arbitrage</vt:lpstr>
      <vt:lpstr>Payoff Functions Favoring Small Minority</vt:lpstr>
      <vt:lpstr>Other Statistics</vt:lpstr>
      <vt:lpstr>4. Phases in the Minority Game5</vt:lpstr>
      <vt:lpstr>Symmetric Phase (m&lt;m_c)</vt:lpstr>
      <vt:lpstr>Asymmetric Phase (m&gt;m_c)</vt:lpstr>
      <vt:lpstr>Perspective from Growing Population (1)</vt:lpstr>
      <vt:lpstr>Perspective from Growing Population (2)</vt:lpstr>
      <vt:lpstr>Other Versions of the Minority Game</vt:lpstr>
      <vt:lpstr>(2) Linear Scores</vt:lpstr>
      <vt:lpstr>(3) Adding Noises</vt:lpstr>
      <vt:lpstr>Minority Game as a Minimization Problem8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8  Power Laws 30 October 2020</dc:title>
  <dc:creator>Michael K Y WONG</dc:creator>
  <cp:lastModifiedBy>Kwok Yee Michael Wong</cp:lastModifiedBy>
  <cp:revision>199</cp:revision>
  <dcterms:created xsi:type="dcterms:W3CDTF">2020-10-26T08:36:08Z</dcterms:created>
  <dcterms:modified xsi:type="dcterms:W3CDTF">2023-11-12T17:11:18Z</dcterms:modified>
</cp:coreProperties>
</file>