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381" r:id="rId2"/>
    <p:sldId id="374" r:id="rId3"/>
    <p:sldId id="387" r:id="rId4"/>
    <p:sldId id="386" r:id="rId5"/>
    <p:sldId id="388" r:id="rId6"/>
    <p:sldId id="389" r:id="rId7"/>
    <p:sldId id="390" r:id="rId8"/>
    <p:sldId id="391" r:id="rId9"/>
    <p:sldId id="392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99"/>
    <a:srgbClr val="FFFF66"/>
    <a:srgbClr val="CCFFFF"/>
    <a:srgbClr val="FF0000"/>
    <a:srgbClr val="0033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782" autoAdjust="0"/>
  </p:normalViewPr>
  <p:slideViewPr>
    <p:cSldViewPr snapToGrid="0">
      <p:cViewPr varScale="1">
        <p:scale>
          <a:sx n="102" d="100"/>
          <a:sy n="102" d="100"/>
        </p:scale>
        <p:origin x="7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fld id="{DFD3B866-D8E9-40B3-B90D-60DE41DF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27074E-5E5D-4C1F-97AC-20A94DE09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7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80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80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0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0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0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80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5EF93-7C18-48A5-8351-AFEAC17FE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6436D-0598-4727-A5F6-2CCC7F41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02E00-FDFE-4923-8A3F-827323B2A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87F2-0E06-40D0-8855-37C170894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7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EE082F-283E-4D98-8BB1-6C2185D79E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6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4534A-65DB-4158-9AB1-310AB1ABB7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602D9-9302-4A50-95D0-CDC3384EE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C7218-FB5C-4800-BD33-D53AC9BA11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E9AB3-3811-47CE-A2D2-C49B5400C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35C9E-B1D2-4853-B38F-82FAA8E22A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2B17B-E01D-4CEC-98D0-E1429A8071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E6CCC-599A-4314-85D2-A1BF51A710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9BF52-9517-47BE-BDD9-63388EA46D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A8947-ACEE-45AB-AEC7-A6861EE72F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E82E1C-73CE-44AC-A044-94B1ADEF7A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79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9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9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9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9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20624" y="1381061"/>
            <a:ext cx="8229600" cy="3222112"/>
          </a:xfrm>
        </p:spPr>
        <p:txBody>
          <a:bodyPr/>
          <a:lstStyle/>
          <a:p>
            <a:r>
              <a:rPr lang="en-US" dirty="0">
                <a:effectLst/>
              </a:rPr>
              <a:t>Week 9 Tutorial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Python Techniques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for Principal Component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3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Downloading Data from </a:t>
            </a:r>
            <a:r>
              <a:rPr lang="en-US" sz="2800" b="1" dirty="0" err="1">
                <a:solidFill>
                  <a:schemeClr val="hlink"/>
                </a:solidFill>
              </a:rPr>
              <a:t>Yahoo!Finance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CD07ECF-56EE-8C69-33E8-EEE29AC6B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0"/>
          <a:stretch/>
        </p:blipFill>
        <p:spPr>
          <a:xfrm>
            <a:off x="877570" y="981565"/>
            <a:ext cx="7223760" cy="58293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09BCF8-02C9-D767-FBED-6D14B9D5EEFF}"/>
              </a:ext>
            </a:extLst>
          </p:cNvPr>
          <p:cNvSpPr/>
          <p:nvPr/>
        </p:nvSpPr>
        <p:spPr bwMode="auto">
          <a:xfrm>
            <a:off x="2628900" y="1005133"/>
            <a:ext cx="5119933" cy="4418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A425F8-A7FB-6504-5DA3-3E61A26E0145}"/>
              </a:ext>
            </a:extLst>
          </p:cNvPr>
          <p:cNvSpPr/>
          <p:nvPr/>
        </p:nvSpPr>
        <p:spPr bwMode="auto">
          <a:xfrm>
            <a:off x="3555477" y="4110086"/>
            <a:ext cx="893975" cy="26626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319ED2-5790-2FDF-8555-FC946A8240EF}"/>
              </a:ext>
            </a:extLst>
          </p:cNvPr>
          <p:cNvSpPr/>
          <p:nvPr/>
        </p:nvSpPr>
        <p:spPr bwMode="auto">
          <a:xfrm>
            <a:off x="1042670" y="5412612"/>
            <a:ext cx="2341553" cy="4418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2B8427-C4AF-5222-ADBF-89E0A0ED289E}"/>
              </a:ext>
            </a:extLst>
          </p:cNvPr>
          <p:cNvSpPr/>
          <p:nvPr/>
        </p:nvSpPr>
        <p:spPr bwMode="auto">
          <a:xfrm>
            <a:off x="6834433" y="5411013"/>
            <a:ext cx="914400" cy="4418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B05586-B62D-F847-C6A9-5F48FA5EA37B}"/>
              </a:ext>
            </a:extLst>
          </p:cNvPr>
          <p:cNvSpPr/>
          <p:nvPr/>
        </p:nvSpPr>
        <p:spPr bwMode="auto">
          <a:xfrm>
            <a:off x="7079529" y="5942550"/>
            <a:ext cx="740849" cy="24449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Format of the data files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" name="Picture 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60D09243-07FD-D34C-894E-346454EF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94" y="1979495"/>
            <a:ext cx="4925112" cy="1686160"/>
          </a:xfrm>
          <a:prstGeom prst="rect">
            <a:avLst/>
          </a:prstGeom>
        </p:spPr>
      </p:pic>
      <p:sp>
        <p:nvSpPr>
          <p:cNvPr id="4" name="Text Box 12">
            <a:extLst>
              <a:ext uri="{FF2B5EF4-FFF2-40B4-BE49-F238E27FC236}">
                <a16:creationId xmlns:a16="http://schemas.microsoft.com/office/drawing/2014/main" id="{EF66CB92-7987-FF71-A302-A0C51246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903288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The data files are stored in the directory /S&amp;P500.</a:t>
            </a:r>
          </a:p>
          <a:p>
            <a:r>
              <a:rPr lang="en-US" sz="2400" dirty="0"/>
              <a:t>Opening the file /S&amp;P500/MSFT.csv using Excel: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read the column into the program with the title ‘Adj Close’ using </a:t>
            </a:r>
            <a:r>
              <a:rPr lang="en-US" sz="2400" b="1" dirty="0"/>
              <a:t>pandas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39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Reading data using pandas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903288"/>
            <a:ext cx="8458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dirty="0"/>
              <a:t>pandas</a:t>
            </a:r>
            <a:r>
              <a:rPr lang="en-US" sz="2400" dirty="0"/>
              <a:t> is a useful tool for reading in and writing out data into data files.</a:t>
            </a:r>
          </a:p>
          <a:p>
            <a:r>
              <a:rPr lang="en-US" sz="2400" dirty="0"/>
              <a:t>Please install pandas if you have not done so. In Windows command prompt, type: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At the top of the program, add: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read the adjusted close prices into the program, and to measure the number of trading days in the file: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507E29-A6CC-11CA-296F-C467F0711DBC}"/>
                  </a:ext>
                </a:extLst>
              </p:cNvPr>
              <p:cNvSpPr txBox="1"/>
              <p:nvPr/>
            </p:nvSpPr>
            <p:spPr>
              <a:xfrm>
                <a:off x="2910789" y="2628609"/>
                <a:ext cx="282340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pip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install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pandas</m:t>
                      </m:r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507E29-A6CC-11CA-296F-C467F0711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89" y="2628609"/>
                <a:ext cx="2823402" cy="369332"/>
              </a:xfrm>
              <a:prstGeom prst="rect">
                <a:avLst/>
              </a:prstGeom>
              <a:blipFill>
                <a:blip r:embed="rId3"/>
                <a:stretch>
                  <a:fillRect t="-3279" r="-1293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76713FE-F651-F2E0-89B5-311BD18C0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89" y="3747757"/>
            <a:ext cx="2991268" cy="362000"/>
          </a:xfrm>
          <a:prstGeom prst="rect">
            <a:avLst/>
          </a:prstGeom>
        </p:spPr>
      </p:pic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D201E8F8-F7D3-D31C-F763-238CF5800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5106812"/>
            <a:ext cx="764011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0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Constructing the price matrix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903288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First</a:t>
            </a:r>
            <a:r>
              <a:rPr lang="en-US" sz="2400" b="1" dirty="0"/>
              <a:t> </a:t>
            </a:r>
            <a:r>
              <a:rPr lang="en-US" sz="2400" dirty="0"/>
              <a:t>prepare a list of file names. Each file name is a string.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read the data into a price matrix, in which each of the </a:t>
            </a:r>
            <a:r>
              <a:rPr lang="en-US" sz="2400" dirty="0" err="1"/>
              <a:t>tt</a:t>
            </a:r>
            <a:r>
              <a:rPr lang="en-US" sz="2400" dirty="0"/>
              <a:t> rows consists of the prices on a trading day, and each of the n columns correspond to a company:</a:t>
            </a:r>
          </a:p>
          <a:p>
            <a:endParaRPr lang="en-US" sz="2400" dirty="0"/>
          </a:p>
        </p:txBody>
      </p:sp>
      <p:pic>
        <p:nvPicPr>
          <p:cNvPr id="9" name="Picture 8" descr="A close-up of a computer&#10;&#10;Description automatically generated">
            <a:extLst>
              <a:ext uri="{FF2B5EF4-FFF2-40B4-BE49-F238E27FC236}">
                <a16:creationId xmlns:a16="http://schemas.microsoft.com/office/drawing/2014/main" id="{B888C3F3-9D6E-B136-0AAA-393D72649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5" y="1465200"/>
            <a:ext cx="8173590" cy="1043133"/>
          </a:xfrm>
          <a:prstGeom prst="rect">
            <a:avLst/>
          </a:prstGeom>
        </p:spPr>
      </p:pic>
      <p:pic>
        <p:nvPicPr>
          <p:cNvPr id="15" name="Picture 1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03CE4E2-73F5-5F5C-D6BB-87B5236A0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2" y="4044035"/>
            <a:ext cx="778777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Vectorizing the computation of the return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903288"/>
            <a:ext cx="84582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Note the use of “:” in vectorizing the computation of the returns: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 even simpler way is to write:</a:t>
            </a:r>
          </a:p>
          <a:p>
            <a:endParaRPr lang="en-US" sz="2400" dirty="0"/>
          </a:p>
        </p:txBody>
      </p:sp>
      <p:pic>
        <p:nvPicPr>
          <p:cNvPr id="4" name="Picture 3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C165CFC9-AF88-5290-6FFA-BA0215162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7" y="1846915"/>
            <a:ext cx="7868748" cy="1543266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2EF7A589-D23D-4A14-2A1A-543EF53A83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>
          <a:xfrm>
            <a:off x="555076" y="3998846"/>
            <a:ext cx="7868748" cy="9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1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Vectorization in computing the mean, std, </a:t>
            </a:r>
            <a:r>
              <a:rPr lang="en-US" sz="2800" b="1" dirty="0" err="1">
                <a:solidFill>
                  <a:schemeClr val="hlink"/>
                </a:solidFill>
              </a:rPr>
              <a:t>corr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298450" y="903288"/>
                <a:ext cx="8458200" cy="50511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Note that vectorization can be applied to compute: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each stock using </a:t>
                </a:r>
                <a:r>
                  <a:rPr lang="en-US" sz="2400" dirty="0" err="1"/>
                  <a:t>np.mean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standard deviation of each stock using </a:t>
                </a:r>
                <a:r>
                  <a:rPr lang="en-US" sz="2400" dirty="0" err="1"/>
                  <a:t>np.std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standardized return (</a:t>
                </a:r>
                <a:r>
                  <a:rPr lang="en-US" sz="2400" dirty="0" err="1"/>
                  <a:t>std_ret</a:t>
                </a:r>
                <a:r>
                  <a:rPr lang="en-US" sz="2400" dirty="0"/>
                  <a:t>) from ret, mean and </a:t>
                </a:r>
                <a:r>
                  <a:rPr lang="en-US" sz="2400" dirty="0" err="1"/>
                  <a:t>sd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What should be the “?”?</a:t>
                </a:r>
              </a:p>
              <a:p>
                <a:r>
                  <a:rPr lang="en-US" sz="2400" dirty="0"/>
                  <a:t>Furthermore, the correlation function can be computed from matrix product of the return vectors: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𝑟𝑒𝑡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𝑟𝑒𝑡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50" y="903288"/>
                <a:ext cx="8458200" cy="5051126"/>
              </a:xfrm>
              <a:prstGeom prst="rect">
                <a:avLst/>
              </a:prstGeom>
              <a:blipFill>
                <a:blip r:embed="rId3"/>
                <a:stretch>
                  <a:fillRect l="-1154" t="-8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AC40F3A-1167-321E-3853-F2238415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89" y="2539529"/>
            <a:ext cx="5727229" cy="1217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59B0FE-AEA1-BE78-1923-FBDF16E78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30" y="6073097"/>
            <a:ext cx="5624345" cy="3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6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Visualization of the correlation matrix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903288"/>
            <a:ext cx="8458200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err="1">
                <a:solidFill>
                  <a:srgbClr val="FFCC00"/>
                </a:solidFill>
              </a:rPr>
              <a:t>np.printoptions</a:t>
            </a:r>
            <a:r>
              <a:rPr lang="en-US" sz="2400" dirty="0">
                <a:solidFill>
                  <a:srgbClr val="FFCC00"/>
                </a:solidFill>
              </a:rPr>
              <a:t>() </a:t>
            </a:r>
            <a:r>
              <a:rPr lang="en-US" sz="2400" dirty="0"/>
              <a:t>maintains the orderly display of the matrix: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Without </a:t>
            </a:r>
            <a:r>
              <a:rPr lang="en-US" sz="2400" dirty="0" err="1"/>
              <a:t>np.printoptions</a:t>
            </a:r>
            <a:r>
              <a:rPr lang="en-US" sz="2400" dirty="0"/>
              <a:t>, the matrix cannot be displayed orderly: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B86A47BC-1D91-C1B4-F8EB-295517A4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35" y="1427019"/>
            <a:ext cx="6306430" cy="1028844"/>
          </a:xfrm>
          <a:prstGeom prst="rect">
            <a:avLst/>
          </a:prstGeom>
        </p:spPr>
      </p:pic>
      <p:pic>
        <p:nvPicPr>
          <p:cNvPr id="5" name="Picture 4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4E7DFD13-954C-29D2-68C1-492C7E159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3" y="2634837"/>
            <a:ext cx="8703254" cy="1005981"/>
          </a:xfrm>
          <a:prstGeom prst="rect">
            <a:avLst/>
          </a:prstGeom>
        </p:spPr>
      </p:pic>
      <p:pic>
        <p:nvPicPr>
          <p:cNvPr id="9" name="Picture 8" descr="A number with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F6861C5-6772-C5DC-B8CE-5100FE3BF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" y="4764160"/>
            <a:ext cx="8901402" cy="11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Computing the eigenvalues and eigenvectors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2628900" y="2455863"/>
            <a:ext cx="8258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98450" y="903288"/>
            <a:ext cx="8458200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The eigenvalues and eigenvectors are computed by the function </a:t>
            </a:r>
            <a:r>
              <a:rPr lang="en-US" sz="2400" dirty="0" err="1">
                <a:solidFill>
                  <a:srgbClr val="FFCC00"/>
                </a:solidFill>
              </a:rPr>
              <a:t>np.linalg.eig</a:t>
            </a:r>
            <a:r>
              <a:rPr lang="en-US" sz="2400" dirty="0">
                <a:solidFill>
                  <a:srgbClr val="FFCC00"/>
                </a:solidFill>
              </a:rPr>
              <a:t>()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sort the eigenvalues in ascending order, use: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sort the eigenvalues in descending order, use: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08EAA-2664-D891-2B6E-2F12B388D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3" y="1933748"/>
            <a:ext cx="8261234" cy="65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21FD5-5274-4FA8-4F84-8C4952EEA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90" y="3673399"/>
            <a:ext cx="5136597" cy="685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D18507-B4C7-C9CA-1CC6-1F34F1E39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90" y="5223090"/>
            <a:ext cx="5136597" cy="7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6193</TotalTime>
  <Words>390</Words>
  <Application>Microsoft Office PowerPoint</Application>
  <PresentationFormat>On-screen Show (4:3)</PresentationFormat>
  <Paragraphs>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Courier New</vt:lpstr>
      <vt:lpstr>Garamond</vt:lpstr>
      <vt:lpstr>Times New Roman</vt:lpstr>
      <vt:lpstr>Wingdings</vt:lpstr>
      <vt:lpstr>Stream</vt:lpstr>
      <vt:lpstr>Week 9 Tutorial  Python Techniques for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Kwok Yee Michael</cp:lastModifiedBy>
  <cp:revision>311</cp:revision>
  <cp:lastPrinted>2001-04-05T18:48:46Z</cp:lastPrinted>
  <dcterms:created xsi:type="dcterms:W3CDTF">2001-03-29T17:58:54Z</dcterms:created>
  <dcterms:modified xsi:type="dcterms:W3CDTF">2023-10-28T15:10:49Z</dcterms:modified>
</cp:coreProperties>
</file>