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72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F1291-0E2B-420C-9F9F-4C3F82B6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02CEEF-B3E6-465D-AC00-D697C401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C190B-4D7A-48C6-85EA-C5D38D58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1B9F8-ED1A-4F8B-BEF6-D2DED6C0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151F1-12AC-4DC6-B3B0-FCBF310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7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550F3-79B6-427D-AA5F-CCE0D83A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77A4E-2A5C-49DF-9BAC-0A3B8C8A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AAF32-1AE5-47AB-9BC8-26506FC1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0446F-0BD9-4968-8365-8F1FE2BB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4E13D-2933-4346-94A7-9426D7B3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79226B-3381-4EE7-8F99-E5E4989FE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C9356-7888-4864-AD2F-ED68CD96A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17C5B-43C7-48D3-B4B4-2C4F6DF6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5A6DC-0BB2-4507-8F9B-15481CBE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ADA0-A26C-4230-826A-AC370D37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5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55ED-AF7C-4429-A340-63AAE2F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2C8B6-592A-4AE3-BE9D-61B93CF9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6343B-F858-4F86-B57C-99F9E86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E68D5-1CB5-46B9-AD08-59C0E0A5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92F0A-21F5-4AE8-A080-7C380D64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59C3D-B9C7-4FFA-A1BA-1AD979CF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23650-FBDB-4C26-AD4E-06E760DE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5812E-F27F-478B-A4A4-1AE467C4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1BFE3-1A85-4A67-A86E-CECDF04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0ACB0-0A9F-470B-A90B-1F7DB61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9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D8BD-B466-4919-8AF6-CDCA37AA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A2F53-2985-47CF-B74E-057967C5D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CDFCD-94F1-49D2-8533-4551C210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C2E71-5441-4DE0-B421-58844A31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9783-3C38-442E-ACA8-3ED2D9D0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44FEC-D603-4720-875C-31CC6972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06EE7-132E-45D9-8613-2420FC37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43FA4-9F12-437E-9169-1454DBDE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FAF45-44CC-41F0-BB18-24993736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9CFFB-AAC1-4015-A867-00F3D1F0B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F0B3F4-CC04-492C-80DE-2F2377044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F6072F-F663-4EFF-BB8B-CACEE0C4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F3077D-0023-4A30-9922-BA744687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E09DD-17B7-434D-A1A9-7632F088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F847-8641-43AD-ACD4-EFBAE8A4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F6D4B-E4BD-441E-9EF4-73A182A2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54251-5C7B-4647-AF9A-E8C2A07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05FED1-EE4D-4D5E-834F-0E10D1C5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6ADFCF-D31A-4A33-B285-2C58F5B5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CC578-08C7-4799-ADFB-ECA1DB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2DA59-3421-49DC-A469-07065D58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62A7-891B-4992-BE35-83F679D9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8A7F6-D979-4571-97E3-D08B4959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8CD8C-FA9B-428E-AE76-8C093863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36AB4-CC1D-40E5-8AF9-7FD6817B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E5C97-7CD6-4175-AFAB-8E62BF44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D7E62-B576-4A96-87D1-DE6D6253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AD6CF-CD34-4678-A98E-F54F13C9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99F6F-69DB-48B8-B566-CCD19548C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73101-5967-4943-9BD2-CF543D6FF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E5DF1-9B05-4AD5-A7D4-566DBC05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DAC52-C5BE-4C64-B65D-FF367233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1948C-EA2E-47F2-A899-045757E6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349AF7-1FB2-4C20-8582-38FC4D6A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73073-B97E-4DED-ABE0-394916B9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1F9A2-5278-4518-99BB-1863F0778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5D9E-546C-4C7E-AC0D-EF898D2D299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5994B-BC01-44CD-A0BF-B62BC873F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DEA3B-64D9-46C5-B2A9-8440E4E7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7A70-69CE-4C0A-92CC-FCC10DBF4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642DF-A054-4579-938D-7C14C431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965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심장초음파를 활용한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여러 예측과 딥러닝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73AFB-BE56-42B3-830A-E4AEAB55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931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김수용</a:t>
            </a:r>
          </a:p>
        </p:txBody>
      </p:sp>
    </p:spTree>
    <p:extLst>
      <p:ext uri="{BB962C8B-B14F-4D97-AF65-F5344CB8AC3E}">
        <p14:creationId xmlns:p14="http://schemas.microsoft.com/office/powerpoint/2010/main" val="44331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C9B7ED-6C06-4485-B0A8-F8C47AD0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REAL-TIME STANDARD VIEW CLASSIFICATION IN TRANSTHORACIC ECHOCARDIOGRAPHY USING CNN (3D)</a:t>
            </a:r>
            <a:endParaRPr lang="en-US" altLang="ko-KR" sz="3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44F5EB-8275-473F-963A-FA62B367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9" y="2426818"/>
            <a:ext cx="446663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40C8FB5-458F-40EE-97E3-57F69435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5801"/>
            <a:ext cx="54559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4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D31666-D7F7-4872-8DBC-B28981FB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2400" kern="1200" spc="-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Automated</a:t>
            </a:r>
            <a:r>
              <a:rPr lang="en-US" altLang="ko-KR" sz="2400" kern="1200" spc="-5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 spc="-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Assessment</a:t>
            </a:r>
            <a:r>
              <a:rPr lang="en-US" altLang="ko-KR" sz="2400" kern="1200" spc="-6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of</a:t>
            </a:r>
            <a:r>
              <a:rPr lang="en-US" altLang="ko-KR" sz="2400" kern="1200" spc="-4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Image</a:t>
            </a:r>
            <a:r>
              <a:rPr lang="en-US" altLang="ko-KR" sz="2400" kern="1200" spc="-5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 spc="-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Quality</a:t>
            </a:r>
            <a:r>
              <a:rPr lang="en-US" altLang="ko-KR" sz="2400" kern="1200" spc="-3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</a:t>
            </a:r>
            <a:r>
              <a:rPr lang="en-US" altLang="ko-KR" sz="2400" kern="1200" spc="-5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ko-KR" sz="24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2D</a:t>
            </a:r>
            <a:r>
              <a:rPr lang="en-US" altLang="ko-KR" sz="2400" kern="1200" spc="165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altLang="ko-KR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51480B-1021-4157-BFE1-20713A301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" y="-22458"/>
            <a:ext cx="3793472" cy="3384783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B304B56-43D1-40B9-8632-0577EAAD2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9" y="4577975"/>
            <a:ext cx="3797570" cy="21176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8B8537-1A20-4604-970E-345594C50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70" y="608755"/>
            <a:ext cx="3314197" cy="318551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8EDF0672-2FF9-43A1-8161-AC9AF3B5D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1038497"/>
            <a:ext cx="3797984" cy="267779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E3F2B1C-2AF8-40BA-9833-75E21A439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1" y="2678148"/>
            <a:ext cx="3794760" cy="18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4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5B0412-0B55-4D82-A7BA-55B57D86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Deep Learning Prediction of Biomarkers from Echocardiogram Videos</a:t>
            </a:r>
            <a:br>
              <a:rPr lang="en-US" altLang="ko-KR" sz="30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07C8392A-2395-47AE-B3F2-CF561528E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2" y="492573"/>
            <a:ext cx="5831925" cy="588079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9E34442-FAF2-45BC-B8B8-6EAFB77BFF06}"/>
              </a:ext>
            </a:extLst>
          </p:cNvPr>
          <p:cNvSpPr txBox="1">
            <a:spLocks/>
          </p:cNvSpPr>
          <p:nvPr/>
        </p:nvSpPr>
        <p:spPr>
          <a:xfrm>
            <a:off x="7929514" y="361315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endParaRPr lang="en-US" altLang="ko-KR" sz="3000" dirty="0">
              <a:solidFill>
                <a:srgbClr val="FFFFFF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E7CBA36-5C95-475B-8A6A-8180EFB8F328}"/>
              </a:ext>
            </a:extLst>
          </p:cNvPr>
          <p:cNvSpPr txBox="1">
            <a:spLocks/>
          </p:cNvSpPr>
          <p:nvPr/>
        </p:nvSpPr>
        <p:spPr>
          <a:xfrm>
            <a:off x="7760837" y="2466477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3000" dirty="0" err="1">
                <a:solidFill>
                  <a:srgbClr val="FFFFFF"/>
                </a:solidFill>
              </a:rPr>
              <a:t>EchoNet</a:t>
            </a:r>
            <a:r>
              <a:rPr lang="en-US" altLang="ko-KR" sz="3000" dirty="0">
                <a:solidFill>
                  <a:srgbClr val="FFFFFF"/>
                </a:solidFill>
              </a:rPr>
              <a:t>-Labs</a:t>
            </a:r>
          </a:p>
        </p:txBody>
      </p:sp>
    </p:spTree>
    <p:extLst>
      <p:ext uri="{BB962C8B-B14F-4D97-AF65-F5344CB8AC3E}">
        <p14:creationId xmlns:p14="http://schemas.microsoft.com/office/powerpoint/2010/main" val="225939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C7AFA-1640-425F-8A85-FF920CA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sz="2100" b="1">
                <a:effectLst/>
                <a:latin typeface="Times" panose="02020603050405020304" pitchFamily="18" charset="0"/>
                <a:ea typeface="Times" panose="02020603050405020304" pitchFamily="18" charset="0"/>
              </a:rPr>
              <a:t>Cognitive Machine-Learning Algorithm for Cardiac Imaging (AMC)</a:t>
            </a:r>
            <a:br>
              <a:rPr lang="ko-KR" altLang="ko-KR" sz="210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</a:br>
            <a:r>
              <a:rPr lang="en-US" altLang="ko-KR" sz="210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 </a:t>
            </a:r>
            <a:br>
              <a:rPr lang="ko-KR" altLang="ko-KR" sz="210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</a:br>
            <a:endParaRPr lang="ko-KR" altLang="en-US" sz="21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20AC1-53C5-4F3A-BF11-212DE3D3F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250"/>
            <a:ext cx="4639056" cy="56197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ko-KR" altLang="ko-KR" sz="13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3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 </a:t>
            </a:r>
            <a:endParaRPr lang="ko-KR" altLang="ko-KR" sz="13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2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AMC (averaged classification accuracy 93.7%, AUC 96.2%) </a:t>
            </a:r>
          </a:p>
          <a:p>
            <a:pPr marL="342900" indent="-342900">
              <a:buAutoNum type="arabicPeriod"/>
            </a:pPr>
            <a:r>
              <a:rPr lang="en-US" altLang="ko-KR" sz="22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Random Forest (averaged classification accuracy 88.3%, AUC 94.2%) </a:t>
            </a:r>
          </a:p>
          <a:p>
            <a:pPr marL="342900" indent="-342900">
              <a:buAutoNum type="arabicPeriod"/>
            </a:pPr>
            <a:r>
              <a:rPr lang="en-US" altLang="ko-KR" sz="22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Support </a:t>
            </a:r>
            <a:r>
              <a:rPr lang="en-US" altLang="ko-KR" sz="2200" dirty="0" err="1">
                <a:effectLst/>
                <a:latin typeface="Times" panose="02020603050405020304" pitchFamily="18" charset="0"/>
                <a:ea typeface="Times" panose="02020603050405020304" pitchFamily="18" charset="0"/>
              </a:rPr>
              <a:t>Vec</a:t>
            </a:r>
            <a:r>
              <a:rPr lang="en-US" altLang="ko-KR" sz="22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-tor Machines (averaged classification accuracy 87.4%, AUC 92.2%) </a:t>
            </a:r>
          </a:p>
          <a:p>
            <a:pPr marL="342900" indent="-342900">
              <a:buAutoNum type="arabicPeriod"/>
            </a:pPr>
            <a:r>
              <a:rPr lang="en-US" altLang="ko-KR" sz="22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For AMC, the accuracy at a high training fraction was relatively flat and asymptotically approached 90% after a training fraction of 0</a:t>
            </a:r>
            <a:r>
              <a:rPr lang="en-US" altLang="ko-K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ko-KR" sz="22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3</a:t>
            </a:r>
          </a:p>
          <a:p>
            <a:pPr marL="342900" indent="-342900">
              <a:buAutoNum type="arabicPeriod"/>
            </a:pPr>
            <a:r>
              <a:rPr lang="en-US" altLang="ko-KR" sz="2200" dirty="0">
                <a:latin typeface="Times" panose="02020603050405020304" pitchFamily="18" charset="0"/>
                <a:ea typeface="Times" panose="02020603050405020304" pitchFamily="18" charset="0"/>
              </a:rPr>
              <a:t>A</a:t>
            </a:r>
            <a:r>
              <a:rPr lang="en-US" altLang="ko-KR" sz="22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t all training fractions, the diagnostic accuracy of AMC remained superior as compared with the other machine-learning algorithms</a:t>
            </a:r>
            <a:endParaRPr lang="ko-KR" alt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D1F31E-9F63-4F1C-AF0F-3CEBAF5FD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52354"/>
            <a:ext cx="6019331" cy="45500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83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9D6-5CC3-49AF-B7D5-4C6A0CCB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2FA2E-1DDF-471F-B02B-804F3E1E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D0B748-B8DF-472C-AD59-700404C0341A}"/>
              </a:ext>
            </a:extLst>
          </p:cNvPr>
          <p:cNvSpPr/>
          <p:nvPr/>
        </p:nvSpPr>
        <p:spPr>
          <a:xfrm>
            <a:off x="4042362" y="2967335"/>
            <a:ext cx="41072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0415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1C39B6-5EB6-46AA-9FEA-E2B79BCE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심장초음파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75D52-E034-4F3A-8658-586DE083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latinLnBrk="0">
              <a:spcBef>
                <a:spcPts val="2625"/>
              </a:spcBef>
              <a:spcAft>
                <a:spcPts val="1500"/>
              </a:spcAft>
            </a:pP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경흉부</a:t>
            </a:r>
            <a:r>
              <a:rPr lang="ko-KR" altLang="ko-KR" sz="2200" b="1" kern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심장초음파</a:t>
            </a:r>
            <a:endParaRPr lang="ko-KR" altLang="ko-KR" sz="2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Bef>
                <a:spcPts val="2625"/>
              </a:spcBef>
              <a:spcAft>
                <a:spcPts val="1500"/>
              </a:spcAft>
            </a:pP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경식도</a:t>
            </a:r>
            <a:r>
              <a:rPr lang="ko-KR" altLang="ko-KR" sz="2200" b="1" kern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심장초음파</a:t>
            </a:r>
            <a:endParaRPr lang="ko-KR" altLang="ko-KR" sz="2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Bef>
                <a:spcPts val="2625"/>
              </a:spcBef>
              <a:spcAft>
                <a:spcPts val="1500"/>
              </a:spcAft>
            </a:pP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스트레스</a:t>
            </a:r>
            <a:r>
              <a:rPr lang="ko-KR" altLang="ko-KR" sz="2200" b="1" kern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심</a:t>
            </a:r>
            <a:r>
              <a:rPr lang="ko-KR" altLang="en-US" sz="2200" b="1" ker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장</a:t>
            </a: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초음파</a:t>
            </a:r>
            <a:endParaRPr lang="ko-KR" altLang="ko-KR" sz="2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spcBef>
                <a:spcPts val="1875"/>
              </a:spcBef>
              <a:spcAft>
                <a:spcPts val="1875"/>
              </a:spcAft>
            </a:pPr>
            <a:r>
              <a:rPr lang="en-US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차원</a:t>
            </a:r>
            <a:r>
              <a:rPr lang="ko-KR" altLang="ko-KR" sz="2200" b="1" kern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b="1" kern="0"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심장초음파</a:t>
            </a:r>
            <a:endParaRPr lang="ko-KR" altLang="ko-KR" sz="22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2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503593-D5EF-4560-B9C8-7CB9C5573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r="4501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058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53E712-43A7-4025-BFBE-1AC39C25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4" y="1927412"/>
            <a:ext cx="4410635" cy="4646032"/>
          </a:xfrm>
        </p:spPr>
        <p:txBody>
          <a:bodyPr>
            <a:no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sz="1700" dirty="0"/>
              <a:t>1. A2C ~ A5C (</a:t>
            </a:r>
            <a:r>
              <a:rPr lang="ko-KR" altLang="en-US" sz="1700" dirty="0"/>
              <a:t>첫 행 </a:t>
            </a:r>
            <a:r>
              <a:rPr lang="en-US" altLang="ko-KR" sz="1700" dirty="0"/>
              <a:t>1-4</a:t>
            </a:r>
            <a:r>
              <a:rPr lang="ko-KR" altLang="en-US" sz="1700" dirty="0"/>
              <a:t>열</a:t>
            </a:r>
            <a:r>
              <a:rPr lang="en-US" altLang="ko-KR" sz="1700" dirty="0"/>
              <a:t>)</a:t>
            </a:r>
            <a:endParaRPr lang="en-US" sz="1700" dirty="0"/>
          </a:p>
          <a:p>
            <a:pPr marL="0" indent="0">
              <a:lnSpc>
                <a:spcPct val="210000"/>
              </a:lnSpc>
              <a:buNone/>
            </a:pPr>
            <a:r>
              <a:rPr lang="en-US" sz="1700" dirty="0"/>
              <a:t>=&gt;</a:t>
            </a:r>
            <a:r>
              <a:rPr lang="ko-KR" altLang="en-US" sz="1700" dirty="0"/>
              <a:t>한위치에서 </a:t>
            </a:r>
            <a:r>
              <a:rPr lang="en-US" altLang="ko-KR" sz="1700" dirty="0"/>
              <a:t>positioning </a:t>
            </a:r>
            <a:r>
              <a:rPr lang="ko-KR" altLang="en-US" sz="1700" dirty="0"/>
              <a:t>각도에 따라 나온 </a:t>
            </a:r>
            <a:r>
              <a:rPr lang="en-US" altLang="ko-KR" sz="1700" dirty="0"/>
              <a:t>4</a:t>
            </a:r>
            <a:r>
              <a:rPr lang="ko-KR" altLang="en-US" sz="1700" dirty="0"/>
              <a:t>가지 이미지</a:t>
            </a:r>
            <a:endParaRPr lang="en-US" altLang="ko-KR" sz="1700" dirty="0"/>
          </a:p>
          <a:p>
            <a:pPr marL="0" indent="0">
              <a:lnSpc>
                <a:spcPct val="210000"/>
              </a:lnSpc>
              <a:buNone/>
            </a:pPr>
            <a:r>
              <a:rPr lang="en-US" sz="1700" dirty="0"/>
              <a:t>2. PLA (</a:t>
            </a:r>
            <a:r>
              <a:rPr lang="ko-KR" altLang="en-US" sz="1700" dirty="0"/>
              <a:t>두 번째 행 </a:t>
            </a:r>
            <a:r>
              <a:rPr lang="en-US" altLang="ko-KR" sz="1700" dirty="0"/>
              <a:t>1</a:t>
            </a:r>
            <a:r>
              <a:rPr lang="ko-KR" altLang="en-US" sz="1700" dirty="0"/>
              <a:t>열</a:t>
            </a:r>
            <a:r>
              <a:rPr lang="en-US" altLang="ko-KR" sz="1700" dirty="0"/>
              <a:t>)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1700" dirty="0"/>
              <a:t>=&gt;</a:t>
            </a:r>
            <a:r>
              <a:rPr lang="ko-KR" altLang="en-US" sz="1700" dirty="0"/>
              <a:t>한위치에서 나온 한 이미지</a:t>
            </a:r>
            <a:endParaRPr lang="en-US" altLang="ko-KR" sz="1700" dirty="0"/>
          </a:p>
          <a:p>
            <a:pPr marL="0" indent="0">
              <a:lnSpc>
                <a:spcPct val="210000"/>
              </a:lnSpc>
              <a:buNone/>
            </a:pPr>
            <a:r>
              <a:rPr lang="en-US" sz="1700" dirty="0"/>
              <a:t>3. PSAA, PSAP, PSAM (</a:t>
            </a:r>
            <a:r>
              <a:rPr lang="ko-KR" altLang="en-US" sz="1700" dirty="0"/>
              <a:t>두 번째 행 </a:t>
            </a:r>
            <a:r>
              <a:rPr lang="en-US" altLang="ko-KR" sz="1700" dirty="0"/>
              <a:t>2-4</a:t>
            </a:r>
            <a:r>
              <a:rPr lang="ko-KR" altLang="en-US" sz="1700" dirty="0"/>
              <a:t>열</a:t>
            </a:r>
            <a:r>
              <a:rPr lang="en-US" altLang="ko-KR" sz="1700" dirty="0"/>
              <a:t>)</a:t>
            </a:r>
            <a:endParaRPr lang="en-US" sz="1700" dirty="0"/>
          </a:p>
          <a:p>
            <a:pPr>
              <a:lnSpc>
                <a:spcPct val="210000"/>
              </a:lnSpc>
              <a:buFont typeface="Symbol" panose="05050102010706020507" pitchFamily="18" charset="2"/>
              <a:buChar char="Þ"/>
            </a:pPr>
            <a:r>
              <a:rPr lang="ko-KR" altLang="en-US" sz="1700" dirty="0"/>
              <a:t>한위치에서 나온 </a:t>
            </a:r>
            <a:r>
              <a:rPr lang="en-US" altLang="ko-KR" sz="1700" dirty="0"/>
              <a:t>3</a:t>
            </a:r>
            <a:r>
              <a:rPr lang="ko-KR" altLang="en-US" sz="1700" dirty="0"/>
              <a:t>가지 이미지</a:t>
            </a:r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A58F085-B1B1-4C1B-8260-BCEB31BC814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05862" y="1711868"/>
            <a:ext cx="6019331" cy="3431018"/>
          </a:xfrm>
          <a:prstGeom prst="rect">
            <a:avLst/>
          </a:prstGeom>
          <a:noFill/>
          <a:effectLst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170A14D-0173-4357-B70C-6BB658E3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07" y="405425"/>
            <a:ext cx="3724835" cy="130644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dirty="0"/>
              <a:t>8 viewpoints </a:t>
            </a:r>
            <a:br>
              <a:rPr lang="en-US" altLang="ko-KR" sz="4000" dirty="0"/>
            </a:br>
            <a:r>
              <a:rPr lang="en-US" altLang="ko-KR" sz="4000" dirty="0"/>
              <a:t>&amp; </a:t>
            </a:r>
            <a:br>
              <a:rPr lang="en-US" altLang="ko-KR" sz="4000" dirty="0"/>
            </a:br>
            <a:r>
              <a:rPr lang="en-US" altLang="ko-KR" sz="4000" dirty="0"/>
              <a:t>classification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2159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47CB50-4864-41C6-96A8-9F6B71BA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71718"/>
            <a:ext cx="3429000" cy="2305426"/>
          </a:xfrm>
        </p:spPr>
        <p:txBody>
          <a:bodyPr anchor="b">
            <a:noAutofit/>
          </a:bodyPr>
          <a:lstStyle/>
          <a:p>
            <a:pPr algn="ctr"/>
            <a:r>
              <a:rPr lang="en-US" altLang="ko-K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Data-ef</a:t>
            </a:r>
            <a:r>
              <a:rPr lang="en-US" altLang="ko-KR" sz="3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</a:t>
            </a:r>
            <a:r>
              <a:rPr lang="en-US" altLang="ko-K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cient supervised </a:t>
            </a:r>
            <a:br>
              <a:rPr lang="en-US" altLang="ko-K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altLang="ko-K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br>
              <a:rPr lang="en-US" altLang="ko-K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altLang="ko-KR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altLang="ko-KR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emi-supervised</a:t>
            </a:r>
            <a:endParaRPr lang="ko-KR" altLang="en-US" sz="3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DD8189-AB76-4E1D-B726-9A474BBF6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807208"/>
            <a:ext cx="5854103" cy="4050792"/>
          </a:xfrm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700" dirty="0"/>
              <a:t>Supervised</a:t>
            </a:r>
          </a:p>
          <a:p>
            <a:pPr marL="0" indent="0">
              <a:buNone/>
            </a:pPr>
            <a:endParaRPr lang="en-US" sz="1700" dirty="0"/>
          </a:p>
          <a:p>
            <a:pPr>
              <a:buFontTx/>
              <a:buChar char="-"/>
            </a:pPr>
            <a:r>
              <a:rPr lang="en-US" altLang="ko-KR" sz="1700" dirty="0"/>
              <a:t>U-Net + CNN</a:t>
            </a:r>
          </a:p>
          <a:p>
            <a:pPr>
              <a:buFontTx/>
              <a:buChar char="-"/>
            </a:pPr>
            <a:r>
              <a:rPr lang="en-US" altLang="ko-KR" sz="1700" dirty="0"/>
              <a:t>15 view still image =&gt; 94.4 %</a:t>
            </a:r>
          </a:p>
          <a:p>
            <a:pPr>
              <a:buFontTx/>
              <a:buChar char="-"/>
            </a:pPr>
            <a:r>
              <a:rPr lang="en-US" altLang="ko-KR" sz="1700" dirty="0">
                <a:latin typeface="Arial" panose="020B0604020202020204" pitchFamily="34" charset="0"/>
              </a:rPr>
              <a:t>B</a:t>
            </a:r>
            <a:r>
              <a:rPr lang="en-US" altLang="ko-K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inary left ventricular hypertrophy =&gt; </a:t>
            </a:r>
            <a:r>
              <a:rPr lang="en-US" altLang="ko-KR" sz="1700" dirty="0">
                <a:latin typeface="Arial" panose="020B0604020202020204" pitchFamily="34" charset="0"/>
              </a:rPr>
              <a:t>91.2 %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>
              <a:buFontTx/>
              <a:buChar char="-"/>
            </a:pPr>
            <a:endParaRPr lang="en-US" altLang="ko-KR" sz="1700" dirty="0"/>
          </a:p>
          <a:p>
            <a:pPr marL="342900" indent="-342900">
              <a:buAutoNum type="arabicPeriod" startAt="2"/>
            </a:pPr>
            <a:r>
              <a:rPr lang="en-US" sz="1700" dirty="0"/>
              <a:t>Semi-supervised</a:t>
            </a:r>
          </a:p>
          <a:p>
            <a:pPr marL="0" indent="0">
              <a:buNone/>
            </a:pPr>
            <a:endParaRPr lang="en-US" sz="1700" dirty="0"/>
          </a:p>
          <a:p>
            <a:pPr>
              <a:buFontTx/>
              <a:buChar char="-"/>
            </a:pPr>
            <a:r>
              <a:rPr lang="en-US" sz="1700" dirty="0"/>
              <a:t>GAN, end to end</a:t>
            </a:r>
          </a:p>
          <a:p>
            <a:pPr>
              <a:buFontTx/>
              <a:buChar char="-"/>
            </a:pPr>
            <a:r>
              <a:rPr lang="en-US" sz="1700" dirty="0"/>
              <a:t>15 view still image =&gt; more than 80 %</a:t>
            </a:r>
          </a:p>
          <a:p>
            <a:pPr>
              <a:buFontTx/>
              <a:buChar char="-"/>
            </a:pPr>
            <a:r>
              <a:rPr lang="en-US" altLang="ko-KR" sz="1700" dirty="0">
                <a:latin typeface="Arial" panose="020B0604020202020204" pitchFamily="34" charset="0"/>
              </a:rPr>
              <a:t>B</a:t>
            </a:r>
            <a:r>
              <a:rPr lang="en-US" altLang="ko-KR" sz="17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inary left ventricular hypertrophy =&gt; </a:t>
            </a:r>
            <a:r>
              <a:rPr lang="en-US" altLang="ko-KR" sz="1700" dirty="0">
                <a:latin typeface="Arial" panose="020B0604020202020204" pitchFamily="34" charset="0"/>
              </a:rPr>
              <a:t>92.3 %</a:t>
            </a:r>
            <a:r>
              <a:rPr lang="ko-KR" altLang="en-US" sz="1700" dirty="0"/>
              <a:t> </a:t>
            </a:r>
            <a:endParaRPr lang="en-US" altLang="ko-KR" sz="1700" dirty="0"/>
          </a:p>
        </p:txBody>
      </p:sp>
      <p:pic>
        <p:nvPicPr>
          <p:cNvPr id="4" name="Picture 24">
            <a:extLst>
              <a:ext uri="{FF2B5EF4-FFF2-40B4-BE49-F238E27FC236}">
                <a16:creationId xmlns:a16="http://schemas.microsoft.com/office/drawing/2014/main" id="{EA723A33-FD76-495D-B32C-C0EBC7CF0B0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54103" y="640080"/>
            <a:ext cx="4504105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95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4ED854-285A-4371-8F60-27337E12D517}"/>
              </a:ext>
            </a:extLst>
          </p:cNvPr>
          <p:cNvSpPr/>
          <p:nvPr/>
        </p:nvSpPr>
        <p:spPr>
          <a:xfrm>
            <a:off x="107576" y="-528918"/>
            <a:ext cx="5880848" cy="2160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800" b="1" kern="1200" cap="none" spc="0" dirty="0">
                <a:ln/>
                <a:solidFill>
                  <a:srgbClr val="595959"/>
                </a:solidFill>
                <a:effectLst/>
                <a:latin typeface="+mj-lt"/>
                <a:ea typeface="+mj-ea"/>
                <a:cs typeface="+mj-cs"/>
              </a:rPr>
              <a:t>Prediction in Mortality for Heart Disease  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999C540-A372-4DCC-A607-98EA245E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47336"/>
            <a:ext cx="6096000" cy="44106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latinLnBrk="0">
              <a:buNone/>
            </a:pPr>
            <a:r>
              <a:rPr lang="en-US" altLang="ko-KR" sz="2000" dirty="0">
                <a:latin typeface="+mn-ea"/>
              </a:rPr>
              <a:t>P</a:t>
            </a:r>
            <a:r>
              <a:rPr lang="en-US" altLang="ko-KR" sz="2000" dirty="0">
                <a:effectLst/>
                <a:latin typeface="+mn-ea"/>
              </a:rPr>
              <a:t>redicting in-­hospital mortality for HD during internal validation of hospital A</a:t>
            </a:r>
          </a:p>
          <a:p>
            <a:pPr marL="457200" indent="-457200" latinLnBrk="0">
              <a:buAutoNum type="arabicPeriod"/>
            </a:pPr>
            <a:endParaRPr lang="en-US" altLang="ko-KR" sz="2000" dirty="0">
              <a:effectLst/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2000" dirty="0">
                <a:latin typeface="+mn-ea"/>
              </a:rPr>
              <a:t>DL </a:t>
            </a:r>
            <a:r>
              <a:rPr lang="en-US" altLang="ko-KR" sz="2000" dirty="0">
                <a:effectLst/>
                <a:latin typeface="+mn-ea"/>
              </a:rPr>
              <a:t>(AUROC: 0.912) </a:t>
            </a:r>
            <a:endParaRPr lang="en-US" altLang="ko-KR" sz="20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2000" dirty="0">
                <a:effectLst/>
                <a:latin typeface="+mn-ea"/>
              </a:rPr>
              <a:t>RF (AUROC: 0.893) </a:t>
            </a:r>
            <a:endParaRPr lang="en-US" altLang="ko-KR" sz="20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2000" dirty="0">
                <a:effectLst/>
                <a:latin typeface="+mn-ea"/>
              </a:rPr>
              <a:t>LR (AUROC: 0.875)</a:t>
            </a:r>
          </a:p>
          <a:p>
            <a:pPr marL="0" indent="0" latinLnBrk="0">
              <a:buNone/>
            </a:pPr>
            <a:endParaRPr lang="en-US" altLang="ko-KR" sz="2000" dirty="0">
              <a:effectLst/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2000" dirty="0">
                <a:latin typeface="+mn-ea"/>
              </a:rPr>
              <a:t>P</a:t>
            </a:r>
            <a:r>
              <a:rPr lang="en-US" altLang="ko-KR" sz="2000" dirty="0">
                <a:effectLst/>
                <a:latin typeface="+mn-ea"/>
              </a:rPr>
              <a:t>redicting in-­hospital mortality for HD during    </a:t>
            </a:r>
            <a:r>
              <a:rPr lang="en-US" altLang="ko-KR" sz="2000" dirty="0">
                <a:latin typeface="+mn-ea"/>
              </a:rPr>
              <a:t>ex</a:t>
            </a:r>
            <a:r>
              <a:rPr lang="en-US" altLang="ko-KR" sz="2000" dirty="0">
                <a:effectLst/>
                <a:latin typeface="+mn-ea"/>
              </a:rPr>
              <a:t>ternal validation of hospital B</a:t>
            </a:r>
          </a:p>
          <a:p>
            <a:pPr marL="0" indent="0" latinLnBrk="0">
              <a:buNone/>
            </a:pPr>
            <a:endParaRPr lang="en-US" altLang="ko-KR" sz="2000" dirty="0">
              <a:effectLst/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2000" dirty="0">
                <a:effectLst/>
                <a:latin typeface="+mn-ea"/>
              </a:rPr>
              <a:t>DL (AUROC: 0.898) </a:t>
            </a:r>
          </a:p>
          <a:p>
            <a:pPr marL="0" indent="0" latinLnBrk="0">
              <a:buNone/>
            </a:pPr>
            <a:r>
              <a:rPr lang="en-US" altLang="ko-KR" sz="2000" dirty="0">
                <a:effectLst/>
                <a:latin typeface="+mn-ea"/>
              </a:rPr>
              <a:t>RF (AUROC: 0.848) </a:t>
            </a:r>
          </a:p>
          <a:p>
            <a:pPr marL="0" indent="0" latinLnBrk="0">
              <a:buNone/>
            </a:pPr>
            <a:r>
              <a:rPr lang="en-US" altLang="ko-KR" sz="2000" dirty="0">
                <a:effectLst/>
                <a:latin typeface="+mn-ea"/>
              </a:rPr>
              <a:t>LR (AUROC: 0.841)</a:t>
            </a:r>
            <a:endParaRPr lang="ko-KR" altLang="ko-KR" sz="2000" dirty="0">
              <a:effectLst/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2000" dirty="0">
                <a:effectLst/>
                <a:latin typeface="+mn-ea"/>
              </a:rPr>
              <a:t> </a:t>
            </a:r>
          </a:p>
          <a:p>
            <a:pPr latinLnBrk="0"/>
            <a:endParaRPr lang="en-US" altLang="ko-KR" sz="2000" dirty="0">
              <a:solidFill>
                <a:srgbClr val="595959"/>
              </a:solidFill>
              <a:effectLst/>
            </a:endParaRPr>
          </a:p>
          <a:p>
            <a:pPr latinLnBrk="0"/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7A6968C-6700-4FD6-8AEE-E75D0FBE9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8259"/>
            <a:ext cx="5988424" cy="7503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546166-F210-4FF4-B167-9F8230F53BD4}"/>
              </a:ext>
            </a:extLst>
          </p:cNvPr>
          <p:cNvSpPr txBox="1"/>
          <p:nvPr/>
        </p:nvSpPr>
        <p:spPr>
          <a:xfrm>
            <a:off x="871442" y="4608985"/>
            <a:ext cx="4760259" cy="44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"/>
              </a:lnSpc>
              <a:spcAft>
                <a:spcPts val="600"/>
              </a:spcAft>
            </a:pPr>
            <a:r>
              <a:rPr lang="en-US" altLang="ko-KR" sz="18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 </a:t>
            </a:r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08ED2452-535E-42CF-87BC-0D7DE4FE6222}"/>
              </a:ext>
            </a:extLst>
          </p:cNvPr>
          <p:cNvSpPr/>
          <p:nvPr/>
        </p:nvSpPr>
        <p:spPr>
          <a:xfrm>
            <a:off x="7586381" y="4660879"/>
            <a:ext cx="385483" cy="3944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ADA4CCA9-BFA4-488E-8B47-32EBF95F96CE}"/>
              </a:ext>
            </a:extLst>
          </p:cNvPr>
          <p:cNvSpPr/>
          <p:nvPr/>
        </p:nvSpPr>
        <p:spPr>
          <a:xfrm>
            <a:off x="9449919" y="4660879"/>
            <a:ext cx="385483" cy="39444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118BF4-CC4C-48A4-9128-CB86DE38646B}"/>
              </a:ext>
            </a:extLst>
          </p:cNvPr>
          <p:cNvCxnSpPr>
            <a:cxnSpLocks/>
          </p:cNvCxnSpPr>
          <p:nvPr/>
        </p:nvCxnSpPr>
        <p:spPr>
          <a:xfrm>
            <a:off x="0" y="4410635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E54E2FB-3EE4-45BF-9C1F-1FACAE80710C}"/>
              </a:ext>
            </a:extLst>
          </p:cNvPr>
          <p:cNvCxnSpPr>
            <a:cxnSpLocks/>
          </p:cNvCxnSpPr>
          <p:nvPr/>
        </p:nvCxnSpPr>
        <p:spPr>
          <a:xfrm>
            <a:off x="0" y="2259106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AF1A5E-163B-4D5A-BBF8-E7498C1DDF9B}"/>
              </a:ext>
            </a:extLst>
          </p:cNvPr>
          <p:cNvSpPr/>
          <p:nvPr/>
        </p:nvSpPr>
        <p:spPr>
          <a:xfrm>
            <a:off x="6122894" y="5683624"/>
            <a:ext cx="6069106" cy="1578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4B7FE8-D334-4967-9302-87FBE8BB0444}"/>
              </a:ext>
            </a:extLst>
          </p:cNvPr>
          <p:cNvSpPr/>
          <p:nvPr/>
        </p:nvSpPr>
        <p:spPr>
          <a:xfrm>
            <a:off x="6560300" y="349624"/>
            <a:ext cx="3560854" cy="8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2">
                    <a:lumMod val="10000"/>
                  </a:schemeClr>
                </a:solidFill>
              </a:rPr>
              <a:t>30,245 in-hospital patients who underwent echocardiography during the study period</a:t>
            </a:r>
            <a:endParaRPr lang="ko-KR" alt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1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8AB9F2E-5875-4E9E-9A6D-B15C01398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2254250"/>
            <a:ext cx="4597400" cy="3508375"/>
          </a:xfr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D00F09-D379-443F-A3D9-1DD599361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254250"/>
            <a:ext cx="5210175" cy="1911350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F425290-27ED-4B62-B348-1F61311CE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4233863"/>
            <a:ext cx="5210175" cy="1528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CC54D5-B998-4B2F-A000-AC55CF33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br>
              <a:rPr lang="en-US" altLang="ko-KR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</a:br>
            <a:br>
              <a:rPr lang="en-US" altLang="ko-KR" sz="1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33AF09-C0EB-411D-8D8D-EB679DA88F65}"/>
              </a:ext>
            </a:extLst>
          </p:cNvPr>
          <p:cNvSpPr/>
          <p:nvPr/>
        </p:nvSpPr>
        <p:spPr>
          <a:xfrm>
            <a:off x="269340" y="-11256"/>
            <a:ext cx="116533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Deep learning interpretation of </a:t>
            </a:r>
          </a:p>
          <a:p>
            <a:pPr algn="ctr"/>
            <a:r>
              <a:rPr lang="en-US" altLang="ko-KR" sz="48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Structure, Function, Systemic Phenotypes</a:t>
            </a:r>
            <a:endParaRPr lang="en-US" altLang="ko-KR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99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6CA85A-426A-4202-B08C-279F5D15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4200" dirty="0"/>
              <a:t>Predictions of </a:t>
            </a:r>
            <a:br>
              <a:rPr lang="en-US" altLang="ko-KR" sz="4200" dirty="0"/>
            </a:br>
            <a:r>
              <a:rPr lang="en-US" altLang="ko-KR" sz="4200" dirty="0"/>
              <a:t>All-cause mortality</a:t>
            </a:r>
            <a:endParaRPr lang="ko-KR" altLang="en-US" sz="42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FA7EDF-40B1-4887-AEEB-6F2AD9AE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240946" cy="3547872"/>
          </a:xfrm>
        </p:spPr>
        <p:txBody>
          <a:bodyPr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1200" dirty="0"/>
              <a:t>Four </a:t>
            </a:r>
            <a:r>
              <a:rPr lang="en-US" sz="1200" dirty="0" err="1"/>
              <a:t>Architecutures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-   2D CNN with LSTM</a:t>
            </a:r>
          </a:p>
          <a:p>
            <a:pPr marL="0" indent="0">
              <a:buNone/>
            </a:pPr>
            <a:r>
              <a:rPr lang="en-US" sz="1200" dirty="0"/>
              <a:t>-   2D CNN with GAP</a:t>
            </a:r>
          </a:p>
          <a:p>
            <a:pPr marL="0" indent="0">
              <a:buNone/>
            </a:pPr>
            <a:r>
              <a:rPr lang="en-US" sz="1200" dirty="0"/>
              <a:t>-   3D CNN</a:t>
            </a:r>
          </a:p>
          <a:p>
            <a:pPr marL="0" indent="0">
              <a:buNone/>
            </a:pPr>
            <a:r>
              <a:rPr lang="en-US" sz="1200" dirty="0"/>
              <a:t>-   3D CNN with GAP</a:t>
            </a:r>
          </a:p>
          <a:p>
            <a:pPr marL="0" indent="0">
              <a:buNone/>
            </a:pPr>
            <a:endParaRPr lang="en-US" sz="1200" dirty="0"/>
          </a:p>
          <a:p>
            <a:pPr marL="457200" indent="-457200">
              <a:buAutoNum type="arabicPeriod" startAt="2"/>
            </a:pPr>
            <a:r>
              <a:rPr lang="en-US" sz="1200" dirty="0"/>
              <a:t>Performance (AUC)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ko-KR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    A</a:t>
            </a:r>
            <a:r>
              <a:rPr lang="en-US" altLang="ko-K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ll video views combined : 0.83</a:t>
            </a:r>
          </a:p>
          <a:p>
            <a:pPr>
              <a:buFontTx/>
              <a:buChar char="-"/>
            </a:pPr>
            <a:r>
              <a:rPr lang="en-US" altLang="ko-KR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views and the 158 EHR-derived measurements : 0.84</a:t>
            </a:r>
          </a:p>
          <a:p>
            <a:pPr>
              <a:buFontTx/>
              <a:buChar char="-"/>
            </a:pPr>
            <a:r>
              <a:rPr lang="en-US" altLang="ko-K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58 EDMs : 0.75</a:t>
            </a:r>
          </a:p>
          <a:p>
            <a:pPr marL="0" indent="0">
              <a:buNone/>
            </a:pPr>
            <a:r>
              <a:rPr lang="en-US" altLang="ko-K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   58 EDMs and 100 additional clinical variables from the HER: 0.81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0589E172-F999-4ADE-9D61-59E234190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2" y="98611"/>
            <a:ext cx="6194612" cy="66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9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9C6D78-EEDF-48BA-94C1-DDFCB682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1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Radiomics</a:t>
            </a:r>
            <a:r>
              <a:rPr lang="en-US" altLang="ko-KR" sz="1600" kern="1200" spc="6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ko-KR" sz="1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</a:t>
            </a:r>
            <a:br>
              <a:rPr lang="en-US" altLang="ko-KR" sz="1600" kern="1200" spc="5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altLang="ko-KR" sz="1600" kern="1200" spc="5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ko-KR" sz="1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Echocardiography</a:t>
            </a:r>
            <a:endParaRPr lang="en-US" altLang="ko-KR" sz="1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520">
            <a:extLst>
              <a:ext uri="{FF2B5EF4-FFF2-40B4-BE49-F238E27FC236}">
                <a16:creationId xmlns:a16="http://schemas.microsoft.com/office/drawing/2014/main" id="{89F62962-8172-499F-BCB8-5B38E17DC8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78669"/>
            <a:ext cx="7188199" cy="40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9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내용 개체 틀 10" descr="테이블이(가) 표시된 사진&#10;&#10;자동 생성된 설명">
            <a:extLst>
              <a:ext uri="{FF2B5EF4-FFF2-40B4-BE49-F238E27FC236}">
                <a16:creationId xmlns:a16="http://schemas.microsoft.com/office/drawing/2014/main" id="{258BF0FB-B90B-491E-9766-4AC360140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668338"/>
            <a:ext cx="6569075" cy="2901950"/>
          </a:xfr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A1D5DF7-7910-41EE-A9B6-37C0C053D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638550"/>
            <a:ext cx="6569075" cy="2546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C64967-19F8-4297-89A0-80E19845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REAL-TIME STANDARD VIEW CLASSIFICATION IN TRANSTHORACIC ECHOCARDIOGRAPHY USING CNN (2D)</a:t>
            </a: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E52A7AB4-E3CF-4334-A0C7-CFC3097D6CE0}"/>
              </a:ext>
            </a:extLst>
          </p:cNvPr>
          <p:cNvSpPr/>
          <p:nvPr/>
        </p:nvSpPr>
        <p:spPr>
          <a:xfrm>
            <a:off x="6562165" y="779929"/>
            <a:ext cx="206188" cy="22411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3E64C563-34A5-4E17-9786-E5AB2507E0DF}"/>
              </a:ext>
            </a:extLst>
          </p:cNvPr>
          <p:cNvSpPr/>
          <p:nvPr/>
        </p:nvSpPr>
        <p:spPr>
          <a:xfrm>
            <a:off x="6611471" y="3696353"/>
            <a:ext cx="206188" cy="22411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416</Words>
  <Application>Microsoft Office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Symbol</vt:lpstr>
      <vt:lpstr>Times</vt:lpstr>
      <vt:lpstr>Times New Roman</vt:lpstr>
      <vt:lpstr>Office 테마</vt:lpstr>
      <vt:lpstr>심장초음파를 활용한   여러 예측과 딥러닝 </vt:lpstr>
      <vt:lpstr>심장초음파</vt:lpstr>
      <vt:lpstr>8 viewpoints  &amp;  classification</vt:lpstr>
      <vt:lpstr>Data-efficient supervised  &amp; Semi-supervised</vt:lpstr>
      <vt:lpstr>PowerPoint 프레젠테이션</vt:lpstr>
      <vt:lpstr>  </vt:lpstr>
      <vt:lpstr>Predictions of  All-cause mortality</vt:lpstr>
      <vt:lpstr>Radiomics in  Echocardiography</vt:lpstr>
      <vt:lpstr>REAL-TIME STANDARD VIEW CLASSIFICATION IN TRANSTHORACIC ECHOCARDIOGRAPHY USING CNN (2D)</vt:lpstr>
      <vt:lpstr>REAL-TIME STANDARD VIEW CLASSIFICATION IN TRANSTHORACIC ECHOCARDIOGRAPHY USING CNN (3D)</vt:lpstr>
      <vt:lpstr>Automated Assessment of Image Quality in 2D </vt:lpstr>
      <vt:lpstr>Deep Learning Prediction of Biomarkers from Echocardiogram Videos </vt:lpstr>
      <vt:lpstr>Cognitive Machine-Learning Algorithm for Cardiac Imaging (AMC)  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심장초음파를 활용한   여러 예측과 딥러닝 </dc:title>
  <dc:creator>김 수용</dc:creator>
  <cp:lastModifiedBy>김 수용</cp:lastModifiedBy>
  <cp:revision>12</cp:revision>
  <dcterms:created xsi:type="dcterms:W3CDTF">2021-08-29T14:49:21Z</dcterms:created>
  <dcterms:modified xsi:type="dcterms:W3CDTF">2021-08-30T05:07:39Z</dcterms:modified>
</cp:coreProperties>
</file>